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notesSlides/notesSlide8.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39" r:id="rId2"/>
    <p:sldId id="658" r:id="rId3"/>
    <p:sldId id="599" r:id="rId4"/>
    <p:sldId id="657" r:id="rId5"/>
    <p:sldId id="650" r:id="rId6"/>
    <p:sldId id="651" r:id="rId7"/>
    <p:sldId id="652" r:id="rId8"/>
    <p:sldId id="368" r:id="rId9"/>
    <p:sldId id="258" r:id="rId10"/>
    <p:sldId id="684" r:id="rId11"/>
    <p:sldId id="653" r:id="rId12"/>
    <p:sldId id="659" r:id="rId13"/>
    <p:sldId id="309" r:id="rId14"/>
    <p:sldId id="334" r:id="rId15"/>
    <p:sldId id="600" r:id="rId16"/>
    <p:sldId id="260" r:id="rId17"/>
    <p:sldId id="663" r:id="rId18"/>
    <p:sldId id="261" r:id="rId19"/>
    <p:sldId id="654" r:id="rId20"/>
    <p:sldId id="660" r:id="rId21"/>
    <p:sldId id="664" r:id="rId22"/>
    <p:sldId id="331" r:id="rId23"/>
    <p:sldId id="266" r:id="rId24"/>
    <p:sldId id="267" r:id="rId25"/>
    <p:sldId id="268" r:id="rId26"/>
    <p:sldId id="655" r:id="rId27"/>
    <p:sldId id="269" r:id="rId28"/>
    <p:sldId id="270" r:id="rId29"/>
    <p:sldId id="661" r:id="rId30"/>
    <p:sldId id="685" r:id="rId31"/>
    <p:sldId id="286" r:id="rId32"/>
    <p:sldId id="287" r:id="rId33"/>
    <p:sldId id="288" r:id="rId34"/>
    <p:sldId id="289" r:id="rId35"/>
    <p:sldId id="290" r:id="rId36"/>
    <p:sldId id="291" r:id="rId37"/>
    <p:sldId id="292" r:id="rId38"/>
    <p:sldId id="293" r:id="rId39"/>
    <p:sldId id="294" r:id="rId40"/>
    <p:sldId id="308" r:id="rId41"/>
    <p:sldId id="324" r:id="rId42"/>
    <p:sldId id="364" r:id="rId43"/>
    <p:sldId id="282" r:id="rId44"/>
    <p:sldId id="326" r:id="rId45"/>
    <p:sldId id="283" r:id="rId46"/>
    <p:sldId id="328" r:id="rId47"/>
    <p:sldId id="329" r:id="rId48"/>
    <p:sldId id="315" r:id="rId49"/>
    <p:sldId id="316" r:id="rId50"/>
    <p:sldId id="317" r:id="rId51"/>
    <p:sldId id="356" r:id="rId52"/>
    <p:sldId id="357" r:id="rId53"/>
    <p:sldId id="682" r:id="rId54"/>
    <p:sldId id="683" r:id="rId55"/>
    <p:sldId id="678" r:id="rId56"/>
    <p:sldId id="680" r:id="rId57"/>
    <p:sldId id="361" r:id="rId58"/>
    <p:sldId id="453" r:id="rId59"/>
    <p:sldId id="656" r:id="rId60"/>
    <p:sldId id="670" r:id="rId61"/>
    <p:sldId id="671" r:id="rId62"/>
    <p:sldId id="672" r:id="rId63"/>
    <p:sldId id="673" r:id="rId64"/>
    <p:sldId id="363" r:id="rId65"/>
    <p:sldId id="675" r:id="rId66"/>
    <p:sldId id="332" r:id="rId6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4"/>
    <p:restoredTop sz="69241"/>
  </p:normalViewPr>
  <p:slideViewPr>
    <p:cSldViewPr>
      <p:cViewPr varScale="1">
        <p:scale>
          <a:sx n="88" d="100"/>
          <a:sy n="88" d="100"/>
        </p:scale>
        <p:origin x="1656"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2f13257af14be92/currentdoc/work/fma/talk/pagerank%20performanc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yuchenglow:guestrin:nips_workshop_graphlab:alsexps.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ltLang="zh-CN" dirty="0"/>
              <a:t>Memory</a:t>
            </a:r>
            <a:r>
              <a:rPr lang="zh-CN" dirty="0"/>
              <a:t>（</a:t>
            </a:r>
            <a:r>
              <a:rPr lang="en-US" dirty="0"/>
              <a:t>GB</a:t>
            </a:r>
            <a:r>
              <a:rPr lang="zh-CN" dirty="0"/>
              <a:t>）</a:t>
            </a:r>
            <a:endParaRPr lang="en-US" dirty="0"/>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1"/>
          <c:order val="0"/>
          <c:tx>
            <c:strRef>
              <c:f>'[pagerank performance.xlsx]Sheet2'!$D$3</c:f>
              <c:strCache>
                <c:ptCount val="1"/>
                <c:pt idx="0">
                  <c:v>GraphX</c:v>
                </c:pt>
              </c:strCache>
            </c:strRef>
          </c:tx>
          <c:spPr>
            <a:solidFill>
              <a:schemeClr val="accent2"/>
            </a:solidFill>
            <a:ln>
              <a:noFill/>
            </a:ln>
            <a:effectLst/>
          </c:spPr>
          <c:invertIfNegative val="0"/>
          <c:dPt>
            <c:idx val="3"/>
            <c:invertIfNegative val="0"/>
            <c:bubble3D val="0"/>
            <c:spPr>
              <a:noFill/>
              <a:ln w="22225">
                <a:solidFill>
                  <a:schemeClr val="accent2"/>
                </a:solidFill>
                <a:prstDash val="dash"/>
              </a:ln>
              <a:effectLst/>
            </c:spPr>
            <c:extLst>
              <c:ext xmlns:c16="http://schemas.microsoft.com/office/drawing/2014/chart" uri="{C3380CC4-5D6E-409C-BE32-E72D297353CC}">
                <c16:uniqueId val="{00000001-8350-0948-AB39-D8F1C1E29268}"/>
              </c:ext>
            </c:extLst>
          </c:dPt>
          <c:dPt>
            <c:idx val="4"/>
            <c:invertIfNegative val="0"/>
            <c:bubble3D val="0"/>
            <c:spPr>
              <a:noFill/>
              <a:ln w="22225">
                <a:solidFill>
                  <a:schemeClr val="accent2"/>
                </a:solidFill>
                <a:prstDash val="dash"/>
              </a:ln>
              <a:effectLst/>
            </c:spPr>
            <c:extLst>
              <c:ext xmlns:c16="http://schemas.microsoft.com/office/drawing/2014/chart" uri="{C3380CC4-5D6E-409C-BE32-E72D297353CC}">
                <c16:uniqueId val="{00000003-8350-0948-AB39-D8F1C1E29268}"/>
              </c:ext>
            </c:extLst>
          </c:dPt>
          <c:cat>
            <c:strRef>
              <c:f>'[pagerank performance.xlsx]Sheet2'!$B$4:$B$8</c:f>
              <c:strCache>
                <c:ptCount val="5"/>
                <c:pt idx="0">
                  <c:v>enwiki-2013</c:v>
                </c:pt>
                <c:pt idx="1">
                  <c:v>twitter-2010</c:v>
                </c:pt>
                <c:pt idx="2">
                  <c:v>uk-2007-05</c:v>
                </c:pt>
                <c:pt idx="3">
                  <c:v>weibo-2013</c:v>
                </c:pt>
                <c:pt idx="4">
                  <c:v>clueweb-12</c:v>
                </c:pt>
              </c:strCache>
            </c:strRef>
          </c:cat>
          <c:val>
            <c:numRef>
              <c:f>'[pagerank performance.xlsx]Sheet2'!$D$4:$D$8</c:f>
              <c:numCache>
                <c:formatCode>General</c:formatCode>
                <c:ptCount val="5"/>
                <c:pt idx="0">
                  <c:v>22.6</c:v>
                </c:pt>
                <c:pt idx="1">
                  <c:v>325</c:v>
                </c:pt>
                <c:pt idx="2">
                  <c:v>814</c:v>
                </c:pt>
                <c:pt idx="3">
                  <c:v>1024</c:v>
                </c:pt>
                <c:pt idx="4">
                  <c:v>1024</c:v>
                </c:pt>
              </c:numCache>
            </c:numRef>
          </c:val>
          <c:extLst>
            <c:ext xmlns:c16="http://schemas.microsoft.com/office/drawing/2014/chart" uri="{C3380CC4-5D6E-409C-BE32-E72D297353CC}">
              <c16:uniqueId val="{00000004-8350-0948-AB39-D8F1C1E29268}"/>
            </c:ext>
          </c:extLst>
        </c:ser>
        <c:ser>
          <c:idx val="2"/>
          <c:order val="1"/>
          <c:tx>
            <c:strRef>
              <c:f>'[pagerank performance.xlsx]Sheet2'!$E$3</c:f>
              <c:strCache>
                <c:ptCount val="1"/>
                <c:pt idx="0">
                  <c:v>PowerGraph</c:v>
                </c:pt>
              </c:strCache>
            </c:strRef>
          </c:tx>
          <c:spPr>
            <a:solidFill>
              <a:srgbClr val="92D050"/>
            </a:solidFill>
            <a:ln>
              <a:noFill/>
            </a:ln>
            <a:effectLst/>
          </c:spPr>
          <c:invertIfNegative val="0"/>
          <c:dPt>
            <c:idx val="4"/>
            <c:invertIfNegative val="0"/>
            <c:bubble3D val="0"/>
            <c:spPr>
              <a:solidFill>
                <a:srgbClr val="92D050"/>
              </a:solidFill>
              <a:ln w="22225">
                <a:noFill/>
                <a:prstDash val="dash"/>
              </a:ln>
              <a:effectLst/>
            </c:spPr>
            <c:extLst>
              <c:ext xmlns:c16="http://schemas.microsoft.com/office/drawing/2014/chart" uri="{C3380CC4-5D6E-409C-BE32-E72D297353CC}">
                <c16:uniqueId val="{00000006-8350-0948-AB39-D8F1C1E29268}"/>
              </c:ext>
            </c:extLst>
          </c:dPt>
          <c:cat>
            <c:strRef>
              <c:f>'[pagerank performance.xlsx]Sheet2'!$B$4:$B$8</c:f>
              <c:strCache>
                <c:ptCount val="5"/>
                <c:pt idx="0">
                  <c:v>enwiki-2013</c:v>
                </c:pt>
                <c:pt idx="1">
                  <c:v>twitter-2010</c:v>
                </c:pt>
                <c:pt idx="2">
                  <c:v>uk-2007-05</c:v>
                </c:pt>
                <c:pt idx="3">
                  <c:v>weibo-2013</c:v>
                </c:pt>
                <c:pt idx="4">
                  <c:v>clueweb-12</c:v>
                </c:pt>
              </c:strCache>
            </c:strRef>
          </c:cat>
          <c:val>
            <c:numRef>
              <c:f>'[pagerank performance.xlsx]Sheet2'!$E$4:$E$8</c:f>
              <c:numCache>
                <c:formatCode>General</c:formatCode>
                <c:ptCount val="5"/>
                <c:pt idx="0">
                  <c:v>13.1</c:v>
                </c:pt>
                <c:pt idx="1">
                  <c:v>138</c:v>
                </c:pt>
                <c:pt idx="2">
                  <c:v>322</c:v>
                </c:pt>
                <c:pt idx="3">
                  <c:v>561</c:v>
                </c:pt>
                <c:pt idx="4">
                  <c:v>1024</c:v>
                </c:pt>
              </c:numCache>
            </c:numRef>
          </c:val>
          <c:extLst>
            <c:ext xmlns:c16="http://schemas.microsoft.com/office/drawing/2014/chart" uri="{C3380CC4-5D6E-409C-BE32-E72D297353CC}">
              <c16:uniqueId val="{00000007-8350-0948-AB39-D8F1C1E29268}"/>
            </c:ext>
          </c:extLst>
        </c:ser>
        <c:ser>
          <c:idx val="3"/>
          <c:order val="2"/>
          <c:tx>
            <c:strRef>
              <c:f>'[pagerank performance.xlsx]Sheet2'!$F$3</c:f>
              <c:strCache>
                <c:ptCount val="1"/>
                <c:pt idx="0">
                  <c:v>Gemini</c:v>
                </c:pt>
              </c:strCache>
            </c:strRef>
          </c:tx>
          <c:spPr>
            <a:solidFill>
              <a:schemeClr val="accent1"/>
            </a:solidFill>
            <a:ln>
              <a:noFill/>
            </a:ln>
            <a:effectLst/>
          </c:spPr>
          <c:invertIfNegative val="0"/>
          <c:cat>
            <c:strRef>
              <c:f>'[pagerank performance.xlsx]Sheet2'!$B$4:$B$8</c:f>
              <c:strCache>
                <c:ptCount val="5"/>
                <c:pt idx="0">
                  <c:v>enwiki-2013</c:v>
                </c:pt>
                <c:pt idx="1">
                  <c:v>twitter-2010</c:v>
                </c:pt>
                <c:pt idx="2">
                  <c:v>uk-2007-05</c:v>
                </c:pt>
                <c:pt idx="3">
                  <c:v>weibo-2013</c:v>
                </c:pt>
                <c:pt idx="4">
                  <c:v>clueweb-12</c:v>
                </c:pt>
              </c:strCache>
            </c:strRef>
          </c:cat>
          <c:val>
            <c:numRef>
              <c:f>'[pagerank performance.xlsx]Sheet2'!$F$4:$F$8</c:f>
              <c:numCache>
                <c:formatCode>General</c:formatCode>
                <c:ptCount val="5"/>
                <c:pt idx="0">
                  <c:v>4.0199999999999996</c:v>
                </c:pt>
                <c:pt idx="1">
                  <c:v>32.1</c:v>
                </c:pt>
                <c:pt idx="2">
                  <c:v>73.099999999999994</c:v>
                </c:pt>
                <c:pt idx="3">
                  <c:v>97.5</c:v>
                </c:pt>
                <c:pt idx="4">
                  <c:v>597</c:v>
                </c:pt>
              </c:numCache>
            </c:numRef>
          </c:val>
          <c:extLst>
            <c:ext xmlns:c16="http://schemas.microsoft.com/office/drawing/2014/chart" uri="{C3380CC4-5D6E-409C-BE32-E72D297353CC}">
              <c16:uniqueId val="{00000008-8350-0948-AB39-D8F1C1E29268}"/>
            </c:ext>
          </c:extLst>
        </c:ser>
        <c:dLbls>
          <c:showLegendKey val="0"/>
          <c:showVal val="0"/>
          <c:showCatName val="0"/>
          <c:showSerName val="0"/>
          <c:showPercent val="0"/>
          <c:showBubbleSize val="0"/>
        </c:dLbls>
        <c:gapWidth val="219"/>
        <c:overlap val="-27"/>
        <c:axId val="710112992"/>
        <c:axId val="710114768"/>
      </c:barChart>
      <c:catAx>
        <c:axId val="71011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710114768"/>
        <c:crosses val="autoZero"/>
        <c:auto val="1"/>
        <c:lblAlgn val="ctr"/>
        <c:lblOffset val="100"/>
        <c:noMultiLvlLbl val="0"/>
      </c:catAx>
      <c:valAx>
        <c:axId val="710114768"/>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710112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7462739032621"/>
          <c:y val="3.8162544169611297E-2"/>
          <c:w val="0.78659594634004104"/>
          <c:h val="0.79697932495280199"/>
        </c:manualLayout>
      </c:layout>
      <c:scatterChart>
        <c:scatterStyle val="lineMarker"/>
        <c:varyColors val="0"/>
        <c:ser>
          <c:idx val="0"/>
          <c:order val="0"/>
          <c:tx>
            <c:strRef>
              <c:f>Sheet1!$R$1</c:f>
              <c:strCache>
                <c:ptCount val="1"/>
                <c:pt idx="0">
                  <c:v>Dynamic Inconsistent</c:v>
                </c:pt>
              </c:strCache>
            </c:strRef>
          </c:tx>
          <c:xVal>
            <c:numRef>
              <c:f>Sheet1!$Y$2:$Y$10</c:f>
              <c:numCache>
                <c:formatCode>General</c:formatCode>
                <c:ptCount val="9"/>
                <c:pt idx="0">
                  <c:v>1000882.65123</c:v>
                </c:pt>
                <c:pt idx="1">
                  <c:v>1502481.7315199999</c:v>
                </c:pt>
                <c:pt idx="2">
                  <c:v>2004279.99541</c:v>
                </c:pt>
                <c:pt idx="3">
                  <c:v>2505186.9126900001</c:v>
                </c:pt>
                <c:pt idx="4">
                  <c:v>3007398.4825499998</c:v>
                </c:pt>
                <c:pt idx="5">
                  <c:v>3508235.6855700002</c:v>
                </c:pt>
                <c:pt idx="6">
                  <c:v>4009859.6638099998</c:v>
                </c:pt>
                <c:pt idx="7">
                  <c:v>4510537.5199499996</c:v>
                </c:pt>
                <c:pt idx="8">
                  <c:v>5011708.3554999996</c:v>
                </c:pt>
              </c:numCache>
            </c:numRef>
          </c:xVal>
          <c:yVal>
            <c:numRef>
              <c:f>Sheet1!$R$2:$R$10</c:f>
              <c:numCache>
                <c:formatCode>General</c:formatCode>
                <c:ptCount val="9"/>
                <c:pt idx="0">
                  <c:v>1.26807</c:v>
                </c:pt>
                <c:pt idx="1">
                  <c:v>77.469900000000024</c:v>
                </c:pt>
                <c:pt idx="2">
                  <c:v>5.1696400000000002</c:v>
                </c:pt>
                <c:pt idx="3">
                  <c:v>11.731400000000001</c:v>
                </c:pt>
                <c:pt idx="4">
                  <c:v>0.88305500000000003</c:v>
                </c:pt>
                <c:pt idx="5">
                  <c:v>74.833600000000004</c:v>
                </c:pt>
                <c:pt idx="6">
                  <c:v>31.542099999999969</c:v>
                </c:pt>
                <c:pt idx="7">
                  <c:v>6.6675599999999298</c:v>
                </c:pt>
                <c:pt idx="8">
                  <c:v>10.3171</c:v>
                </c:pt>
              </c:numCache>
            </c:numRef>
          </c:yVal>
          <c:smooth val="0"/>
          <c:extLst>
            <c:ext xmlns:c16="http://schemas.microsoft.com/office/drawing/2014/chart" uri="{C3380CC4-5D6E-409C-BE32-E72D297353CC}">
              <c16:uniqueId val="{00000000-41BF-6248-A7B7-0C81275AEAF2}"/>
            </c:ext>
          </c:extLst>
        </c:ser>
        <c:ser>
          <c:idx val="1"/>
          <c:order val="1"/>
          <c:tx>
            <c:strRef>
              <c:f>Sheet1!$I$1</c:f>
              <c:strCache>
                <c:ptCount val="1"/>
                <c:pt idx="0">
                  <c:v>Dynamic</c:v>
                </c:pt>
              </c:strCache>
            </c:strRef>
          </c:tx>
          <c:xVal>
            <c:numRef>
              <c:f>Sheet1!$P$3:$P$14</c:f>
              <c:numCache>
                <c:formatCode>General</c:formatCode>
                <c:ptCount val="12"/>
                <c:pt idx="0">
                  <c:v>1002829.6709199999</c:v>
                </c:pt>
                <c:pt idx="1">
                  <c:v>1504921.73062</c:v>
                </c:pt>
                <c:pt idx="2">
                  <c:v>2007193.05556</c:v>
                </c:pt>
                <c:pt idx="3">
                  <c:v>2508144.7891500001</c:v>
                </c:pt>
                <c:pt idx="4">
                  <c:v>3008583.6249699998</c:v>
                </c:pt>
                <c:pt idx="5">
                  <c:v>3512159.60249</c:v>
                </c:pt>
                <c:pt idx="6">
                  <c:v>4012583.4995400002</c:v>
                </c:pt>
                <c:pt idx="7">
                  <c:v>4514531.1511300001</c:v>
                </c:pt>
                <c:pt idx="8">
                  <c:v>5014845.4972000001</c:v>
                </c:pt>
                <c:pt idx="9">
                  <c:v>5515792.2511999998</c:v>
                </c:pt>
                <c:pt idx="10">
                  <c:v>6016739.0051999995</c:v>
                </c:pt>
                <c:pt idx="11">
                  <c:v>6517934.7386999996</c:v>
                </c:pt>
              </c:numCache>
            </c:numRef>
          </c:xVal>
          <c:yVal>
            <c:numRef>
              <c:f>Sheet1!$I$3:$I$14</c:f>
              <c:numCache>
                <c:formatCode>General</c:formatCode>
                <c:ptCount val="12"/>
                <c:pt idx="0">
                  <c:v>0.95034300000000005</c:v>
                </c:pt>
                <c:pt idx="1">
                  <c:v>0.83637800000000095</c:v>
                </c:pt>
                <c:pt idx="2">
                  <c:v>0.81909700000000096</c:v>
                </c:pt>
                <c:pt idx="3">
                  <c:v>0.811971000000001</c:v>
                </c:pt>
                <c:pt idx="4">
                  <c:v>0.80829100000000098</c:v>
                </c:pt>
                <c:pt idx="5">
                  <c:v>0.80613400000000002</c:v>
                </c:pt>
                <c:pt idx="6">
                  <c:v>0.80476300000000001</c:v>
                </c:pt>
                <c:pt idx="7">
                  <c:v>0.80384300000000097</c:v>
                </c:pt>
                <c:pt idx="8">
                  <c:v>0.80319700000000005</c:v>
                </c:pt>
                <c:pt idx="9">
                  <c:v>0.80272300000000096</c:v>
                </c:pt>
                <c:pt idx="10">
                  <c:v>0.80241200000000001</c:v>
                </c:pt>
                <c:pt idx="11">
                  <c:v>0.802311</c:v>
                </c:pt>
              </c:numCache>
            </c:numRef>
          </c:yVal>
          <c:smooth val="0"/>
          <c:extLst>
            <c:ext xmlns:c16="http://schemas.microsoft.com/office/drawing/2014/chart" uri="{C3380CC4-5D6E-409C-BE32-E72D297353CC}">
              <c16:uniqueId val="{00000001-41BF-6248-A7B7-0C81275AEAF2}"/>
            </c:ext>
          </c:extLst>
        </c:ser>
        <c:dLbls>
          <c:showLegendKey val="0"/>
          <c:showVal val="0"/>
          <c:showCatName val="0"/>
          <c:showSerName val="0"/>
          <c:showPercent val="0"/>
          <c:showBubbleSize val="0"/>
        </c:dLbls>
        <c:axId val="2004672928"/>
        <c:axId val="-1315993552"/>
      </c:scatterChart>
      <c:valAx>
        <c:axId val="2004672928"/>
        <c:scaling>
          <c:orientation val="minMax"/>
        </c:scaling>
        <c:delete val="0"/>
        <c:axPos val="b"/>
        <c:title>
          <c:tx>
            <c:rich>
              <a:bodyPr/>
              <a:lstStyle/>
              <a:p>
                <a:pPr>
                  <a:defRPr/>
                </a:pPr>
                <a:r>
                  <a:rPr lang="en-US"/>
                  <a:t>Updates</a:t>
                </a:r>
              </a:p>
            </c:rich>
          </c:tx>
          <c:overlay val="0"/>
        </c:title>
        <c:numFmt formatCode="General" sourceLinked="1"/>
        <c:majorTickMark val="out"/>
        <c:minorTickMark val="none"/>
        <c:tickLblPos val="nextTo"/>
        <c:crossAx val="-1315993552"/>
        <c:crossesAt val="0.5"/>
        <c:crossBetween val="midCat"/>
        <c:dispUnits>
          <c:builtInUnit val="millions"/>
          <c:dispUnitsLbl>
            <c:layout>
              <c:manualLayout>
                <c:xMode val="edge"/>
                <c:yMode val="edge"/>
                <c:x val="0.84390044994375701"/>
                <c:y val="0.91945526546023904"/>
              </c:manualLayout>
            </c:layout>
          </c:dispUnitsLbl>
        </c:dispUnits>
      </c:valAx>
      <c:valAx>
        <c:axId val="-1315993552"/>
        <c:scaling>
          <c:logBase val="2"/>
          <c:orientation val="minMax"/>
          <c:min val="0.5"/>
        </c:scaling>
        <c:delete val="0"/>
        <c:axPos val="l"/>
        <c:majorGridlines>
          <c:spPr>
            <a:ln>
              <a:noFill/>
            </a:ln>
          </c:spPr>
        </c:majorGridlines>
        <c:title>
          <c:tx>
            <c:rich>
              <a:bodyPr rot="-5400000" vert="horz"/>
              <a:lstStyle/>
              <a:p>
                <a:pPr>
                  <a:defRPr/>
                </a:pPr>
                <a:r>
                  <a:rPr lang="en-US"/>
                  <a:t>Train RMSE</a:t>
                </a:r>
              </a:p>
            </c:rich>
          </c:tx>
          <c:overlay val="0"/>
        </c:title>
        <c:numFmt formatCode="General" sourceLinked="1"/>
        <c:majorTickMark val="out"/>
        <c:minorTickMark val="none"/>
        <c:tickLblPos val="nextTo"/>
        <c:crossAx val="2004672928"/>
        <c:crosses val="autoZero"/>
        <c:crossBetween val="midCat"/>
      </c:valAx>
    </c:plotArea>
    <c:legend>
      <c:legendPos val="r"/>
      <c:layout>
        <c:manualLayout>
          <c:xMode val="edge"/>
          <c:yMode val="edge"/>
          <c:x val="0.607456741518421"/>
          <c:y val="0.122270325488051"/>
          <c:w val="0.38959439097890602"/>
          <c:h val="0.23296139434181401"/>
        </c:manualLayout>
      </c:layout>
      <c:overlay val="0"/>
    </c:legend>
    <c:plotVisOnly val="1"/>
    <c:dispBlanksAs val="gap"/>
    <c:showDLblsOverMax val="0"/>
  </c:chart>
  <c:txPr>
    <a:bodyPr/>
    <a:lstStyle/>
    <a:p>
      <a:pPr>
        <a:defRPr sz="2000"/>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0D928-C45F-5F42-A957-DFF8984ED55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556028B4-0D67-F44B-93C0-8187A78D6C79}">
      <dgm:prSet phldrT="[Text]">
        <dgm:style>
          <a:lnRef idx="0">
            <a:schemeClr val="dk1"/>
          </a:lnRef>
          <a:fillRef idx="3">
            <a:schemeClr val="dk1"/>
          </a:fillRef>
          <a:effectRef idx="3">
            <a:schemeClr val="dk1"/>
          </a:effectRef>
          <a:fontRef idx="minor">
            <a:schemeClr val="lt1"/>
          </a:fontRef>
        </dgm:style>
      </dgm:prSet>
      <dgm:spPr/>
      <dgm:t>
        <a:bodyPr/>
        <a:lstStyle/>
        <a:p>
          <a:r>
            <a:rPr lang="en-US" dirty="0"/>
            <a:t>No Consistency</a:t>
          </a:r>
        </a:p>
      </dgm:t>
    </dgm:pt>
    <dgm:pt modelId="{D03C3C0E-E90C-8343-A452-813372521C23}" type="parTrans" cxnId="{22FA490C-0EB2-C545-91BA-AAEF3C59E011}">
      <dgm:prSet/>
      <dgm:spPr/>
      <dgm:t>
        <a:bodyPr/>
        <a:lstStyle/>
        <a:p>
          <a:endParaRPr lang="en-US"/>
        </a:p>
      </dgm:t>
    </dgm:pt>
    <dgm:pt modelId="{160075D1-19B3-414D-9224-B775BEC26A53}" type="sibTrans" cxnId="{22FA490C-0EB2-C545-91BA-AAEF3C59E011}">
      <dgm:prSet/>
      <dgm:spPr/>
      <dgm:t>
        <a:bodyPr/>
        <a:lstStyle/>
        <a:p>
          <a:endParaRPr lang="en-US"/>
        </a:p>
      </dgm:t>
    </dgm:pt>
    <dgm:pt modelId="{80A6D90F-06FC-2F40-BDD7-A7266B7AC0F7}">
      <dgm:prSet phldrT="[Text]" custT="1">
        <dgm:style>
          <a:lnRef idx="0">
            <a:schemeClr val="accent5"/>
          </a:lnRef>
          <a:fillRef idx="3">
            <a:schemeClr val="accent5"/>
          </a:fillRef>
          <a:effectRef idx="3">
            <a:schemeClr val="accent5"/>
          </a:effectRef>
          <a:fontRef idx="minor">
            <a:schemeClr val="lt1"/>
          </a:fontRef>
        </dgm:style>
      </dgm:prSet>
      <dgm:spPr>
        <a:solidFill>
          <a:srgbClr val="008000"/>
        </a:solidFill>
      </dgm:spPr>
      <dgm:t>
        <a:bodyPr/>
        <a:lstStyle/>
        <a:p>
          <a:r>
            <a:rPr lang="en-US" sz="2800" dirty="0"/>
            <a:t>Higher Throughput</a:t>
          </a:r>
        </a:p>
        <a:p>
          <a:r>
            <a:rPr lang="en-US" sz="2400" dirty="0"/>
            <a:t>(#updates/sec)</a:t>
          </a:r>
        </a:p>
        <a:p>
          <a:endParaRPr lang="en-US" sz="100" dirty="0"/>
        </a:p>
      </dgm:t>
    </dgm:pt>
    <dgm:pt modelId="{EEC4F355-D5D0-004D-84EA-77CA5BE8A2B1}" type="parTrans" cxnId="{A14632A1-346A-C345-81CE-5E32262FABD1}">
      <dgm:prSet/>
      <dgm:spPr/>
      <dgm:t>
        <a:bodyPr/>
        <a:lstStyle/>
        <a:p>
          <a:endParaRPr lang="en-US"/>
        </a:p>
      </dgm:t>
    </dgm:pt>
    <dgm:pt modelId="{7CEA458E-4A58-644D-B996-CCD8D685718C}" type="sibTrans" cxnId="{A14632A1-346A-C345-81CE-5E32262FABD1}">
      <dgm:prSet/>
      <dgm:spPr/>
      <dgm:t>
        <a:bodyPr/>
        <a:lstStyle/>
        <a:p>
          <a:endParaRPr lang="en-US"/>
        </a:p>
      </dgm:t>
    </dgm:pt>
    <dgm:pt modelId="{3DC89C90-A5FE-3142-AE27-A508D3476A59}">
      <dgm:prSet phldrT="[Text]">
        <dgm:style>
          <a:lnRef idx="0">
            <a:schemeClr val="accent2"/>
          </a:lnRef>
          <a:fillRef idx="3">
            <a:schemeClr val="accent2"/>
          </a:fillRef>
          <a:effectRef idx="3">
            <a:schemeClr val="accent2"/>
          </a:effectRef>
          <a:fontRef idx="minor">
            <a:schemeClr val="lt1"/>
          </a:fontRef>
        </dgm:style>
      </dgm:prSet>
      <dgm:spPr/>
      <dgm:t>
        <a:bodyPr/>
        <a:lstStyle/>
        <a:p>
          <a:r>
            <a:rPr lang="en-US" dirty="0"/>
            <a:t>Potentially Slower Convergence of ML</a:t>
          </a:r>
        </a:p>
      </dgm:t>
    </dgm:pt>
    <dgm:pt modelId="{8C996950-4AF6-4F40-BDCE-34B0E7097089}" type="parTrans" cxnId="{0B9B498B-CF89-EE42-98A1-0A230BCE40CC}">
      <dgm:prSet/>
      <dgm:spPr/>
      <dgm:t>
        <a:bodyPr/>
        <a:lstStyle/>
        <a:p>
          <a:endParaRPr lang="en-US"/>
        </a:p>
      </dgm:t>
    </dgm:pt>
    <dgm:pt modelId="{8E5FA6B0-FBBE-DB46-9D61-4A26557DCDFF}" type="sibTrans" cxnId="{0B9B498B-CF89-EE42-98A1-0A230BCE40CC}">
      <dgm:prSet/>
      <dgm:spPr/>
      <dgm:t>
        <a:bodyPr/>
        <a:lstStyle/>
        <a:p>
          <a:endParaRPr lang="en-US"/>
        </a:p>
      </dgm:t>
    </dgm:pt>
    <dgm:pt modelId="{3F540CB2-3E41-FB4D-B60D-E6465734B984}" type="pres">
      <dgm:prSet presAssocID="{01D0D928-C45F-5F42-A957-DFF8984ED55B}" presName="Name0" presStyleCnt="0">
        <dgm:presLayoutVars>
          <dgm:chMax val="1"/>
          <dgm:dir/>
          <dgm:animLvl val="ctr"/>
          <dgm:resizeHandles val="exact"/>
        </dgm:presLayoutVars>
      </dgm:prSet>
      <dgm:spPr/>
    </dgm:pt>
    <dgm:pt modelId="{6392F85B-A4D4-004E-BC51-B47318811D33}" type="pres">
      <dgm:prSet presAssocID="{556028B4-0D67-F44B-93C0-8187A78D6C79}" presName="centerShape" presStyleLbl="node0" presStyleIdx="0" presStyleCnt="1" custScaleX="285237"/>
      <dgm:spPr/>
    </dgm:pt>
    <dgm:pt modelId="{5911F2A4-8491-C049-BF1C-F99FD29E1722}" type="pres">
      <dgm:prSet presAssocID="{EEC4F355-D5D0-004D-84EA-77CA5BE8A2B1}" presName="parTrans" presStyleLbl="sibTrans2D1" presStyleIdx="0" presStyleCnt="2"/>
      <dgm:spPr/>
    </dgm:pt>
    <dgm:pt modelId="{6DD03805-3A88-1E43-AC98-2BBDFAC47E0D}" type="pres">
      <dgm:prSet presAssocID="{EEC4F355-D5D0-004D-84EA-77CA5BE8A2B1}" presName="connectorText" presStyleLbl="sibTrans2D1" presStyleIdx="0" presStyleCnt="2"/>
      <dgm:spPr/>
    </dgm:pt>
    <dgm:pt modelId="{E0B5F66C-5288-9D49-B866-4DD2852D061A}" type="pres">
      <dgm:prSet presAssocID="{80A6D90F-06FC-2F40-BDD7-A7266B7AC0F7}" presName="node" presStyleLbl="node1" presStyleIdx="0" presStyleCnt="2" custScaleX="285237">
        <dgm:presLayoutVars>
          <dgm:bulletEnabled val="1"/>
        </dgm:presLayoutVars>
      </dgm:prSet>
      <dgm:spPr/>
    </dgm:pt>
    <dgm:pt modelId="{2B2D7F1E-5B05-8A45-9891-72C4758740A2}" type="pres">
      <dgm:prSet presAssocID="{8C996950-4AF6-4F40-BDCE-34B0E7097089}" presName="parTrans" presStyleLbl="sibTrans2D1" presStyleIdx="1" presStyleCnt="2"/>
      <dgm:spPr/>
    </dgm:pt>
    <dgm:pt modelId="{4454C3B2-9983-B446-B4FC-091AA32149C1}" type="pres">
      <dgm:prSet presAssocID="{8C996950-4AF6-4F40-BDCE-34B0E7097089}" presName="connectorText" presStyleLbl="sibTrans2D1" presStyleIdx="1" presStyleCnt="2"/>
      <dgm:spPr/>
    </dgm:pt>
    <dgm:pt modelId="{881B9259-28EF-094B-8BC6-5A5F740C8C05}" type="pres">
      <dgm:prSet presAssocID="{3DC89C90-A5FE-3142-AE27-A508D3476A59}" presName="node" presStyleLbl="node1" presStyleIdx="1" presStyleCnt="2" custScaleX="285237">
        <dgm:presLayoutVars>
          <dgm:bulletEnabled val="1"/>
        </dgm:presLayoutVars>
      </dgm:prSet>
      <dgm:spPr/>
    </dgm:pt>
  </dgm:ptLst>
  <dgm:cxnLst>
    <dgm:cxn modelId="{22FA490C-0EB2-C545-91BA-AAEF3C59E011}" srcId="{01D0D928-C45F-5F42-A957-DFF8984ED55B}" destId="{556028B4-0D67-F44B-93C0-8187A78D6C79}" srcOrd="0" destOrd="0" parTransId="{D03C3C0E-E90C-8343-A452-813372521C23}" sibTransId="{160075D1-19B3-414D-9224-B775BEC26A53}"/>
    <dgm:cxn modelId="{1533610D-EC68-3D43-B38A-F3D1CFE53F0F}" type="presOf" srcId="{556028B4-0D67-F44B-93C0-8187A78D6C79}" destId="{6392F85B-A4D4-004E-BC51-B47318811D33}" srcOrd="0" destOrd="0" presId="urn:microsoft.com/office/officeart/2005/8/layout/radial5"/>
    <dgm:cxn modelId="{A40FCC27-A899-444F-8D5A-12ECC403C78C}" type="presOf" srcId="{8C996950-4AF6-4F40-BDCE-34B0E7097089}" destId="{2B2D7F1E-5B05-8A45-9891-72C4758740A2}" srcOrd="0" destOrd="0" presId="urn:microsoft.com/office/officeart/2005/8/layout/radial5"/>
    <dgm:cxn modelId="{CC366537-9D06-6C41-8CF4-FC7F05EC330B}" type="presOf" srcId="{01D0D928-C45F-5F42-A957-DFF8984ED55B}" destId="{3F540CB2-3E41-FB4D-B60D-E6465734B984}" srcOrd="0" destOrd="0" presId="urn:microsoft.com/office/officeart/2005/8/layout/radial5"/>
    <dgm:cxn modelId="{94838676-0F21-EB48-8BED-B65B6950CCC0}" type="presOf" srcId="{EEC4F355-D5D0-004D-84EA-77CA5BE8A2B1}" destId="{5911F2A4-8491-C049-BF1C-F99FD29E1722}" srcOrd="0" destOrd="0" presId="urn:microsoft.com/office/officeart/2005/8/layout/radial5"/>
    <dgm:cxn modelId="{5C9EBA7C-AAD3-1146-B9C3-B0A77FB4E2E1}" type="presOf" srcId="{3DC89C90-A5FE-3142-AE27-A508D3476A59}" destId="{881B9259-28EF-094B-8BC6-5A5F740C8C05}" srcOrd="0" destOrd="0" presId="urn:microsoft.com/office/officeart/2005/8/layout/radial5"/>
    <dgm:cxn modelId="{46FC8785-6A78-3E4A-93EE-E56184D219CF}" type="presOf" srcId="{80A6D90F-06FC-2F40-BDD7-A7266B7AC0F7}" destId="{E0B5F66C-5288-9D49-B866-4DD2852D061A}" srcOrd="0" destOrd="0" presId="urn:microsoft.com/office/officeart/2005/8/layout/radial5"/>
    <dgm:cxn modelId="{0B9B498B-CF89-EE42-98A1-0A230BCE40CC}" srcId="{556028B4-0D67-F44B-93C0-8187A78D6C79}" destId="{3DC89C90-A5FE-3142-AE27-A508D3476A59}" srcOrd="1" destOrd="0" parTransId="{8C996950-4AF6-4F40-BDCE-34B0E7097089}" sibTransId="{8E5FA6B0-FBBE-DB46-9D61-4A26557DCDFF}"/>
    <dgm:cxn modelId="{A14632A1-346A-C345-81CE-5E32262FABD1}" srcId="{556028B4-0D67-F44B-93C0-8187A78D6C79}" destId="{80A6D90F-06FC-2F40-BDD7-A7266B7AC0F7}" srcOrd="0" destOrd="0" parTransId="{EEC4F355-D5D0-004D-84EA-77CA5BE8A2B1}" sibTransId="{7CEA458E-4A58-644D-B996-CCD8D685718C}"/>
    <dgm:cxn modelId="{FE8B9FE8-38C7-C44A-9063-9F40F096A401}" type="presOf" srcId="{8C996950-4AF6-4F40-BDCE-34B0E7097089}" destId="{4454C3B2-9983-B446-B4FC-091AA32149C1}" srcOrd="1" destOrd="0" presId="urn:microsoft.com/office/officeart/2005/8/layout/radial5"/>
    <dgm:cxn modelId="{FDF2C1EB-C451-FA49-A916-74A606489E60}" type="presOf" srcId="{EEC4F355-D5D0-004D-84EA-77CA5BE8A2B1}" destId="{6DD03805-3A88-1E43-AC98-2BBDFAC47E0D}" srcOrd="1" destOrd="0" presId="urn:microsoft.com/office/officeart/2005/8/layout/radial5"/>
    <dgm:cxn modelId="{B78AA53F-2597-934D-B06D-DA632F034EED}" type="presParOf" srcId="{3F540CB2-3E41-FB4D-B60D-E6465734B984}" destId="{6392F85B-A4D4-004E-BC51-B47318811D33}" srcOrd="0" destOrd="0" presId="urn:microsoft.com/office/officeart/2005/8/layout/radial5"/>
    <dgm:cxn modelId="{A18AAF1E-C5E9-624C-AF99-26747AFF23E0}" type="presParOf" srcId="{3F540CB2-3E41-FB4D-B60D-E6465734B984}" destId="{5911F2A4-8491-C049-BF1C-F99FD29E1722}" srcOrd="1" destOrd="0" presId="urn:microsoft.com/office/officeart/2005/8/layout/radial5"/>
    <dgm:cxn modelId="{0AC83CE8-8991-1541-811B-68EED8FDE703}" type="presParOf" srcId="{5911F2A4-8491-C049-BF1C-F99FD29E1722}" destId="{6DD03805-3A88-1E43-AC98-2BBDFAC47E0D}" srcOrd="0" destOrd="0" presId="urn:microsoft.com/office/officeart/2005/8/layout/radial5"/>
    <dgm:cxn modelId="{7ACF8F15-548E-3F46-B788-7BA19AB565BD}" type="presParOf" srcId="{3F540CB2-3E41-FB4D-B60D-E6465734B984}" destId="{E0B5F66C-5288-9D49-B866-4DD2852D061A}" srcOrd="2" destOrd="0" presId="urn:microsoft.com/office/officeart/2005/8/layout/radial5"/>
    <dgm:cxn modelId="{34697C84-AF22-AC48-9DDB-EBBCBE9A3ECC}" type="presParOf" srcId="{3F540CB2-3E41-FB4D-B60D-E6465734B984}" destId="{2B2D7F1E-5B05-8A45-9891-72C4758740A2}" srcOrd="3" destOrd="0" presId="urn:microsoft.com/office/officeart/2005/8/layout/radial5"/>
    <dgm:cxn modelId="{2074F5D7-5780-CA4D-B08E-D985208F04F3}" type="presParOf" srcId="{2B2D7F1E-5B05-8A45-9891-72C4758740A2}" destId="{4454C3B2-9983-B446-B4FC-091AA32149C1}" srcOrd="0" destOrd="0" presId="urn:microsoft.com/office/officeart/2005/8/layout/radial5"/>
    <dgm:cxn modelId="{6A5C889E-A721-974C-A790-812B0FF0795D}" type="presParOf" srcId="{3F540CB2-3E41-FB4D-B60D-E6465734B984}" destId="{881B9259-28EF-094B-8BC6-5A5F740C8C05}"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2F85B-A4D4-004E-BC51-B47318811D33}">
      <dsp:nvSpPr>
        <dsp:cNvPr id="0" name=""/>
        <dsp:cNvSpPr/>
      </dsp:nvSpPr>
      <dsp:spPr>
        <a:xfrm>
          <a:off x="1485261" y="1909353"/>
          <a:ext cx="3887476" cy="1362893"/>
        </a:xfrm>
        <a:prstGeom prst="ellipse">
          <a:avLst/>
        </a:prstGeom>
        <a:gradFill rotWithShape="1">
          <a:gsLst>
            <a:gs pos="0">
              <a:schemeClr val="dk1">
                <a:shade val="51000"/>
                <a:satMod val="130000"/>
              </a:schemeClr>
            </a:gs>
            <a:gs pos="80000">
              <a:schemeClr val="dk1">
                <a:shade val="93000"/>
                <a:satMod val="130000"/>
              </a:schemeClr>
            </a:gs>
            <a:gs pos="100000">
              <a:schemeClr val="dk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No Consistency</a:t>
          </a:r>
        </a:p>
      </dsp:txBody>
      <dsp:txXfrm>
        <a:off x="2054569" y="2108944"/>
        <a:ext cx="2748860" cy="963711"/>
      </dsp:txXfrm>
    </dsp:sp>
    <dsp:sp modelId="{5911F2A4-8491-C049-BF1C-F99FD29E1722}">
      <dsp:nvSpPr>
        <dsp:cNvPr id="0" name=""/>
        <dsp:cNvSpPr/>
      </dsp:nvSpPr>
      <dsp:spPr>
        <a:xfrm rot="16200000">
          <a:off x="3284790" y="1413731"/>
          <a:ext cx="288418" cy="46338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328053" y="1549671"/>
        <a:ext cx="201893" cy="278029"/>
      </dsp:txXfrm>
    </dsp:sp>
    <dsp:sp modelId="{E0B5F66C-5288-9D49-B866-4DD2852D061A}">
      <dsp:nvSpPr>
        <dsp:cNvPr id="0" name=""/>
        <dsp:cNvSpPr/>
      </dsp:nvSpPr>
      <dsp:spPr>
        <a:xfrm>
          <a:off x="1485261" y="2273"/>
          <a:ext cx="3887476" cy="1362893"/>
        </a:xfrm>
        <a:prstGeom prst="ellipse">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Higher Throughput</a:t>
          </a:r>
        </a:p>
        <a:p>
          <a:pPr marL="0" lvl="0" indent="0" algn="ctr" defTabSz="1244600">
            <a:lnSpc>
              <a:spcPct val="90000"/>
            </a:lnSpc>
            <a:spcBef>
              <a:spcPct val="0"/>
            </a:spcBef>
            <a:spcAft>
              <a:spcPct val="35000"/>
            </a:spcAft>
            <a:buNone/>
          </a:pPr>
          <a:r>
            <a:rPr lang="en-US" sz="2400" kern="1200" dirty="0"/>
            <a:t>(#updates/sec)</a:t>
          </a:r>
        </a:p>
        <a:p>
          <a:pPr marL="0" lvl="0" indent="0" algn="ctr" defTabSz="1244600">
            <a:lnSpc>
              <a:spcPct val="90000"/>
            </a:lnSpc>
            <a:spcBef>
              <a:spcPct val="0"/>
            </a:spcBef>
            <a:spcAft>
              <a:spcPct val="35000"/>
            </a:spcAft>
            <a:buNone/>
          </a:pPr>
          <a:endParaRPr lang="en-US" sz="100" kern="1200" dirty="0"/>
        </a:p>
      </dsp:txBody>
      <dsp:txXfrm>
        <a:off x="2054569" y="201864"/>
        <a:ext cx="2748860" cy="963711"/>
      </dsp:txXfrm>
    </dsp:sp>
    <dsp:sp modelId="{2B2D7F1E-5B05-8A45-9891-72C4758740A2}">
      <dsp:nvSpPr>
        <dsp:cNvPr id="0" name=""/>
        <dsp:cNvSpPr/>
      </dsp:nvSpPr>
      <dsp:spPr>
        <a:xfrm rot="5400000">
          <a:off x="3284790" y="3304485"/>
          <a:ext cx="288418" cy="46338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328053" y="3353900"/>
        <a:ext cx="201893" cy="278029"/>
      </dsp:txXfrm>
    </dsp:sp>
    <dsp:sp modelId="{881B9259-28EF-094B-8BC6-5A5F740C8C05}">
      <dsp:nvSpPr>
        <dsp:cNvPr id="0" name=""/>
        <dsp:cNvSpPr/>
      </dsp:nvSpPr>
      <dsp:spPr>
        <a:xfrm>
          <a:off x="1485261" y="3816432"/>
          <a:ext cx="3887476" cy="1362893"/>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Potentially Slower Convergence of ML</a:t>
          </a:r>
        </a:p>
      </dsp:txBody>
      <dsp:txXfrm>
        <a:off x="2054569" y="4016023"/>
        <a:ext cx="2748860" cy="96371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3339B7-4ABC-F643-B4CB-69D8B668E67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3" name="日期占位符 2">
            <a:extLst>
              <a:ext uri="{FF2B5EF4-FFF2-40B4-BE49-F238E27FC236}">
                <a16:creationId xmlns:a16="http://schemas.microsoft.com/office/drawing/2014/main" id="{1D1D573E-F2D5-4B4A-877E-25E64C3B4C6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宋体" charset="0"/>
              </a:defRPr>
            </a:lvl1pPr>
          </a:lstStyle>
          <a:p>
            <a:pPr>
              <a:defRPr/>
            </a:pPr>
            <a:fld id="{F0AE9040-4921-A540-BDB5-CCD15EA1DA51}" type="datetimeFigureOut">
              <a:rPr lang="zh-CN" altLang="en-US"/>
              <a:pPr>
                <a:defRPr/>
              </a:pPr>
              <a:t>2023/11/5</a:t>
            </a:fld>
            <a:endParaRPr lang="zh-CN" altLang="en-US"/>
          </a:p>
        </p:txBody>
      </p:sp>
      <p:sp>
        <p:nvSpPr>
          <p:cNvPr id="4" name="幻灯片图像占位符 3">
            <a:extLst>
              <a:ext uri="{FF2B5EF4-FFF2-40B4-BE49-F238E27FC236}">
                <a16:creationId xmlns:a16="http://schemas.microsoft.com/office/drawing/2014/main" id="{92D288C6-800F-9546-854D-8E830DBDB86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822E7BCC-901B-0841-AD49-091A5D8C6AB8}"/>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0D58DBE-113F-734C-874C-EDEAC1F826B6}"/>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zh-CN" altLang="en-US"/>
          </a:p>
        </p:txBody>
      </p:sp>
      <p:sp>
        <p:nvSpPr>
          <p:cNvPr id="7" name="灯片编号占位符 6">
            <a:extLst>
              <a:ext uri="{FF2B5EF4-FFF2-40B4-BE49-F238E27FC236}">
                <a16:creationId xmlns:a16="http://schemas.microsoft.com/office/drawing/2014/main" id="{3E8CD896-F6F5-0642-956C-28B3B76792F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宋体" charset="0"/>
              </a:defRPr>
            </a:lvl1pPr>
          </a:lstStyle>
          <a:p>
            <a:pPr>
              <a:defRPr/>
            </a:pPr>
            <a:fld id="{1EB26787-C6F0-1544-B221-9EA323CCD6F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terativemapreduce.org/hpdc-camera-ready-submission.pdf"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kumimoji="1" lang="en-US" altLang="zh-CN" sz="1200" b="0" i="0" kern="1200" dirty="0">
                <a:solidFill>
                  <a:schemeClr val="tx1"/>
                </a:solidFill>
                <a:effectLst/>
                <a:latin typeface="Calibri" pitchFamily="34" charset="0"/>
                <a:ea typeface="宋体" pitchFamily="2" charset="-122"/>
              </a:rPr>
              <a:t>We see graphs </a:t>
            </a:r>
            <a:r>
              <a:rPr lang="en-US" altLang="zh-CN" dirty="0"/>
              <a:t>everywhere and</a:t>
            </a:r>
            <a:r>
              <a:rPr lang="zh-CN" altLang="en-US" dirty="0"/>
              <a:t> </a:t>
            </a:r>
            <a:r>
              <a:rPr lang="en-US" altLang="zh-CN" dirty="0"/>
              <a:t>people use graph computing more and more nowadays. In particular, advances in technology allows us to process </a:t>
            </a:r>
            <a:r>
              <a:rPr lang="en-US" altLang="zh-CN" u="sng" dirty="0"/>
              <a:t>larger</a:t>
            </a:r>
            <a:r>
              <a:rPr lang="en-US" altLang="zh-CN" dirty="0"/>
              <a:t> graphs. </a:t>
            </a:r>
          </a:p>
          <a:p>
            <a:pPr marL="171450" indent="-171450">
              <a:buFont typeface="Arial" panose="020B0604020202020204" pitchFamily="34" charset="0"/>
              <a:buChar char="•"/>
            </a:pPr>
            <a:r>
              <a:rPr lang="en-US" altLang="zh-CN" dirty="0"/>
              <a:t>The first example is Road Graph, in which roads, as edges, connect cities, as vertices. Computing on road graphs performs familiar tasks such as navigation, traffic management, and city planning. </a:t>
            </a:r>
          </a:p>
          <a:p>
            <a:pPr marL="171450" indent="-171450">
              <a:buFont typeface="Arial" panose="020B0604020202020204" pitchFamily="34" charset="0"/>
              <a:buChar char="•"/>
            </a:pPr>
            <a:r>
              <a:rPr lang="en-US" altLang="zh-CN" dirty="0"/>
              <a:t>We are all familiar with another type of graph, the social network graph, on which we can perform tasks like community discovery and public opinion analysis. </a:t>
            </a:r>
            <a:endParaRPr lang="en-US" altLang="zh-CN" strike="sngStrike" dirty="0"/>
          </a:p>
          <a:p>
            <a:pPr marL="171450" indent="-171450">
              <a:buFont typeface="Arial" panose="020B0604020202020204" pitchFamily="34" charset="0"/>
              <a:buChar char="•"/>
            </a:pPr>
            <a:r>
              <a:rPr lang="en-US" altLang="zh-CN" dirty="0"/>
              <a:t>Web graph is another important type graph, which we rely on everyday when using search engines. </a:t>
            </a:r>
          </a:p>
          <a:p>
            <a:pPr marL="171450" indent="-171450">
              <a:buFont typeface="Arial" panose="020B0604020202020204" pitchFamily="34" charset="0"/>
              <a:buChar char="•"/>
            </a:pPr>
            <a:r>
              <a:rPr lang="en-US" altLang="zh-CN" dirty="0"/>
              <a:t>The last example is brain graph, with neurons as vertices and synapsis as edges, whose processing enables tasks like translational neuroscience. </a:t>
            </a:r>
            <a:endParaRPr lang="en-US" altLang="zh-CN" strike="sngStrike" dirty="0"/>
          </a:p>
          <a:p>
            <a:pPr marL="171450" indent="-171450">
              <a:buFont typeface="Arial" panose="020B0604020202020204" pitchFamily="34" charset="0"/>
              <a:buChar char="•"/>
            </a:pPr>
            <a:r>
              <a:rPr lang="en-US" altLang="zh-CN" dirty="0"/>
              <a:t>A common problem we face is that, the graphs are growing larger. E.g., the graphs mentioned above have </a:t>
            </a:r>
            <a:r>
              <a:rPr lang="en-US" altLang="zh-CN" u="sng" dirty="0"/>
              <a:t>hundreds of million to hundreds of trillion</a:t>
            </a:r>
            <a:r>
              <a:rPr lang="en-US" altLang="zh-CN" dirty="0"/>
              <a:t> edges. Such problem scale </a:t>
            </a:r>
            <a:r>
              <a:rPr lang="en-US" altLang="zh-CN" dirty="0" err="1"/>
              <a:t>ex'ceeds</a:t>
            </a:r>
            <a:r>
              <a:rPr lang="en-US" altLang="zh-CN" dirty="0"/>
              <a:t> the capability of typical servers or clusters, and naturally, one thinks of supercomputers</a:t>
            </a:r>
            <a:r>
              <a:rPr kumimoji="1" lang="en-US" altLang="zh-CN" sz="1200" b="0" i="0" kern="1200" dirty="0">
                <a:solidFill>
                  <a:schemeClr val="tx1"/>
                </a:solidFill>
                <a:effectLst/>
                <a:latin typeface="Calibri" pitchFamily="34" charset="0"/>
                <a:ea typeface="宋体" pitchFamily="2" charset="-122"/>
                <a:cs typeface="宋体" charset="0"/>
              </a:rPr>
              <a:t>!</a:t>
            </a:r>
            <a:endParaRPr lang="en-US" altLang="zh-CN"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a:t>
            </a:fld>
            <a:endParaRPr lang="zh-CN" altLang="zh-CN"/>
          </a:p>
        </p:txBody>
      </p:sp>
    </p:spTree>
    <p:extLst>
      <p:ext uri="{BB962C8B-B14F-4D97-AF65-F5344CB8AC3E}">
        <p14:creationId xmlns:p14="http://schemas.microsoft.com/office/powerpoint/2010/main" val="300549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24E35059-0BF6-1C40-95FD-55D67BED04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90D08B51-1C38-0146-A07B-E6C00E596B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44035" name="Slide Number Placeholder 3">
            <a:extLst>
              <a:ext uri="{FF2B5EF4-FFF2-40B4-BE49-F238E27FC236}">
                <a16:creationId xmlns:a16="http://schemas.microsoft.com/office/drawing/2014/main" id="{8F611F5C-DE78-A640-950A-7C3F96FC16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E948C9-97AD-4E4C-92FD-E5AD0F21F4C1}" type="slidenum">
              <a:rPr lang="en-US" altLang="zh-CN" smtClean="0">
                <a:latin typeface="Calibri" panose="020F0502020204030204" pitchFamily="34" charset="0"/>
              </a:rPr>
              <a:pPr/>
              <a:t>31</a:t>
            </a:fld>
            <a:endParaRPr lang="en-US" altLang="zh-CN">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7B071DD9-DBAC-8448-B3F0-824EA09CC5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E0C87DD8-244B-1249-B0FD-B3200D6DEC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47107" name="Slide Number Placeholder 3">
            <a:extLst>
              <a:ext uri="{FF2B5EF4-FFF2-40B4-BE49-F238E27FC236}">
                <a16:creationId xmlns:a16="http://schemas.microsoft.com/office/drawing/2014/main" id="{AD9BB6F4-EC0B-E848-B1B5-332C15D861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EEBD80-0233-4A47-9837-DA5F237A51A3}" type="slidenum">
              <a:rPr lang="en-US" altLang="zh-CN" smtClean="0">
                <a:latin typeface="Calibri" panose="020F0502020204030204" pitchFamily="34" charset="0"/>
              </a:rPr>
              <a:pPr/>
              <a:t>33</a:t>
            </a:fld>
            <a:endParaRPr lang="en-US" altLang="zh-CN">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95A77884-0825-C54B-9FB3-026D20204C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a:extLst>
              <a:ext uri="{FF2B5EF4-FFF2-40B4-BE49-F238E27FC236}">
                <a16:creationId xmlns:a16="http://schemas.microsoft.com/office/drawing/2014/main" id="{22BDB4B1-C459-CF46-B754-E13050B1AA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49155" name="Slide Number Placeholder 3">
            <a:extLst>
              <a:ext uri="{FF2B5EF4-FFF2-40B4-BE49-F238E27FC236}">
                <a16:creationId xmlns:a16="http://schemas.microsoft.com/office/drawing/2014/main" id="{86BA0B97-4292-4840-9C30-0382574C16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01F038-F0EB-3140-8F9B-7170BE1B97CB}" type="slidenum">
              <a:rPr lang="en-US" altLang="zh-CN" smtClean="0">
                <a:latin typeface="Calibri" panose="020F0502020204030204" pitchFamily="34" charset="0"/>
              </a:rPr>
              <a:pPr/>
              <a:t>34</a:t>
            </a:fld>
            <a:endParaRPr lang="en-US" altLang="zh-CN">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a:extLst>
              <a:ext uri="{FF2B5EF4-FFF2-40B4-BE49-F238E27FC236}">
                <a16:creationId xmlns:a16="http://schemas.microsoft.com/office/drawing/2014/main" id="{1C02BEC3-1FBE-C148-841C-7AD165FB2E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备注占位符 2">
            <a:extLst>
              <a:ext uri="{FF2B5EF4-FFF2-40B4-BE49-F238E27FC236}">
                <a16:creationId xmlns:a16="http://schemas.microsoft.com/office/drawing/2014/main" id="{F9E403E0-3059-4E42-B919-0623A44EDC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3" name="幻灯片编号占位符 3">
            <a:extLst>
              <a:ext uri="{FF2B5EF4-FFF2-40B4-BE49-F238E27FC236}">
                <a16:creationId xmlns:a16="http://schemas.microsoft.com/office/drawing/2014/main" id="{D2DD12EF-CA26-7743-B4CE-1F4452DB84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8CD794-5FCD-4449-A71A-0AB9FF9638A1}" type="slidenum">
              <a:rPr lang="zh-CN" altLang="en-US" smtClean="0">
                <a:latin typeface="Calibri" panose="020F0502020204030204" pitchFamily="34" charset="0"/>
              </a:rPr>
              <a:pPr/>
              <a:t>42</a:t>
            </a:fld>
            <a:endParaRPr lang="zh-CN" altLang="en-US">
              <a:latin typeface="Calibri" panose="020F0502020204030204" pitchFamily="34" charset="0"/>
            </a:endParaRPr>
          </a:p>
        </p:txBody>
      </p:sp>
    </p:spTree>
    <p:extLst>
      <p:ext uri="{BB962C8B-B14F-4D97-AF65-F5344CB8AC3E}">
        <p14:creationId xmlns:p14="http://schemas.microsoft.com/office/powerpoint/2010/main" val="1888968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43</a:t>
            </a:fld>
            <a:endParaRPr lang="en-US"/>
          </a:p>
        </p:txBody>
      </p:sp>
    </p:spTree>
    <p:extLst>
      <p:ext uri="{BB962C8B-B14F-4D97-AF65-F5344CB8AC3E}">
        <p14:creationId xmlns:p14="http://schemas.microsoft.com/office/powerpoint/2010/main" val="3316734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367E9-6217-467F-9FBB-578A0F4503F2}" type="slidenum">
              <a:rPr lang="en-US" smtClean="0"/>
              <a:pPr/>
              <a:t>45</a:t>
            </a:fld>
            <a:endParaRPr lang="en-US"/>
          </a:p>
        </p:txBody>
      </p:sp>
    </p:spTree>
    <p:extLst>
      <p:ext uri="{BB962C8B-B14F-4D97-AF65-F5344CB8AC3E}">
        <p14:creationId xmlns:p14="http://schemas.microsoft.com/office/powerpoint/2010/main" val="16845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kern="1200" dirty="0">
                <a:solidFill>
                  <a:schemeClr val="tx1"/>
                </a:solidFill>
                <a:effectLst/>
                <a:latin typeface="+mn-lt"/>
                <a:ea typeface="+mn-ea"/>
                <a:cs typeface="宋体" charset="0"/>
              </a:rPr>
              <a:t>Case 1: </a:t>
            </a:r>
            <a:r>
              <a:rPr kumimoji="1" lang="en-US" altLang="zh-CN" sz="1200" kern="1200" dirty="0">
                <a:solidFill>
                  <a:schemeClr val="tx1"/>
                </a:solidFill>
                <a:effectLst/>
                <a:latin typeface="+mn-lt"/>
                <a:ea typeface="+mn-ea"/>
                <a:cs typeface="宋体" charset="0"/>
              </a:rPr>
              <a:t>If </a:t>
            </a:r>
            <a:r>
              <a:rPr kumimoji="1" lang="en-US" altLang="zh-CN" sz="1200" i="1" kern="1200" dirty="0">
                <a:solidFill>
                  <a:schemeClr val="tx1"/>
                </a:solidFill>
                <a:effectLst/>
                <a:latin typeface="+mn-lt"/>
                <a:ea typeface="+mn-ea"/>
                <a:cs typeface="宋体" charset="0"/>
              </a:rPr>
              <a:t>A</a:t>
            </a:r>
            <a:r>
              <a:rPr kumimoji="1" lang="en-US" altLang="zh-CN" sz="1200" kern="1200" dirty="0">
                <a:solidFill>
                  <a:schemeClr val="tx1"/>
                </a:solidFill>
                <a:effectLst/>
                <a:latin typeface="+mn-lt"/>
                <a:ea typeface="+mn-ea"/>
                <a:cs typeface="宋体" charset="0"/>
              </a:rPr>
              <a:t>(</a:t>
            </a:r>
            <a:r>
              <a:rPr kumimoji="1" lang="en-US" altLang="zh-CN" sz="1200" i="1" kern="1200" dirty="0">
                <a:solidFill>
                  <a:schemeClr val="tx1"/>
                </a:solidFill>
                <a:effectLst/>
                <a:latin typeface="+mn-lt"/>
                <a:ea typeface="+mn-ea"/>
                <a:cs typeface="宋体" charset="0"/>
              </a:rPr>
              <a:t>u</a:t>
            </a:r>
            <a:r>
              <a:rPr kumimoji="1" lang="en-US" altLang="zh-CN" sz="1200" kern="1200" dirty="0">
                <a:solidFill>
                  <a:schemeClr val="tx1"/>
                </a:solidFill>
                <a:effectLst/>
                <a:latin typeface="+mn-lt"/>
                <a:ea typeface="+mn-ea"/>
                <a:cs typeface="宋体" charset="0"/>
              </a:rPr>
              <a:t>) and </a:t>
            </a:r>
            <a:r>
              <a:rPr kumimoji="1" lang="en-US" altLang="zh-CN" sz="1200" i="1" kern="1200" dirty="0">
                <a:solidFill>
                  <a:schemeClr val="tx1"/>
                </a:solidFill>
                <a:effectLst/>
                <a:latin typeface="+mn-lt"/>
                <a:ea typeface="+mn-ea"/>
                <a:cs typeface="宋体" charset="0"/>
              </a:rPr>
              <a:t>A</a:t>
            </a:r>
            <a:r>
              <a:rPr kumimoji="1" lang="en-US" altLang="zh-CN" sz="1200" kern="1200" dirty="0">
                <a:solidFill>
                  <a:schemeClr val="tx1"/>
                </a:solidFill>
                <a:effectLst/>
                <a:latin typeface="+mn-lt"/>
                <a:ea typeface="+mn-ea"/>
                <a:cs typeface="宋体" charset="0"/>
              </a:rPr>
              <a:t>(</a:t>
            </a:r>
            <a:r>
              <a:rPr kumimoji="1" lang="en-US" altLang="zh-CN" sz="1200" i="1" kern="1200" dirty="0">
                <a:solidFill>
                  <a:schemeClr val="tx1"/>
                </a:solidFill>
                <a:effectLst/>
                <a:latin typeface="+mn-lt"/>
                <a:ea typeface="+mn-ea"/>
                <a:cs typeface="宋体" charset="0"/>
              </a:rPr>
              <a:t>v</a:t>
            </a:r>
            <a:r>
              <a:rPr kumimoji="1" lang="en-US" altLang="zh-CN" sz="1200" kern="1200" dirty="0">
                <a:solidFill>
                  <a:schemeClr val="tx1"/>
                </a:solidFill>
                <a:effectLst/>
                <a:latin typeface="+mn-lt"/>
                <a:ea typeface="+mn-ea"/>
                <a:cs typeface="宋体" charset="0"/>
              </a:rPr>
              <a:t>) intersect, then the edge should be assigned to a machine in the intersection. </a:t>
            </a:r>
            <a:endParaRPr lang="en-US" altLang="zh-CN" dirty="0"/>
          </a:p>
          <a:p>
            <a:r>
              <a:rPr kumimoji="1" lang="en-US" altLang="zh-CN" sz="1200" b="0" kern="1200" dirty="0">
                <a:solidFill>
                  <a:schemeClr val="tx1"/>
                </a:solidFill>
                <a:effectLst/>
                <a:latin typeface="+mn-lt"/>
                <a:ea typeface="+mn-ea"/>
                <a:cs typeface="宋体" charset="0"/>
              </a:rPr>
              <a:t>Case 2: </a:t>
            </a:r>
            <a:r>
              <a:rPr kumimoji="1" lang="en-US" altLang="zh-CN" sz="1200" kern="1200" dirty="0">
                <a:solidFill>
                  <a:schemeClr val="tx1"/>
                </a:solidFill>
                <a:effectLst/>
                <a:latin typeface="+mn-lt"/>
                <a:ea typeface="+mn-ea"/>
                <a:cs typeface="宋体" charset="0"/>
              </a:rPr>
              <a:t>If </a:t>
            </a:r>
            <a:r>
              <a:rPr kumimoji="1" lang="en-US" altLang="zh-CN" sz="1200" i="1" kern="1200" dirty="0">
                <a:solidFill>
                  <a:schemeClr val="tx1"/>
                </a:solidFill>
                <a:effectLst/>
                <a:latin typeface="+mn-lt"/>
                <a:ea typeface="+mn-ea"/>
                <a:cs typeface="宋体" charset="0"/>
              </a:rPr>
              <a:t>A</a:t>
            </a:r>
            <a:r>
              <a:rPr kumimoji="1" lang="en-US" altLang="zh-CN" sz="1200" kern="1200" dirty="0">
                <a:solidFill>
                  <a:schemeClr val="tx1"/>
                </a:solidFill>
                <a:effectLst/>
                <a:latin typeface="+mn-lt"/>
                <a:ea typeface="+mn-ea"/>
                <a:cs typeface="宋体" charset="0"/>
              </a:rPr>
              <a:t>(</a:t>
            </a:r>
            <a:r>
              <a:rPr kumimoji="1" lang="en-US" altLang="zh-CN" sz="1200" i="1" kern="1200" dirty="0">
                <a:solidFill>
                  <a:schemeClr val="tx1"/>
                </a:solidFill>
                <a:effectLst/>
                <a:latin typeface="+mn-lt"/>
                <a:ea typeface="+mn-ea"/>
                <a:cs typeface="宋体" charset="0"/>
              </a:rPr>
              <a:t>u</a:t>
            </a:r>
            <a:r>
              <a:rPr kumimoji="1" lang="en-US" altLang="zh-CN" sz="1200" kern="1200" dirty="0">
                <a:solidFill>
                  <a:schemeClr val="tx1"/>
                </a:solidFill>
                <a:effectLst/>
                <a:latin typeface="+mn-lt"/>
                <a:ea typeface="+mn-ea"/>
                <a:cs typeface="宋体" charset="0"/>
              </a:rPr>
              <a:t>) and </a:t>
            </a:r>
            <a:r>
              <a:rPr kumimoji="1" lang="en-US" altLang="zh-CN" sz="1200" i="1" kern="1200" dirty="0">
                <a:solidFill>
                  <a:schemeClr val="tx1"/>
                </a:solidFill>
                <a:effectLst/>
                <a:latin typeface="+mn-lt"/>
                <a:ea typeface="+mn-ea"/>
                <a:cs typeface="宋体" charset="0"/>
              </a:rPr>
              <a:t>A</a:t>
            </a:r>
            <a:r>
              <a:rPr kumimoji="1" lang="en-US" altLang="zh-CN" sz="1200" kern="1200" dirty="0">
                <a:solidFill>
                  <a:schemeClr val="tx1"/>
                </a:solidFill>
                <a:effectLst/>
                <a:latin typeface="+mn-lt"/>
                <a:ea typeface="+mn-ea"/>
                <a:cs typeface="宋体" charset="0"/>
              </a:rPr>
              <a:t>(</a:t>
            </a:r>
            <a:r>
              <a:rPr kumimoji="1" lang="en-US" altLang="zh-CN" sz="1200" i="1" kern="1200" dirty="0">
                <a:solidFill>
                  <a:schemeClr val="tx1"/>
                </a:solidFill>
                <a:effectLst/>
                <a:latin typeface="+mn-lt"/>
                <a:ea typeface="+mn-ea"/>
                <a:cs typeface="宋体" charset="0"/>
              </a:rPr>
              <a:t>v</a:t>
            </a:r>
            <a:r>
              <a:rPr kumimoji="1" lang="en-US" altLang="zh-CN" sz="1200" kern="1200" dirty="0">
                <a:solidFill>
                  <a:schemeClr val="tx1"/>
                </a:solidFill>
                <a:effectLst/>
                <a:latin typeface="+mn-lt"/>
                <a:ea typeface="+mn-ea"/>
                <a:cs typeface="宋体" charset="0"/>
              </a:rPr>
              <a:t>) are not empty and do not intersect, then the edge should be assigned to one of the machines from the vertex with the most unassigned edges. </a:t>
            </a:r>
            <a:endParaRPr lang="en-US" altLang="zh-CN" dirty="0"/>
          </a:p>
          <a:p>
            <a:r>
              <a:rPr kumimoji="1" lang="en-US" altLang="zh-CN" sz="1200" b="0" kern="1200" dirty="0">
                <a:solidFill>
                  <a:schemeClr val="tx1"/>
                </a:solidFill>
                <a:effectLst/>
                <a:latin typeface="+mn-lt"/>
                <a:ea typeface="+mn-ea"/>
                <a:cs typeface="宋体" charset="0"/>
              </a:rPr>
              <a:t>Case 3: </a:t>
            </a:r>
            <a:r>
              <a:rPr kumimoji="1" lang="en-US" altLang="zh-CN" sz="1200" kern="1200" dirty="0">
                <a:solidFill>
                  <a:schemeClr val="tx1"/>
                </a:solidFill>
                <a:effectLst/>
                <a:latin typeface="+mn-lt"/>
                <a:ea typeface="+mn-ea"/>
                <a:cs typeface="宋体" charset="0"/>
              </a:rPr>
              <a:t>If only one of the two vertices has been assigned, then choose a machine from the assigned vertex. </a:t>
            </a:r>
            <a:endParaRPr lang="en-US" altLang="zh-CN" dirty="0"/>
          </a:p>
          <a:p>
            <a:r>
              <a:rPr kumimoji="1" lang="en-US" altLang="zh-CN" sz="1200" b="0" kern="1200" dirty="0">
                <a:solidFill>
                  <a:schemeClr val="tx1"/>
                </a:solidFill>
                <a:effectLst/>
                <a:latin typeface="+mn-lt"/>
                <a:ea typeface="+mn-ea"/>
                <a:cs typeface="宋体" charset="0"/>
              </a:rPr>
              <a:t>Case 4: </a:t>
            </a:r>
            <a:r>
              <a:rPr kumimoji="1" lang="en-US" altLang="zh-CN" sz="1200" kern="1200" dirty="0">
                <a:solidFill>
                  <a:schemeClr val="tx1"/>
                </a:solidFill>
                <a:effectLst/>
                <a:latin typeface="+mn-lt"/>
                <a:ea typeface="+mn-ea"/>
                <a:cs typeface="宋体" charset="0"/>
              </a:rPr>
              <a:t>If neither vertex has been assigned, then assign the edge to the least loaded machine. </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1EB26787-C6F0-1544-B221-9EA323CCD6F2}" type="slidenum">
              <a:rPr lang="zh-CN" altLang="en-US" smtClean="0"/>
              <a:pPr>
                <a:defRPr/>
              </a:pPr>
              <a:t>46</a:t>
            </a:fld>
            <a:endParaRPr lang="zh-CN" altLang="en-US"/>
          </a:p>
        </p:txBody>
      </p:sp>
    </p:spTree>
    <p:extLst>
      <p:ext uri="{BB962C8B-B14F-4D97-AF65-F5344CB8AC3E}">
        <p14:creationId xmlns:p14="http://schemas.microsoft.com/office/powerpoint/2010/main" val="1242437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13DD2361-5A22-3144-ADF6-8528F7A1F0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479B8DB2-90BB-2B47-A92B-59BD331BA6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a:t>“Comparable numbers are hard to come by as everyone uses different datasets, but we try to equalize as much as possible giving the competition an advantage when in doubt”</a:t>
            </a:r>
          </a:p>
          <a:p>
            <a:pPr eaLnBrk="1" hangingPunct="1">
              <a:spcBef>
                <a:spcPct val="0"/>
              </a:spcBef>
            </a:pPr>
            <a:r>
              <a:rPr kumimoji="0" lang="en-US" altLang="zh-CN"/>
              <a:t>Scaling to 100 iterations so costs are in dollars and not cents.</a:t>
            </a:r>
          </a:p>
          <a:p>
            <a:pPr eaLnBrk="1" hangingPunct="1">
              <a:spcBef>
                <a:spcPct val="0"/>
              </a:spcBef>
            </a:pPr>
            <a:endParaRPr kumimoji="0" lang="en-US" altLang="zh-CN"/>
          </a:p>
          <a:p>
            <a:pPr eaLnBrk="1" hangingPunct="1">
              <a:spcBef>
                <a:spcPct val="0"/>
              </a:spcBef>
            </a:pPr>
            <a:r>
              <a:rPr kumimoji="0" lang="en-US" altLang="zh-CN"/>
              <a:t>Numbers:</a:t>
            </a:r>
          </a:p>
          <a:p>
            <a:pPr eaLnBrk="1" hangingPunct="1">
              <a:spcBef>
                <a:spcPct val="0"/>
              </a:spcBef>
            </a:pPr>
            <a:r>
              <a:rPr kumimoji="0" lang="en-US" altLang="zh-CN" b="1"/>
              <a:t>  Hadoop: Ran on Kronecker graph of 1.1B edges, 50 M45 machines.</a:t>
            </a:r>
          </a:p>
          <a:p>
            <a:pPr eaLnBrk="1" hangingPunct="1">
              <a:spcBef>
                <a:spcPct val="0"/>
              </a:spcBef>
            </a:pPr>
            <a:r>
              <a:rPr kumimoji="0" lang="en-US" altLang="zh-CN"/>
              <a:t>      From available numbers, each machine is approximately 8 cores, 6 GB RAM or roughly a c1.xlarge instance. Putting total cost at $33 per hour</a:t>
            </a:r>
          </a:p>
          <a:p>
            <a:pPr eaLnBrk="1" hangingPunct="1">
              <a:spcBef>
                <a:spcPct val="0"/>
              </a:spcBef>
            </a:pPr>
            <a:r>
              <a:rPr kumimoji="0" lang="en-US" altLang="zh-CN"/>
              <a:t>Spectral Analysis for Billion-Scale Graphs: Discoveries and Implementation  U Kang Brendan Meeder Christos Faloutsos </a:t>
            </a:r>
          </a:p>
          <a:p>
            <a:pPr eaLnBrk="1" hangingPunct="1">
              <a:spcBef>
                <a:spcPct val="0"/>
              </a:spcBef>
            </a:pPr>
            <a:r>
              <a:rPr kumimoji="0" lang="en-US" altLang="zh-CN" b="1"/>
              <a:t>  Twister: Ran on ClueWeb dataset of 50M pages, 1.4B edges.</a:t>
            </a:r>
          </a:p>
          <a:p>
            <a:pPr eaLnBrk="1" hangingPunct="1">
              <a:spcBef>
                <a:spcPct val="0"/>
              </a:spcBef>
            </a:pPr>
            <a:r>
              <a:rPr kumimoji="0" lang="en-US" altLang="zh-CN"/>
              <a:t>       Using 64 Nodes of 4 cores each. 16GB RAM per node. Or roughly a m2.xlarge to m2.2xlarge instance. Putting total cost at  $28-$56 per hour.</a:t>
            </a:r>
          </a:p>
          <a:p>
            <a:pPr eaLnBrk="1" hangingPunct="1">
              <a:spcBef>
                <a:spcPct val="0"/>
              </a:spcBef>
            </a:pPr>
            <a:r>
              <a:rPr kumimoji="0" lang="en-US" altLang="zh-CN"/>
              <a:t>Jaliya Ekanayake, Hui Li, Bingjing Zhang, Thilina Gunarathne, Seung-Hee Bae, Judy Qiu, Geoffrey Fox, </a:t>
            </a:r>
            <a:r>
              <a:rPr kumimoji="0" lang="en-US" altLang="zh-CN">
                <a:hlinkClick r:id="rId3"/>
              </a:rPr>
              <a:t>Twister: A Runtime for Iterative MapReduce</a:t>
            </a:r>
            <a:r>
              <a:rPr kumimoji="0" lang="en-US" altLang="zh-CN"/>
              <a:t>," The First International Workshop on MapReduce and its Applications (MAPREDUCE'10) - HPDC2010</a:t>
            </a:r>
          </a:p>
          <a:p>
            <a:pPr eaLnBrk="1" hangingPunct="1">
              <a:spcBef>
                <a:spcPct val="0"/>
              </a:spcBef>
            </a:pPr>
            <a:r>
              <a:rPr kumimoji="0" lang="en-US" altLang="zh-CN" b="1"/>
              <a:t>   GraphLab: Ran on 64 cc1.4x large instances at $83.2 per hour</a:t>
            </a:r>
          </a:p>
        </p:txBody>
      </p:sp>
      <p:sp>
        <p:nvSpPr>
          <p:cNvPr id="64515" name="Slide Number Placeholder 3">
            <a:extLst>
              <a:ext uri="{FF2B5EF4-FFF2-40B4-BE49-F238E27FC236}">
                <a16:creationId xmlns:a16="http://schemas.microsoft.com/office/drawing/2014/main" id="{FD176E6F-956A-9D40-82DF-1DFB63825C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D68CA5-76A7-234B-B2A9-289480426FB6}" type="slidenum">
              <a:rPr lang="en-US" altLang="zh-CN" smtClean="0">
                <a:latin typeface="Calibri" panose="020F0502020204030204" pitchFamily="34" charset="0"/>
              </a:rPr>
              <a:pPr/>
              <a:t>49</a:t>
            </a:fld>
            <a:endParaRPr lang="en-US" altLang="zh-CN">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E5FDB35-7EF0-364E-84EA-D2444CA5C2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5F0BBA8B-0607-454D-96C8-1238760DC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 systems, the first 3 is powergraph and the next 2 is powerlyra </a:t>
            </a:r>
          </a:p>
          <a:p>
            <a:r>
              <a:rPr lang="en-US" altLang="zh-CN"/>
              <a:t>We use default setting as baseline</a:t>
            </a:r>
          </a:p>
          <a:p>
            <a:endParaRPr lang="zh-CN" altLang="en-US"/>
          </a:p>
        </p:txBody>
      </p:sp>
      <p:sp>
        <p:nvSpPr>
          <p:cNvPr id="68611" name="Slide Number Placeholder 3">
            <a:extLst>
              <a:ext uri="{FF2B5EF4-FFF2-40B4-BE49-F238E27FC236}">
                <a16:creationId xmlns:a16="http://schemas.microsoft.com/office/drawing/2014/main" id="{8C775236-FA37-5B45-AC75-D30D23B4D2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46189EE-373B-4D44-806C-7578AE433E93}" type="slidenum">
              <a:rPr lang="en-US" altLang="zh-TW" smtClean="0">
                <a:solidFill>
                  <a:srgbClr val="000000"/>
                </a:solidFill>
                <a:latin typeface="Calibri" panose="020F0502020204030204" pitchFamily="34" charset="0"/>
              </a:rPr>
              <a:pPr/>
              <a:t>52</a:t>
            </a:fld>
            <a:endParaRPr lang="en-US" altLang="zh-TW">
              <a:solidFill>
                <a:srgbClr val="000000"/>
              </a:solidFill>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4D03E9F4-FC7B-C44B-A21B-605D2F07E7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备注占位符 2">
            <a:extLst>
              <a:ext uri="{FF2B5EF4-FFF2-40B4-BE49-F238E27FC236}">
                <a16:creationId xmlns:a16="http://schemas.microsoft.com/office/drawing/2014/main" id="{3B2138DF-EFF5-5240-8360-6CFF13D44F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Edges out of memory, and we , wish to access them sequentially</a:t>
            </a:r>
          </a:p>
          <a:p>
            <a:r>
              <a:rPr lang="en-US" altLang="zh-CN" dirty="0"/>
              <a:t>Put all in edges of v together</a:t>
            </a:r>
            <a:endParaRPr lang="zh-CN" altLang="en-US" dirty="0"/>
          </a:p>
        </p:txBody>
      </p:sp>
      <p:sp>
        <p:nvSpPr>
          <p:cNvPr id="75779" name="幻灯片编号占位符 3">
            <a:extLst>
              <a:ext uri="{FF2B5EF4-FFF2-40B4-BE49-F238E27FC236}">
                <a16:creationId xmlns:a16="http://schemas.microsoft.com/office/drawing/2014/main" id="{8C098DFA-FDB9-AD42-928C-100FAC146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CB2F4-F9FE-F34E-A3F4-5F0CD7B488F9}" type="slidenum">
              <a:rPr lang="zh-CN" altLang="en-US" smtClean="0">
                <a:latin typeface="Calibri" panose="020F0502020204030204" pitchFamily="34" charset="0"/>
              </a:rPr>
              <a:pPr/>
              <a:t>57</a:t>
            </a:fld>
            <a:endParaRPr lang="zh-CN" altLang="en-US">
              <a:latin typeface="Calibri" panose="020F0502020204030204" pitchFamily="34" charset="0"/>
            </a:endParaRPr>
          </a:p>
        </p:txBody>
      </p:sp>
    </p:spTree>
    <p:extLst>
      <p:ext uri="{BB962C8B-B14F-4D97-AF65-F5344CB8AC3E}">
        <p14:creationId xmlns:p14="http://schemas.microsoft.com/office/powerpoint/2010/main" val="367282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D338C89-CE5B-6349-B692-88D8DC1132D4}" type="slidenum">
              <a:rPr kumimoji="1" lang="zh-CN" altLang="en-US" smtClean="0"/>
              <a:t>9</a:t>
            </a:fld>
            <a:endParaRPr kumimoji="1" lang="zh-CN" altLang="en-US"/>
          </a:p>
        </p:txBody>
      </p:sp>
    </p:spTree>
    <p:extLst>
      <p:ext uri="{BB962C8B-B14F-4D97-AF65-F5344CB8AC3E}">
        <p14:creationId xmlns:p14="http://schemas.microsoft.com/office/powerpoint/2010/main" val="177133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这个原则适应各个内存层次</a:t>
            </a:r>
          </a:p>
        </p:txBody>
      </p:sp>
      <p:sp>
        <p:nvSpPr>
          <p:cNvPr id="1741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A91A6E55-25B4-FC49-A7DC-0E1E01E2B63B}" type="slidenum">
              <a:rPr lang="zh-CN" altLang="en-US" sz="1200">
                <a:latin typeface="Calibri" charset="0"/>
              </a:rPr>
              <a:pPr/>
              <a:t>58</a:t>
            </a:fld>
            <a:endParaRPr lang="zh-CN" altLang="en-US" sz="1200">
              <a:latin typeface="Calibri" charset="0"/>
            </a:endParaRPr>
          </a:p>
        </p:txBody>
      </p:sp>
    </p:spTree>
    <p:extLst>
      <p:ext uri="{BB962C8B-B14F-4D97-AF65-F5344CB8AC3E}">
        <p14:creationId xmlns:p14="http://schemas.microsoft.com/office/powerpoint/2010/main" val="201516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4D03E9F4-FC7B-C44B-A21B-605D2F07E7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备注占位符 2">
            <a:extLst>
              <a:ext uri="{FF2B5EF4-FFF2-40B4-BE49-F238E27FC236}">
                <a16:creationId xmlns:a16="http://schemas.microsoft.com/office/drawing/2014/main" id="{3B2138DF-EFF5-5240-8360-6CFF13D44F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Edges out of memory, and we , wish to access them sequentially</a:t>
            </a:r>
          </a:p>
          <a:p>
            <a:r>
              <a:rPr lang="en-US" altLang="zh-CN" dirty="0"/>
              <a:t>Put all in edges of v together</a:t>
            </a:r>
            <a:endParaRPr lang="zh-CN" altLang="en-US" dirty="0"/>
          </a:p>
        </p:txBody>
      </p:sp>
      <p:sp>
        <p:nvSpPr>
          <p:cNvPr id="75779" name="幻灯片编号占位符 3">
            <a:extLst>
              <a:ext uri="{FF2B5EF4-FFF2-40B4-BE49-F238E27FC236}">
                <a16:creationId xmlns:a16="http://schemas.microsoft.com/office/drawing/2014/main" id="{8C098DFA-FDB9-AD42-928C-100FAC146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CB2F4-F9FE-F34E-A3F4-5F0CD7B488F9}" type="slidenum">
              <a:rPr lang="zh-CN" altLang="en-US" smtClean="0">
                <a:latin typeface="Calibri" panose="020F0502020204030204" pitchFamily="34" charset="0"/>
              </a:rPr>
              <a:pPr/>
              <a:t>60</a:t>
            </a:fld>
            <a:endParaRPr lang="zh-CN" altLang="en-US">
              <a:latin typeface="Calibri" panose="020F0502020204030204" pitchFamily="34" charset="0"/>
            </a:endParaRPr>
          </a:p>
        </p:txBody>
      </p:sp>
    </p:spTree>
    <p:extLst>
      <p:ext uri="{BB962C8B-B14F-4D97-AF65-F5344CB8AC3E}">
        <p14:creationId xmlns:p14="http://schemas.microsoft.com/office/powerpoint/2010/main" val="4188230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4D03E9F4-FC7B-C44B-A21B-605D2F07E7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备注占位符 2">
            <a:extLst>
              <a:ext uri="{FF2B5EF4-FFF2-40B4-BE49-F238E27FC236}">
                <a16:creationId xmlns:a16="http://schemas.microsoft.com/office/drawing/2014/main" id="{3B2138DF-EFF5-5240-8360-6CFF13D44F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Edges out of memory, and we , wish to access them sequentially</a:t>
            </a:r>
          </a:p>
          <a:p>
            <a:r>
              <a:rPr lang="en-US" altLang="zh-CN" dirty="0"/>
              <a:t>Put all in edges of v together</a:t>
            </a:r>
            <a:endParaRPr lang="zh-CN" altLang="en-US" dirty="0"/>
          </a:p>
        </p:txBody>
      </p:sp>
      <p:sp>
        <p:nvSpPr>
          <p:cNvPr id="75779" name="幻灯片编号占位符 3">
            <a:extLst>
              <a:ext uri="{FF2B5EF4-FFF2-40B4-BE49-F238E27FC236}">
                <a16:creationId xmlns:a16="http://schemas.microsoft.com/office/drawing/2014/main" id="{8C098DFA-FDB9-AD42-928C-100FAC146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CB2F4-F9FE-F34E-A3F4-5F0CD7B488F9}" type="slidenum">
              <a:rPr lang="zh-CN" altLang="en-US" smtClean="0">
                <a:latin typeface="Calibri" panose="020F0502020204030204" pitchFamily="34" charset="0"/>
              </a:rPr>
              <a:pPr/>
              <a:t>61</a:t>
            </a:fld>
            <a:endParaRPr lang="zh-CN" altLang="en-US">
              <a:latin typeface="Calibri" panose="020F0502020204030204" pitchFamily="34" charset="0"/>
            </a:endParaRPr>
          </a:p>
        </p:txBody>
      </p:sp>
    </p:spTree>
    <p:extLst>
      <p:ext uri="{BB962C8B-B14F-4D97-AF65-F5344CB8AC3E}">
        <p14:creationId xmlns:p14="http://schemas.microsoft.com/office/powerpoint/2010/main" val="382711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4D03E9F4-FC7B-C44B-A21B-605D2F07E7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备注占位符 2">
            <a:extLst>
              <a:ext uri="{FF2B5EF4-FFF2-40B4-BE49-F238E27FC236}">
                <a16:creationId xmlns:a16="http://schemas.microsoft.com/office/drawing/2014/main" id="{3B2138DF-EFF5-5240-8360-6CFF13D44F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Edges out of memory, and we , wish to access them sequentially</a:t>
            </a:r>
          </a:p>
          <a:p>
            <a:r>
              <a:rPr lang="en-US" altLang="zh-CN" dirty="0"/>
              <a:t>Put all in edges of v together</a:t>
            </a:r>
            <a:endParaRPr lang="zh-CN" altLang="en-US" dirty="0"/>
          </a:p>
        </p:txBody>
      </p:sp>
      <p:sp>
        <p:nvSpPr>
          <p:cNvPr id="75779" name="幻灯片编号占位符 3">
            <a:extLst>
              <a:ext uri="{FF2B5EF4-FFF2-40B4-BE49-F238E27FC236}">
                <a16:creationId xmlns:a16="http://schemas.microsoft.com/office/drawing/2014/main" id="{8C098DFA-FDB9-AD42-928C-100FAC146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CB2F4-F9FE-F34E-A3F4-5F0CD7B488F9}" type="slidenum">
              <a:rPr lang="zh-CN" altLang="en-US" smtClean="0">
                <a:latin typeface="Calibri" panose="020F0502020204030204" pitchFamily="34" charset="0"/>
              </a:rPr>
              <a:pPr/>
              <a:t>62</a:t>
            </a:fld>
            <a:endParaRPr lang="zh-CN" altLang="en-US">
              <a:latin typeface="Calibri" panose="020F0502020204030204" pitchFamily="34" charset="0"/>
            </a:endParaRPr>
          </a:p>
        </p:txBody>
      </p:sp>
    </p:spTree>
    <p:extLst>
      <p:ext uri="{BB962C8B-B14F-4D97-AF65-F5344CB8AC3E}">
        <p14:creationId xmlns:p14="http://schemas.microsoft.com/office/powerpoint/2010/main" val="421138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a:extLst>
              <a:ext uri="{FF2B5EF4-FFF2-40B4-BE49-F238E27FC236}">
                <a16:creationId xmlns:a16="http://schemas.microsoft.com/office/drawing/2014/main" id="{4D03E9F4-FC7B-C44B-A21B-605D2F07E7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备注占位符 2">
            <a:extLst>
              <a:ext uri="{FF2B5EF4-FFF2-40B4-BE49-F238E27FC236}">
                <a16:creationId xmlns:a16="http://schemas.microsoft.com/office/drawing/2014/main" id="{3B2138DF-EFF5-5240-8360-6CFF13D44F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Edges out of memory, and we , wish to access them sequentially</a:t>
            </a:r>
          </a:p>
          <a:p>
            <a:r>
              <a:rPr lang="en-US" altLang="zh-CN" dirty="0"/>
              <a:t>Put all in edges of v together</a:t>
            </a:r>
            <a:endParaRPr lang="zh-CN" altLang="en-US" dirty="0"/>
          </a:p>
        </p:txBody>
      </p:sp>
      <p:sp>
        <p:nvSpPr>
          <p:cNvPr id="75779" name="幻灯片编号占位符 3">
            <a:extLst>
              <a:ext uri="{FF2B5EF4-FFF2-40B4-BE49-F238E27FC236}">
                <a16:creationId xmlns:a16="http://schemas.microsoft.com/office/drawing/2014/main" id="{8C098DFA-FDB9-AD42-928C-100FAC146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ECB2F4-F9FE-F34E-A3F4-5F0CD7B488F9}" type="slidenum">
              <a:rPr lang="zh-CN" altLang="en-US" smtClean="0">
                <a:latin typeface="Calibri" panose="020F0502020204030204" pitchFamily="34" charset="0"/>
              </a:rPr>
              <a:pPr/>
              <a:t>63</a:t>
            </a:fld>
            <a:endParaRPr lang="zh-CN" altLang="en-US">
              <a:latin typeface="Calibri" panose="020F0502020204030204" pitchFamily="34" charset="0"/>
            </a:endParaRPr>
          </a:p>
        </p:txBody>
      </p:sp>
    </p:spTree>
    <p:extLst>
      <p:ext uri="{BB962C8B-B14F-4D97-AF65-F5344CB8AC3E}">
        <p14:creationId xmlns:p14="http://schemas.microsoft.com/office/powerpoint/2010/main" val="935146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61EBD45C-CCF9-E046-A886-1A942AA391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备注占位符 2">
            <a:extLst>
              <a:ext uri="{FF2B5EF4-FFF2-40B4-BE49-F238E27FC236}">
                <a16:creationId xmlns:a16="http://schemas.microsoft.com/office/drawing/2014/main" id="{32004572-8D29-6444-8182-4DC56EA831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5" name="幻灯片编号占位符 3">
            <a:extLst>
              <a:ext uri="{FF2B5EF4-FFF2-40B4-BE49-F238E27FC236}">
                <a16:creationId xmlns:a16="http://schemas.microsoft.com/office/drawing/2014/main" id="{DAA12277-7131-3942-8D4D-386B34C09E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3615F6-9F62-8646-8B79-A1324020B3FB}" type="slidenum">
              <a:rPr lang="zh-CN" altLang="en-US" smtClean="0">
                <a:latin typeface="Calibri" panose="020F0502020204030204" pitchFamily="34" charset="0"/>
              </a:rPr>
              <a:pPr/>
              <a:t>64</a:t>
            </a:fld>
            <a:endParaRPr lang="zh-CN" altLang="en-US">
              <a:latin typeface="Calibri" panose="020F0502020204030204" pitchFamily="34" charset="0"/>
            </a:endParaRPr>
          </a:p>
        </p:txBody>
      </p:sp>
    </p:spTree>
    <p:extLst>
      <p:ext uri="{BB962C8B-B14F-4D97-AF65-F5344CB8AC3E}">
        <p14:creationId xmlns:p14="http://schemas.microsoft.com/office/powerpoint/2010/main" val="2380845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61EBD45C-CCF9-E046-A886-1A942AA391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备注占位符 2">
            <a:extLst>
              <a:ext uri="{FF2B5EF4-FFF2-40B4-BE49-F238E27FC236}">
                <a16:creationId xmlns:a16="http://schemas.microsoft.com/office/drawing/2014/main" id="{32004572-8D29-6444-8182-4DC56EA831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5" name="幻灯片编号占位符 3">
            <a:extLst>
              <a:ext uri="{FF2B5EF4-FFF2-40B4-BE49-F238E27FC236}">
                <a16:creationId xmlns:a16="http://schemas.microsoft.com/office/drawing/2014/main" id="{DAA12277-7131-3942-8D4D-386B34C09E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43615F6-9F62-8646-8B79-A1324020B3FB}" type="slidenum">
              <a:rPr lang="zh-CN" altLang="en-US" smtClean="0">
                <a:latin typeface="Calibri" panose="020F0502020204030204" pitchFamily="34" charset="0"/>
              </a:rPr>
              <a:pPr/>
              <a:t>65</a:t>
            </a:fld>
            <a:endParaRPr lang="zh-CN" altLang="en-US">
              <a:latin typeface="Calibri" panose="020F0502020204030204" pitchFamily="34" charset="0"/>
            </a:endParaRPr>
          </a:p>
        </p:txBody>
      </p:sp>
    </p:spTree>
    <p:extLst>
      <p:ext uri="{BB962C8B-B14F-4D97-AF65-F5344CB8AC3E}">
        <p14:creationId xmlns:p14="http://schemas.microsoft.com/office/powerpoint/2010/main" val="3446028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8D0B0E0-01F5-D44F-B861-E8893DDD14F5}" type="slidenum">
              <a:rPr kumimoji="1" lang="zh-CN" altLang="en-US" smtClean="0"/>
              <a:pPr/>
              <a:t>13</a:t>
            </a:fld>
            <a:endParaRPr kumimoji="1" lang="zh-CN" altLang="en-US"/>
          </a:p>
        </p:txBody>
      </p:sp>
    </p:spTree>
    <p:extLst>
      <p:ext uri="{BB962C8B-B14F-4D97-AF65-F5344CB8AC3E}">
        <p14:creationId xmlns:p14="http://schemas.microsoft.com/office/powerpoint/2010/main" val="135329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dirty="0"/>
              <a:t>First, some background on the</a:t>
            </a:r>
            <a:r>
              <a:rPr lang="zh-CN" altLang="en-US" dirty="0"/>
              <a:t> </a:t>
            </a:r>
            <a:r>
              <a:rPr lang="en-US" altLang="zh-CN" dirty="0"/>
              <a:t>graph processing model</a:t>
            </a:r>
            <a:r>
              <a:rPr lang="zh-CN" altLang="en-US" dirty="0"/>
              <a:t> </a:t>
            </a:r>
            <a:r>
              <a:rPr lang="en-US" altLang="zh-CN" dirty="0"/>
              <a:t>that we choose, using </a:t>
            </a:r>
            <a:r>
              <a:rPr lang="en-US" altLang="zh-CN" dirty="0" err="1"/>
              <a:t>pagerank</a:t>
            </a:r>
            <a:r>
              <a:rPr lang="en-US" altLang="zh-CN" dirty="0"/>
              <a:t> as an example. </a:t>
            </a:r>
          </a:p>
          <a:p>
            <a:pPr marL="171450" indent="-171450">
              <a:buFont typeface="Arial" panose="020B0604020202020204" pitchFamily="34" charset="0"/>
              <a:buChar char="•"/>
            </a:pPr>
            <a:r>
              <a:rPr lang="en-US" altLang="zh-CN" dirty="0"/>
              <a:t>Many graph computation tasks are iterative, running until the state converges or after a certain number of iterations. First, each active vertex produces message based on its outgoing edges. Then each vertex sends and receives messages along its edges, and finally updates its state, in this case the </a:t>
            </a:r>
            <a:r>
              <a:rPr lang="en-US" altLang="zh-CN" dirty="0" err="1"/>
              <a:t>pagerank</a:t>
            </a:r>
            <a:r>
              <a:rPr lang="en-US" altLang="zh-CN" dirty="0"/>
              <a:t> value. </a:t>
            </a:r>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15</a:t>
            </a:fld>
            <a:endParaRPr lang="zh-CN" altLang="zh-CN"/>
          </a:p>
        </p:txBody>
      </p:sp>
    </p:spTree>
    <p:extLst>
      <p:ext uri="{BB962C8B-B14F-4D97-AF65-F5344CB8AC3E}">
        <p14:creationId xmlns:p14="http://schemas.microsoft.com/office/powerpoint/2010/main" val="188261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CC0FFF90-B4A2-594D-A898-A5382625B0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93DCC4E1-CE6F-6C4A-82BF-0517B2DE4B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27651" name="Slide Number Placeholder 3">
            <a:extLst>
              <a:ext uri="{FF2B5EF4-FFF2-40B4-BE49-F238E27FC236}">
                <a16:creationId xmlns:a16="http://schemas.microsoft.com/office/drawing/2014/main" id="{DA2A14C0-DAB4-4140-9486-5297D9C1CC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81A85A9-8CD9-BE44-B703-DCE20A3B9E24}" type="slidenum">
              <a:rPr lang="en-US" altLang="zh-CN" smtClean="0">
                <a:latin typeface="Calibri" panose="020F0502020204030204" pitchFamily="34" charset="0"/>
              </a:rPr>
              <a:pPr/>
              <a:t>18</a:t>
            </a:fld>
            <a:endParaRPr lang="en-US" altLang="zh-CN">
              <a:latin typeface="Calibri" panose="020F0502020204030204" pitchFamily="34" charset="0"/>
            </a:endParaRPr>
          </a:p>
        </p:txBody>
      </p:sp>
    </p:spTree>
    <p:extLst>
      <p:ext uri="{BB962C8B-B14F-4D97-AF65-F5344CB8AC3E}">
        <p14:creationId xmlns:p14="http://schemas.microsoft.com/office/powerpoint/2010/main" val="1627130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4D44CDB0-4150-5244-8CD7-670093262D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A08635F8-C9F1-E94D-B473-ECDB7DFEE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35843" name="Slide Number Placeholder 3">
            <a:extLst>
              <a:ext uri="{FF2B5EF4-FFF2-40B4-BE49-F238E27FC236}">
                <a16:creationId xmlns:a16="http://schemas.microsoft.com/office/drawing/2014/main" id="{036E83BB-2185-7D45-9F2D-E4FF3EA77C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148129-6B66-494E-8B48-6AC7D015A4AC}" type="slidenum">
              <a:rPr lang="en-US" altLang="zh-CN" smtClean="0">
                <a:latin typeface="Calibri" panose="020F0502020204030204" pitchFamily="34" charset="0"/>
              </a:rPr>
              <a:pPr/>
              <a:t>23</a:t>
            </a:fld>
            <a:endParaRPr lang="en-US" altLang="zh-CN">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8B55467E-BE43-124C-A54F-8D9863DEC0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38C12C31-0C45-4446-AD6C-9B11A6F77E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en-US" altLang="zh-CN"/>
          </a:p>
        </p:txBody>
      </p:sp>
      <p:sp>
        <p:nvSpPr>
          <p:cNvPr id="37891" name="Slide Number Placeholder 3">
            <a:extLst>
              <a:ext uri="{FF2B5EF4-FFF2-40B4-BE49-F238E27FC236}">
                <a16:creationId xmlns:a16="http://schemas.microsoft.com/office/drawing/2014/main" id="{C6C31263-1D83-EA4D-8148-E3558FC205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043022-9B93-134D-9654-139EECA1A68C}" type="slidenum">
              <a:rPr lang="en-US" altLang="zh-CN" smtClean="0">
                <a:latin typeface="Calibri" panose="020F0502020204030204" pitchFamily="34" charset="0"/>
              </a:rPr>
              <a:pPr/>
              <a:t>24</a:t>
            </a:fld>
            <a:endParaRPr lang="en-US" altLang="zh-CN">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C8DAFFE1-2AD3-B043-9ACD-F02C13D04A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878E700E-398C-D547-9388-DAB592B7A5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a:t>Full netflix, 8 cores</a:t>
            </a:r>
          </a:p>
          <a:p>
            <a:pPr eaLnBrk="1" hangingPunct="1">
              <a:spcBef>
                <a:spcPct val="0"/>
              </a:spcBef>
            </a:pPr>
            <a:r>
              <a:rPr kumimoji="0" lang="en-US" altLang="zh-CN"/>
              <a:t>Highly connected movies, bad intermediate results</a:t>
            </a:r>
          </a:p>
        </p:txBody>
      </p:sp>
      <p:sp>
        <p:nvSpPr>
          <p:cNvPr id="41987" name="Slide Number Placeholder 3">
            <a:extLst>
              <a:ext uri="{FF2B5EF4-FFF2-40B4-BE49-F238E27FC236}">
                <a16:creationId xmlns:a16="http://schemas.microsoft.com/office/drawing/2014/main" id="{D6B22DA8-4F51-6F4E-B426-50875D35F6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7BD8C8-131A-604B-8331-39BFA00E8E73}" type="slidenum">
              <a:rPr lang="en-US" altLang="zh-CN" smtClean="0">
                <a:latin typeface="Calibri" panose="020F0502020204030204" pitchFamily="34" charset="0"/>
              </a:rPr>
              <a:pPr/>
              <a:t>28</a:t>
            </a:fld>
            <a:endParaRPr lang="en-US" altLang="zh-CN">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ltLang="zh-CN" dirty="0"/>
          </a:p>
        </p:txBody>
      </p:sp>
      <p:sp>
        <p:nvSpPr>
          <p:cNvPr id="4" name="Footer Placeholder 3"/>
          <p:cNvSpPr>
            <a:spLocks noGrp="1"/>
          </p:cNvSpPr>
          <p:nvPr>
            <p:ph type="ftr" sz="quarter" idx="4"/>
          </p:nvPr>
        </p:nvSpPr>
        <p:spPr/>
        <p:txBody>
          <a:bodyPr/>
          <a:lstStyle/>
          <a:p>
            <a:pPr>
              <a:defRPr/>
            </a:pPr>
            <a:r>
              <a:rPr lang="en-US" altLang="zh-CN"/>
              <a:t>Tsinghua</a:t>
            </a:r>
            <a:endParaRPr lang="zh-CN"/>
          </a:p>
        </p:txBody>
      </p:sp>
      <p:sp>
        <p:nvSpPr>
          <p:cNvPr id="5" name="Slide Number Placeholder 4"/>
          <p:cNvSpPr>
            <a:spLocks noGrp="1"/>
          </p:cNvSpPr>
          <p:nvPr>
            <p:ph type="sldNum" sz="quarter" idx="5"/>
          </p:nvPr>
        </p:nvSpPr>
        <p:spPr/>
        <p:txBody>
          <a:bodyPr/>
          <a:lstStyle/>
          <a:p>
            <a:pPr>
              <a:defRPr/>
            </a:pPr>
            <a:fld id="{FD52F7FF-2BD8-4798-84EF-2C13BD229CAD}" type="slidenum">
              <a:rPr lang="en-US" altLang="zh-CN" smtClean="0"/>
              <a:pPr>
                <a:defRPr/>
              </a:pPr>
              <a:t>30</a:t>
            </a:fld>
            <a:endParaRPr lang="zh-CN" altLang="zh-CN"/>
          </a:p>
        </p:txBody>
      </p:sp>
    </p:spTree>
    <p:extLst>
      <p:ext uri="{BB962C8B-B14F-4D97-AF65-F5344CB8AC3E}">
        <p14:creationId xmlns:p14="http://schemas.microsoft.com/office/powerpoint/2010/main" val="265703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FF1DFA98-F997-2D4A-99E4-983635263482}"/>
              </a:ext>
            </a:extLst>
          </p:cNvPr>
          <p:cNvSpPr>
            <a:spLocks noGrp="1"/>
          </p:cNvSpPr>
          <p:nvPr>
            <p:ph type="dt" sz="half" idx="10"/>
          </p:nvPr>
        </p:nvSpPr>
        <p:spPr/>
        <p:txBody>
          <a:bodyPr/>
          <a:lstStyle>
            <a:lvl1pPr>
              <a:defRPr/>
            </a:lvl1pPr>
          </a:lstStyle>
          <a:p>
            <a:pPr>
              <a:defRPr/>
            </a:pPr>
            <a:fld id="{EF5AF17A-CD4B-014C-997B-A9EEEB166A27}"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B5E59108-8337-304B-A48B-EEE2B60EFB9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9A40558-C1B4-3A49-AD80-529DA4989E3C}"/>
              </a:ext>
            </a:extLst>
          </p:cNvPr>
          <p:cNvSpPr>
            <a:spLocks noGrp="1"/>
          </p:cNvSpPr>
          <p:nvPr>
            <p:ph type="sldNum" sz="quarter" idx="12"/>
          </p:nvPr>
        </p:nvSpPr>
        <p:spPr/>
        <p:txBody>
          <a:bodyPr/>
          <a:lstStyle>
            <a:lvl1pPr>
              <a:defRPr/>
            </a:lvl1pPr>
          </a:lstStyle>
          <a:p>
            <a:pPr>
              <a:defRPr/>
            </a:pPr>
            <a:fld id="{D972928D-F4B6-3F4E-9CE1-674CD44280F9}" type="slidenum">
              <a:rPr lang="zh-CN" altLang="en-US"/>
              <a:pPr>
                <a:defRPr/>
              </a:pPr>
              <a:t>‹#›</a:t>
            </a:fld>
            <a:endParaRPr lang="zh-CN" altLang="en-US"/>
          </a:p>
        </p:txBody>
      </p:sp>
    </p:spTree>
    <p:extLst>
      <p:ext uri="{BB962C8B-B14F-4D97-AF65-F5344CB8AC3E}">
        <p14:creationId xmlns:p14="http://schemas.microsoft.com/office/powerpoint/2010/main" val="106106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2E23FCE-B69C-964E-A1E1-0D4380C34A9D}"/>
              </a:ext>
            </a:extLst>
          </p:cNvPr>
          <p:cNvSpPr>
            <a:spLocks noGrp="1"/>
          </p:cNvSpPr>
          <p:nvPr>
            <p:ph type="dt" sz="half" idx="10"/>
          </p:nvPr>
        </p:nvSpPr>
        <p:spPr/>
        <p:txBody>
          <a:bodyPr/>
          <a:lstStyle>
            <a:lvl1pPr>
              <a:defRPr/>
            </a:lvl1pPr>
          </a:lstStyle>
          <a:p>
            <a:pPr>
              <a:defRPr/>
            </a:pPr>
            <a:fld id="{DD2F39B6-DE5C-144E-BF19-B788097440A5}"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20BE9947-65D3-C441-AB9D-B281AE0EFEF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F96DC2F-6E2D-6640-B4D3-7E01CFB72408}"/>
              </a:ext>
            </a:extLst>
          </p:cNvPr>
          <p:cNvSpPr>
            <a:spLocks noGrp="1"/>
          </p:cNvSpPr>
          <p:nvPr>
            <p:ph type="sldNum" sz="quarter" idx="12"/>
          </p:nvPr>
        </p:nvSpPr>
        <p:spPr/>
        <p:txBody>
          <a:bodyPr/>
          <a:lstStyle>
            <a:lvl1pPr>
              <a:defRPr/>
            </a:lvl1pPr>
          </a:lstStyle>
          <a:p>
            <a:pPr>
              <a:defRPr/>
            </a:pPr>
            <a:fld id="{2A406E5F-96AC-D945-94DD-8B3834231469}" type="slidenum">
              <a:rPr lang="zh-CN" altLang="en-US"/>
              <a:pPr>
                <a:defRPr/>
              </a:pPr>
              <a:t>‹#›</a:t>
            </a:fld>
            <a:endParaRPr lang="zh-CN" altLang="en-US"/>
          </a:p>
        </p:txBody>
      </p:sp>
    </p:spTree>
    <p:extLst>
      <p:ext uri="{BB962C8B-B14F-4D97-AF65-F5344CB8AC3E}">
        <p14:creationId xmlns:p14="http://schemas.microsoft.com/office/powerpoint/2010/main" val="246296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8CAD99-5E80-F743-AFF5-66B15C8A2610}"/>
              </a:ext>
            </a:extLst>
          </p:cNvPr>
          <p:cNvSpPr>
            <a:spLocks noGrp="1"/>
          </p:cNvSpPr>
          <p:nvPr>
            <p:ph type="dt" sz="half" idx="10"/>
          </p:nvPr>
        </p:nvSpPr>
        <p:spPr/>
        <p:txBody>
          <a:bodyPr/>
          <a:lstStyle>
            <a:lvl1pPr>
              <a:defRPr/>
            </a:lvl1pPr>
          </a:lstStyle>
          <a:p>
            <a:pPr>
              <a:defRPr/>
            </a:pPr>
            <a:fld id="{CE2A020B-6A4A-B743-8245-08BD7AD3AE2D}"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600523C0-317E-FA4E-AFD8-C528FAF30B9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BF15C12-5D11-DF46-A0B1-935AA75EDD35}"/>
              </a:ext>
            </a:extLst>
          </p:cNvPr>
          <p:cNvSpPr>
            <a:spLocks noGrp="1"/>
          </p:cNvSpPr>
          <p:nvPr>
            <p:ph type="sldNum" sz="quarter" idx="12"/>
          </p:nvPr>
        </p:nvSpPr>
        <p:spPr/>
        <p:txBody>
          <a:bodyPr/>
          <a:lstStyle>
            <a:lvl1pPr>
              <a:defRPr/>
            </a:lvl1pPr>
          </a:lstStyle>
          <a:p>
            <a:pPr>
              <a:defRPr/>
            </a:pPr>
            <a:fld id="{93332538-59AE-DB43-BD9A-414AE8BFF54C}" type="slidenum">
              <a:rPr lang="zh-CN" altLang="en-US"/>
              <a:pPr>
                <a:defRPr/>
              </a:pPr>
              <a:t>‹#›</a:t>
            </a:fld>
            <a:endParaRPr lang="zh-CN" altLang="en-US"/>
          </a:p>
        </p:txBody>
      </p:sp>
    </p:spTree>
    <p:extLst>
      <p:ext uri="{BB962C8B-B14F-4D97-AF65-F5344CB8AC3E}">
        <p14:creationId xmlns:p14="http://schemas.microsoft.com/office/powerpoint/2010/main" val="298087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252BB9-89DD-8443-BD52-4B0A53485902}"/>
              </a:ext>
            </a:extLst>
          </p:cNvPr>
          <p:cNvSpPr>
            <a:spLocks noGrp="1"/>
          </p:cNvSpPr>
          <p:nvPr>
            <p:ph type="dt" sz="half" idx="10"/>
          </p:nvPr>
        </p:nvSpPr>
        <p:spPr/>
        <p:txBody>
          <a:bodyPr/>
          <a:lstStyle>
            <a:lvl1pPr>
              <a:defRPr/>
            </a:lvl1pPr>
          </a:lstStyle>
          <a:p>
            <a:pPr>
              <a:defRPr/>
            </a:pPr>
            <a:fld id="{DC300DF2-C3C8-5041-8B67-8A11A5923E4B}"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E860CCE5-A9EB-D741-82AA-5B7CCC62083F}"/>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2E027A-3849-114D-9CB1-DCAC8E742D54}"/>
              </a:ext>
            </a:extLst>
          </p:cNvPr>
          <p:cNvSpPr>
            <a:spLocks noGrp="1"/>
          </p:cNvSpPr>
          <p:nvPr>
            <p:ph type="sldNum" sz="quarter" idx="12"/>
          </p:nvPr>
        </p:nvSpPr>
        <p:spPr/>
        <p:txBody>
          <a:bodyPr/>
          <a:lstStyle>
            <a:lvl1pPr>
              <a:defRPr/>
            </a:lvl1pPr>
          </a:lstStyle>
          <a:p>
            <a:pPr>
              <a:defRPr/>
            </a:pPr>
            <a:fld id="{67D6345A-AA2A-F542-B63D-498EB72C3EE1}" type="slidenum">
              <a:rPr lang="zh-CN" altLang="en-US"/>
              <a:pPr>
                <a:defRPr/>
              </a:pPr>
              <a:t>‹#›</a:t>
            </a:fld>
            <a:endParaRPr lang="zh-CN" altLang="en-US"/>
          </a:p>
        </p:txBody>
      </p:sp>
    </p:spTree>
    <p:extLst>
      <p:ext uri="{BB962C8B-B14F-4D97-AF65-F5344CB8AC3E}">
        <p14:creationId xmlns:p14="http://schemas.microsoft.com/office/powerpoint/2010/main" val="3367394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16EE2A8-A6CA-A34A-98FC-CF0B5FA81ED4}"/>
              </a:ext>
            </a:extLst>
          </p:cNvPr>
          <p:cNvSpPr>
            <a:spLocks noGrp="1"/>
          </p:cNvSpPr>
          <p:nvPr>
            <p:ph type="dt" sz="half" idx="10"/>
          </p:nvPr>
        </p:nvSpPr>
        <p:spPr/>
        <p:txBody>
          <a:bodyPr/>
          <a:lstStyle>
            <a:lvl1pPr>
              <a:defRPr/>
            </a:lvl1pPr>
          </a:lstStyle>
          <a:p>
            <a:pPr>
              <a:defRPr/>
            </a:pPr>
            <a:fld id="{3981042D-4677-5D42-BCC3-697BEE6CD395}"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962704D6-4E7A-4B45-88E2-B5EE5130126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79A3145-66EC-4F4E-B198-80FD7E578253}"/>
              </a:ext>
            </a:extLst>
          </p:cNvPr>
          <p:cNvSpPr>
            <a:spLocks noGrp="1"/>
          </p:cNvSpPr>
          <p:nvPr>
            <p:ph type="sldNum" sz="quarter" idx="12"/>
          </p:nvPr>
        </p:nvSpPr>
        <p:spPr/>
        <p:txBody>
          <a:bodyPr/>
          <a:lstStyle>
            <a:lvl1pPr>
              <a:defRPr/>
            </a:lvl1pPr>
          </a:lstStyle>
          <a:p>
            <a:pPr>
              <a:defRPr/>
            </a:pPr>
            <a:fld id="{601A4920-E910-544A-84D6-9EFBCE0643AD}" type="slidenum">
              <a:rPr lang="zh-CN" altLang="en-US"/>
              <a:pPr>
                <a:defRPr/>
              </a:pPr>
              <a:t>‹#›</a:t>
            </a:fld>
            <a:endParaRPr lang="zh-CN" altLang="en-US"/>
          </a:p>
        </p:txBody>
      </p:sp>
    </p:spTree>
    <p:extLst>
      <p:ext uri="{BB962C8B-B14F-4D97-AF65-F5344CB8AC3E}">
        <p14:creationId xmlns:p14="http://schemas.microsoft.com/office/powerpoint/2010/main" val="98024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79273769-9DC5-6F47-AD50-0C596525FECF}"/>
              </a:ext>
            </a:extLst>
          </p:cNvPr>
          <p:cNvSpPr>
            <a:spLocks noGrp="1"/>
          </p:cNvSpPr>
          <p:nvPr>
            <p:ph type="dt" sz="half" idx="10"/>
          </p:nvPr>
        </p:nvSpPr>
        <p:spPr/>
        <p:txBody>
          <a:bodyPr/>
          <a:lstStyle>
            <a:lvl1pPr>
              <a:defRPr/>
            </a:lvl1pPr>
          </a:lstStyle>
          <a:p>
            <a:pPr>
              <a:defRPr/>
            </a:pPr>
            <a:fld id="{9F4B00B6-F283-0942-A402-5E9E6B83B013}" type="datetimeFigureOut">
              <a:rPr lang="zh-CN" altLang="en-US"/>
              <a:pPr>
                <a:defRPr/>
              </a:pPr>
              <a:t>2023/11/5</a:t>
            </a:fld>
            <a:endParaRPr lang="zh-CN" altLang="en-US"/>
          </a:p>
        </p:txBody>
      </p:sp>
      <p:sp>
        <p:nvSpPr>
          <p:cNvPr id="6" name="页脚占位符 4">
            <a:extLst>
              <a:ext uri="{FF2B5EF4-FFF2-40B4-BE49-F238E27FC236}">
                <a16:creationId xmlns:a16="http://schemas.microsoft.com/office/drawing/2014/main" id="{79B12877-80AE-E749-8E88-D34C00778C4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5602C99-5D5E-9F48-972B-7A90F1ED70EF}"/>
              </a:ext>
            </a:extLst>
          </p:cNvPr>
          <p:cNvSpPr>
            <a:spLocks noGrp="1"/>
          </p:cNvSpPr>
          <p:nvPr>
            <p:ph type="sldNum" sz="quarter" idx="12"/>
          </p:nvPr>
        </p:nvSpPr>
        <p:spPr/>
        <p:txBody>
          <a:bodyPr/>
          <a:lstStyle>
            <a:lvl1pPr>
              <a:defRPr/>
            </a:lvl1pPr>
          </a:lstStyle>
          <a:p>
            <a:pPr>
              <a:defRPr/>
            </a:pPr>
            <a:fld id="{C734DE64-C2E3-2949-A06A-FE486F93E323}" type="slidenum">
              <a:rPr lang="zh-CN" altLang="en-US"/>
              <a:pPr>
                <a:defRPr/>
              </a:pPr>
              <a:t>‹#›</a:t>
            </a:fld>
            <a:endParaRPr lang="zh-CN" altLang="en-US"/>
          </a:p>
        </p:txBody>
      </p:sp>
    </p:spTree>
    <p:extLst>
      <p:ext uri="{BB962C8B-B14F-4D97-AF65-F5344CB8AC3E}">
        <p14:creationId xmlns:p14="http://schemas.microsoft.com/office/powerpoint/2010/main" val="174028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416365A3-0234-8143-AB7E-68664D263F15}"/>
              </a:ext>
            </a:extLst>
          </p:cNvPr>
          <p:cNvSpPr>
            <a:spLocks noGrp="1"/>
          </p:cNvSpPr>
          <p:nvPr>
            <p:ph type="dt" sz="half" idx="10"/>
          </p:nvPr>
        </p:nvSpPr>
        <p:spPr/>
        <p:txBody>
          <a:bodyPr/>
          <a:lstStyle>
            <a:lvl1pPr>
              <a:defRPr/>
            </a:lvl1pPr>
          </a:lstStyle>
          <a:p>
            <a:pPr>
              <a:defRPr/>
            </a:pPr>
            <a:fld id="{C16928E6-A1E8-3448-804C-EA735F32829C}" type="datetimeFigureOut">
              <a:rPr lang="zh-CN" altLang="en-US"/>
              <a:pPr>
                <a:defRPr/>
              </a:pPr>
              <a:t>2023/11/5</a:t>
            </a:fld>
            <a:endParaRPr lang="zh-CN" altLang="en-US"/>
          </a:p>
        </p:txBody>
      </p:sp>
      <p:sp>
        <p:nvSpPr>
          <p:cNvPr id="8" name="页脚占位符 4">
            <a:extLst>
              <a:ext uri="{FF2B5EF4-FFF2-40B4-BE49-F238E27FC236}">
                <a16:creationId xmlns:a16="http://schemas.microsoft.com/office/drawing/2014/main" id="{B57BB71E-DCD4-8445-8030-A734B2BB9328}"/>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9C6C2800-6A45-F140-A0F6-9C52E588334E}"/>
              </a:ext>
            </a:extLst>
          </p:cNvPr>
          <p:cNvSpPr>
            <a:spLocks noGrp="1"/>
          </p:cNvSpPr>
          <p:nvPr>
            <p:ph type="sldNum" sz="quarter" idx="12"/>
          </p:nvPr>
        </p:nvSpPr>
        <p:spPr/>
        <p:txBody>
          <a:bodyPr/>
          <a:lstStyle>
            <a:lvl1pPr>
              <a:defRPr/>
            </a:lvl1pPr>
          </a:lstStyle>
          <a:p>
            <a:pPr>
              <a:defRPr/>
            </a:pPr>
            <a:fld id="{64BA7818-6BE7-094C-9227-DA1D45AD3C52}" type="slidenum">
              <a:rPr lang="zh-CN" altLang="en-US"/>
              <a:pPr>
                <a:defRPr/>
              </a:pPr>
              <a:t>‹#›</a:t>
            </a:fld>
            <a:endParaRPr lang="zh-CN" altLang="en-US"/>
          </a:p>
        </p:txBody>
      </p:sp>
    </p:spTree>
    <p:extLst>
      <p:ext uri="{BB962C8B-B14F-4D97-AF65-F5344CB8AC3E}">
        <p14:creationId xmlns:p14="http://schemas.microsoft.com/office/powerpoint/2010/main" val="3569101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D76E989F-FA64-6F4E-8201-7B343DB2CD08}"/>
              </a:ext>
            </a:extLst>
          </p:cNvPr>
          <p:cNvSpPr>
            <a:spLocks noGrp="1"/>
          </p:cNvSpPr>
          <p:nvPr>
            <p:ph type="dt" sz="half" idx="10"/>
          </p:nvPr>
        </p:nvSpPr>
        <p:spPr/>
        <p:txBody>
          <a:bodyPr/>
          <a:lstStyle>
            <a:lvl1pPr>
              <a:defRPr/>
            </a:lvl1pPr>
          </a:lstStyle>
          <a:p>
            <a:pPr>
              <a:defRPr/>
            </a:pPr>
            <a:fld id="{0226F36F-27AE-7A40-8F47-428FE35DFD38}" type="datetimeFigureOut">
              <a:rPr lang="zh-CN" altLang="en-US"/>
              <a:pPr>
                <a:defRPr/>
              </a:pPr>
              <a:t>2023/11/5</a:t>
            </a:fld>
            <a:endParaRPr lang="zh-CN" altLang="en-US"/>
          </a:p>
        </p:txBody>
      </p:sp>
      <p:sp>
        <p:nvSpPr>
          <p:cNvPr id="4" name="页脚占位符 4">
            <a:extLst>
              <a:ext uri="{FF2B5EF4-FFF2-40B4-BE49-F238E27FC236}">
                <a16:creationId xmlns:a16="http://schemas.microsoft.com/office/drawing/2014/main" id="{80DE0B3D-7063-7C40-AED7-FFD88FF8FE2F}"/>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954721F-B54D-4D40-BB4D-7C7F806CE541}"/>
              </a:ext>
            </a:extLst>
          </p:cNvPr>
          <p:cNvSpPr>
            <a:spLocks noGrp="1"/>
          </p:cNvSpPr>
          <p:nvPr>
            <p:ph type="sldNum" sz="quarter" idx="12"/>
          </p:nvPr>
        </p:nvSpPr>
        <p:spPr/>
        <p:txBody>
          <a:bodyPr/>
          <a:lstStyle>
            <a:lvl1pPr>
              <a:defRPr/>
            </a:lvl1pPr>
          </a:lstStyle>
          <a:p>
            <a:pPr>
              <a:defRPr/>
            </a:pPr>
            <a:fld id="{AA568114-BAA2-E646-B78F-C8B08AC9C462}" type="slidenum">
              <a:rPr lang="zh-CN" altLang="en-US"/>
              <a:pPr>
                <a:defRPr/>
              </a:pPr>
              <a:t>‹#›</a:t>
            </a:fld>
            <a:endParaRPr lang="zh-CN" altLang="en-US"/>
          </a:p>
        </p:txBody>
      </p:sp>
    </p:spTree>
    <p:extLst>
      <p:ext uri="{BB962C8B-B14F-4D97-AF65-F5344CB8AC3E}">
        <p14:creationId xmlns:p14="http://schemas.microsoft.com/office/powerpoint/2010/main" val="16355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83158A73-7CD7-CE4E-9250-31A5590B57CB}"/>
              </a:ext>
            </a:extLst>
          </p:cNvPr>
          <p:cNvSpPr>
            <a:spLocks noGrp="1"/>
          </p:cNvSpPr>
          <p:nvPr>
            <p:ph type="dt" sz="half" idx="10"/>
          </p:nvPr>
        </p:nvSpPr>
        <p:spPr/>
        <p:txBody>
          <a:bodyPr/>
          <a:lstStyle>
            <a:lvl1pPr>
              <a:defRPr/>
            </a:lvl1pPr>
          </a:lstStyle>
          <a:p>
            <a:pPr>
              <a:defRPr/>
            </a:pPr>
            <a:fld id="{CC1569EF-46FE-3D4B-A51F-86432926F8EF}" type="datetimeFigureOut">
              <a:rPr lang="zh-CN" altLang="en-US"/>
              <a:pPr>
                <a:defRPr/>
              </a:pPr>
              <a:t>2023/11/5</a:t>
            </a:fld>
            <a:endParaRPr lang="zh-CN" altLang="en-US"/>
          </a:p>
        </p:txBody>
      </p:sp>
      <p:sp>
        <p:nvSpPr>
          <p:cNvPr id="3" name="页脚占位符 4">
            <a:extLst>
              <a:ext uri="{FF2B5EF4-FFF2-40B4-BE49-F238E27FC236}">
                <a16:creationId xmlns:a16="http://schemas.microsoft.com/office/drawing/2014/main" id="{66BE23C0-F7E3-5040-9DE4-4D153E5FF133}"/>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48A2138-0A11-654D-9885-0BB7B5A21723}"/>
              </a:ext>
            </a:extLst>
          </p:cNvPr>
          <p:cNvSpPr>
            <a:spLocks noGrp="1"/>
          </p:cNvSpPr>
          <p:nvPr>
            <p:ph type="sldNum" sz="quarter" idx="12"/>
          </p:nvPr>
        </p:nvSpPr>
        <p:spPr/>
        <p:txBody>
          <a:bodyPr/>
          <a:lstStyle>
            <a:lvl1pPr>
              <a:defRPr/>
            </a:lvl1pPr>
          </a:lstStyle>
          <a:p>
            <a:pPr>
              <a:defRPr/>
            </a:pPr>
            <a:fld id="{14697159-077F-9A42-98EE-9E07626FA885}" type="slidenum">
              <a:rPr lang="zh-CN" altLang="en-US"/>
              <a:pPr>
                <a:defRPr/>
              </a:pPr>
              <a:t>‹#›</a:t>
            </a:fld>
            <a:endParaRPr lang="zh-CN" altLang="en-US"/>
          </a:p>
        </p:txBody>
      </p:sp>
    </p:spTree>
    <p:extLst>
      <p:ext uri="{BB962C8B-B14F-4D97-AF65-F5344CB8AC3E}">
        <p14:creationId xmlns:p14="http://schemas.microsoft.com/office/powerpoint/2010/main" val="1683178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674E66F-1324-9544-A4A6-3B5276A220AD}"/>
              </a:ext>
            </a:extLst>
          </p:cNvPr>
          <p:cNvSpPr>
            <a:spLocks noGrp="1"/>
          </p:cNvSpPr>
          <p:nvPr>
            <p:ph type="dt" sz="half" idx="10"/>
          </p:nvPr>
        </p:nvSpPr>
        <p:spPr/>
        <p:txBody>
          <a:bodyPr/>
          <a:lstStyle>
            <a:lvl1pPr>
              <a:defRPr/>
            </a:lvl1pPr>
          </a:lstStyle>
          <a:p>
            <a:pPr>
              <a:defRPr/>
            </a:pPr>
            <a:fld id="{3DFE2D2A-8E2E-2D4D-ADD0-E5479D684A6B}" type="datetimeFigureOut">
              <a:rPr lang="zh-CN" altLang="en-US"/>
              <a:pPr>
                <a:defRPr/>
              </a:pPr>
              <a:t>2023/11/5</a:t>
            </a:fld>
            <a:endParaRPr lang="zh-CN" altLang="en-US"/>
          </a:p>
        </p:txBody>
      </p:sp>
      <p:sp>
        <p:nvSpPr>
          <p:cNvPr id="6" name="页脚占位符 4">
            <a:extLst>
              <a:ext uri="{FF2B5EF4-FFF2-40B4-BE49-F238E27FC236}">
                <a16:creationId xmlns:a16="http://schemas.microsoft.com/office/drawing/2014/main" id="{F9438CCF-CF4D-434E-A3F7-95C48FFAAF5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B09DDBD-AC7B-024D-AD79-FCC978671122}"/>
              </a:ext>
            </a:extLst>
          </p:cNvPr>
          <p:cNvSpPr>
            <a:spLocks noGrp="1"/>
          </p:cNvSpPr>
          <p:nvPr>
            <p:ph type="sldNum" sz="quarter" idx="12"/>
          </p:nvPr>
        </p:nvSpPr>
        <p:spPr/>
        <p:txBody>
          <a:bodyPr/>
          <a:lstStyle>
            <a:lvl1pPr>
              <a:defRPr/>
            </a:lvl1pPr>
          </a:lstStyle>
          <a:p>
            <a:pPr>
              <a:defRPr/>
            </a:pPr>
            <a:fld id="{0DD50D5C-2C36-B345-B4E3-2B9987AFDD17}" type="slidenum">
              <a:rPr lang="zh-CN" altLang="en-US"/>
              <a:pPr>
                <a:defRPr/>
              </a:pPr>
              <a:t>‹#›</a:t>
            </a:fld>
            <a:endParaRPr lang="zh-CN" altLang="en-US"/>
          </a:p>
        </p:txBody>
      </p:sp>
    </p:spTree>
    <p:extLst>
      <p:ext uri="{BB962C8B-B14F-4D97-AF65-F5344CB8AC3E}">
        <p14:creationId xmlns:p14="http://schemas.microsoft.com/office/powerpoint/2010/main" val="26208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6D237D2-A486-5F45-9B80-0B2EDA92D7DD}"/>
              </a:ext>
            </a:extLst>
          </p:cNvPr>
          <p:cNvSpPr>
            <a:spLocks noGrp="1"/>
          </p:cNvSpPr>
          <p:nvPr>
            <p:ph type="dt" sz="half" idx="10"/>
          </p:nvPr>
        </p:nvSpPr>
        <p:spPr/>
        <p:txBody>
          <a:bodyPr/>
          <a:lstStyle>
            <a:lvl1pPr>
              <a:defRPr/>
            </a:lvl1pPr>
          </a:lstStyle>
          <a:p>
            <a:pPr>
              <a:defRPr/>
            </a:pPr>
            <a:fld id="{01EB9FB3-D0F8-DA47-BC20-458BE1847FB0}" type="datetimeFigureOut">
              <a:rPr lang="zh-CN" altLang="en-US"/>
              <a:pPr>
                <a:defRPr/>
              </a:pPr>
              <a:t>2023/11/5</a:t>
            </a:fld>
            <a:endParaRPr lang="zh-CN" altLang="en-US"/>
          </a:p>
        </p:txBody>
      </p:sp>
      <p:sp>
        <p:nvSpPr>
          <p:cNvPr id="6" name="页脚占位符 4">
            <a:extLst>
              <a:ext uri="{FF2B5EF4-FFF2-40B4-BE49-F238E27FC236}">
                <a16:creationId xmlns:a16="http://schemas.microsoft.com/office/drawing/2014/main" id="{8973C143-E9A9-0A43-8429-6AE22906D8E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03A1393-1F41-BD47-9F51-BC96280D42B8}"/>
              </a:ext>
            </a:extLst>
          </p:cNvPr>
          <p:cNvSpPr>
            <a:spLocks noGrp="1"/>
          </p:cNvSpPr>
          <p:nvPr>
            <p:ph type="sldNum" sz="quarter" idx="12"/>
          </p:nvPr>
        </p:nvSpPr>
        <p:spPr/>
        <p:txBody>
          <a:bodyPr/>
          <a:lstStyle>
            <a:lvl1pPr>
              <a:defRPr/>
            </a:lvl1pPr>
          </a:lstStyle>
          <a:p>
            <a:pPr>
              <a:defRPr/>
            </a:pPr>
            <a:fld id="{E736EA57-1585-9049-B446-01D93FF2B0E5}" type="slidenum">
              <a:rPr lang="zh-CN" altLang="en-US"/>
              <a:pPr>
                <a:defRPr/>
              </a:pPr>
              <a:t>‹#›</a:t>
            </a:fld>
            <a:endParaRPr lang="zh-CN" altLang="en-US"/>
          </a:p>
        </p:txBody>
      </p:sp>
    </p:spTree>
    <p:extLst>
      <p:ext uri="{BB962C8B-B14F-4D97-AF65-F5344CB8AC3E}">
        <p14:creationId xmlns:p14="http://schemas.microsoft.com/office/powerpoint/2010/main" val="2859511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5254E58-A6BD-294C-9B8F-FE36409F962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4071CFBC-B0D7-B743-9DA9-2F5C55758B3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0C5B36-72F6-1F40-B44D-A5A73179C22A}"/>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宋体" charset="0"/>
              </a:defRPr>
            </a:lvl1pPr>
          </a:lstStyle>
          <a:p>
            <a:pPr>
              <a:defRPr/>
            </a:pPr>
            <a:fld id="{1DF6A096-3D95-5746-8B5C-0B6038EFD4C9}" type="datetimeFigureOut">
              <a:rPr lang="zh-CN" altLang="en-US"/>
              <a:pPr>
                <a:defRPr/>
              </a:pPr>
              <a:t>2023/11/5</a:t>
            </a:fld>
            <a:endParaRPr lang="zh-CN" altLang="en-US"/>
          </a:p>
        </p:txBody>
      </p:sp>
      <p:sp>
        <p:nvSpPr>
          <p:cNvPr id="5" name="页脚占位符 4">
            <a:extLst>
              <a:ext uri="{FF2B5EF4-FFF2-40B4-BE49-F238E27FC236}">
                <a16:creationId xmlns:a16="http://schemas.microsoft.com/office/drawing/2014/main" id="{278473B4-678A-C142-8E57-BB97F97E1679}"/>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a:extLst>
              <a:ext uri="{FF2B5EF4-FFF2-40B4-BE49-F238E27FC236}">
                <a16:creationId xmlns:a16="http://schemas.microsoft.com/office/drawing/2014/main" id="{F4FCE8E4-BAFF-B842-BBAB-C7C23FEE4E6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宋体" charset="0"/>
              </a:defRPr>
            </a:lvl1pPr>
          </a:lstStyle>
          <a:p>
            <a:pPr>
              <a:defRPr/>
            </a:pPr>
            <a:fld id="{D5FBD225-ACB6-EA43-924E-713B6A30A1B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jp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jp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a:extLst>
              <a:ext uri="{FF2B5EF4-FFF2-40B4-BE49-F238E27FC236}">
                <a16:creationId xmlns:a16="http://schemas.microsoft.com/office/drawing/2014/main" id="{652D7A12-F123-9C45-9E2A-03BA2FFF6051}"/>
              </a:ext>
            </a:extLst>
          </p:cNvPr>
          <p:cNvSpPr>
            <a:spLocks noGrp="1"/>
          </p:cNvSpPr>
          <p:nvPr>
            <p:ph type="ctrTitle"/>
          </p:nvPr>
        </p:nvSpPr>
        <p:spPr/>
        <p:txBody>
          <a:bodyPr/>
          <a:lstStyle/>
          <a:p>
            <a:r>
              <a:rPr lang="en-US" altLang="zh-CN"/>
              <a:t>Introduction to Big Data Systems</a:t>
            </a:r>
            <a:br>
              <a:rPr lang="zh-CN" altLang="en-US"/>
            </a:br>
            <a:endParaRPr lang="zh-CN" altLang="en-US"/>
          </a:p>
        </p:txBody>
      </p:sp>
      <p:sp>
        <p:nvSpPr>
          <p:cNvPr id="14338" name="副标题 2">
            <a:extLst>
              <a:ext uri="{FF2B5EF4-FFF2-40B4-BE49-F238E27FC236}">
                <a16:creationId xmlns:a16="http://schemas.microsoft.com/office/drawing/2014/main" id="{CB2D4242-E173-9448-9684-DB6097470583}"/>
              </a:ext>
            </a:extLst>
          </p:cNvPr>
          <p:cNvSpPr>
            <a:spLocks noGrp="1"/>
          </p:cNvSpPr>
          <p:nvPr>
            <p:ph type="subTitle" idx="1"/>
          </p:nvPr>
        </p:nvSpPr>
        <p:spPr/>
        <p:txBody>
          <a:bodyPr/>
          <a:lstStyle/>
          <a:p>
            <a:pPr>
              <a:lnSpc>
                <a:spcPct val="80000"/>
              </a:lnSpc>
            </a:pPr>
            <a:br>
              <a:rPr lang="en-US" altLang="zh-CN" sz="3000" dirty="0">
                <a:solidFill>
                  <a:srgbClr val="898989"/>
                </a:solidFill>
              </a:rPr>
            </a:br>
            <a:r>
              <a:rPr lang="en-US" altLang="zh-CN" sz="3000" dirty="0">
                <a:solidFill>
                  <a:srgbClr val="898989"/>
                </a:solidFill>
              </a:rPr>
              <a:t>Lecture</a:t>
            </a:r>
            <a:r>
              <a:rPr lang="zh-CN" altLang="en-US" sz="3000" dirty="0">
                <a:solidFill>
                  <a:srgbClr val="898989"/>
                </a:solidFill>
              </a:rPr>
              <a:t> </a:t>
            </a:r>
            <a:r>
              <a:rPr lang="en-US" altLang="zh-CN" sz="3000" dirty="0">
                <a:solidFill>
                  <a:srgbClr val="898989"/>
                </a:solidFill>
              </a:rPr>
              <a:t>7.</a:t>
            </a:r>
            <a:r>
              <a:rPr lang="zh-CN" altLang="en-US" sz="3000" dirty="0">
                <a:solidFill>
                  <a:srgbClr val="898989"/>
                </a:solidFill>
              </a:rPr>
              <a:t> </a:t>
            </a:r>
            <a:r>
              <a:rPr lang="en-US" altLang="zh-CN" sz="3000" dirty="0">
                <a:solidFill>
                  <a:srgbClr val="898989"/>
                </a:solidFill>
              </a:rPr>
              <a:t>Graph</a:t>
            </a:r>
            <a:r>
              <a:rPr lang="zh-CN" altLang="en-US" sz="3000" dirty="0">
                <a:solidFill>
                  <a:srgbClr val="898989"/>
                </a:solidFill>
              </a:rPr>
              <a:t> </a:t>
            </a:r>
            <a:r>
              <a:rPr lang="en-US" altLang="zh-CN" sz="3000" dirty="0">
                <a:solidFill>
                  <a:srgbClr val="898989"/>
                </a:solidFill>
              </a:rPr>
              <a:t>Computing I</a:t>
            </a:r>
          </a:p>
          <a:p>
            <a:pPr>
              <a:lnSpc>
                <a:spcPct val="80000"/>
              </a:lnSpc>
            </a:pPr>
            <a:r>
              <a:rPr lang="en-US" altLang="zh-CN" sz="3000" dirty="0">
                <a:solidFill>
                  <a:srgbClr val="898989"/>
                </a:solidFill>
              </a:rPr>
              <a:t>Wenguang</a:t>
            </a:r>
            <a:r>
              <a:rPr lang="zh-CN" altLang="en-US" sz="3000" dirty="0">
                <a:solidFill>
                  <a:srgbClr val="898989"/>
                </a:solidFill>
              </a:rPr>
              <a:t> </a:t>
            </a:r>
            <a:r>
              <a:rPr lang="en-US" altLang="zh-CN" sz="3000" dirty="0">
                <a:solidFill>
                  <a:srgbClr val="898989"/>
                </a:solidFill>
              </a:rPr>
              <a:t>CHEN</a:t>
            </a:r>
          </a:p>
          <a:p>
            <a:pPr>
              <a:lnSpc>
                <a:spcPct val="80000"/>
              </a:lnSpc>
            </a:pPr>
            <a:r>
              <a:rPr lang="en-US" altLang="zh-CN" sz="3000" dirty="0">
                <a:solidFill>
                  <a:srgbClr val="898989"/>
                </a:solidFill>
              </a:rPr>
              <a:t>Tsinghua</a:t>
            </a:r>
            <a:r>
              <a:rPr lang="zh-CN" altLang="en-US" sz="3000" dirty="0">
                <a:solidFill>
                  <a:srgbClr val="898989"/>
                </a:solidFill>
              </a:rPr>
              <a:t> </a:t>
            </a:r>
            <a:r>
              <a:rPr lang="en-US" altLang="zh-CN" sz="3000" dirty="0">
                <a:solidFill>
                  <a:srgbClr val="898989"/>
                </a:solidFill>
              </a:rPr>
              <a:t>University</a:t>
            </a:r>
            <a:endParaRPr lang="zh-CN" altLang="en-US" sz="3000" dirty="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5C901-7754-A311-9FA3-40908D394079}"/>
              </a:ext>
            </a:extLst>
          </p:cNvPr>
          <p:cNvSpPr>
            <a:spLocks noGrp="1"/>
          </p:cNvSpPr>
          <p:nvPr>
            <p:ph type="title"/>
          </p:nvPr>
        </p:nvSpPr>
        <p:spPr/>
        <p:txBody>
          <a:bodyPr/>
          <a:lstStyle/>
          <a:p>
            <a:r>
              <a:rPr kumimoji="1" lang="en-US" altLang="zh-CN" dirty="0"/>
              <a:t>A real example of graph-base risk control in industry</a:t>
            </a:r>
            <a:endParaRPr kumimoji="1" lang="zh-CN" altLang="en-US" dirty="0"/>
          </a:p>
        </p:txBody>
      </p:sp>
      <p:sp>
        <p:nvSpPr>
          <p:cNvPr id="46" name="内容占位符 45">
            <a:extLst>
              <a:ext uri="{FF2B5EF4-FFF2-40B4-BE49-F238E27FC236}">
                <a16:creationId xmlns:a16="http://schemas.microsoft.com/office/drawing/2014/main" id="{09AD9D90-27F2-270C-6256-F8349B665026}"/>
              </a:ext>
            </a:extLst>
          </p:cNvPr>
          <p:cNvSpPr>
            <a:spLocks noGrp="1"/>
          </p:cNvSpPr>
          <p:nvPr>
            <p:ph idx="1"/>
          </p:nvPr>
        </p:nvSpPr>
        <p:spPr>
          <a:xfrm>
            <a:off x="1187624" y="6247950"/>
            <a:ext cx="6768752" cy="752947"/>
          </a:xfrm>
        </p:spPr>
        <p:txBody>
          <a:bodyPr/>
          <a:lstStyle/>
          <a:p>
            <a:r>
              <a:rPr kumimoji="1" lang="en-US" altLang="zh-CN" dirty="0"/>
              <a:t>Cycle detection on transaction graph</a:t>
            </a:r>
            <a:endParaRPr kumimoji="1" lang="zh-CN" altLang="en-US" dirty="0"/>
          </a:p>
        </p:txBody>
      </p:sp>
      <p:pic>
        <p:nvPicPr>
          <p:cNvPr id="47" name="图片 46">
            <a:extLst>
              <a:ext uri="{FF2B5EF4-FFF2-40B4-BE49-F238E27FC236}">
                <a16:creationId xmlns:a16="http://schemas.microsoft.com/office/drawing/2014/main" id="{B23C26A0-EB59-6704-D4ED-C51CBA4D5177}"/>
              </a:ext>
            </a:extLst>
          </p:cNvPr>
          <p:cNvPicPr>
            <a:picLocks noChangeAspect="1"/>
          </p:cNvPicPr>
          <p:nvPr/>
        </p:nvPicPr>
        <p:blipFill>
          <a:blip r:embed="rId2"/>
          <a:stretch>
            <a:fillRect/>
          </a:stretch>
        </p:blipFill>
        <p:spPr>
          <a:xfrm>
            <a:off x="827584" y="1446351"/>
            <a:ext cx="7488832" cy="4696753"/>
          </a:xfrm>
          <a:prstGeom prst="rect">
            <a:avLst/>
          </a:prstGeom>
        </p:spPr>
      </p:pic>
    </p:spTree>
    <p:extLst>
      <p:ext uri="{BB962C8B-B14F-4D97-AF65-F5344CB8AC3E}">
        <p14:creationId xmlns:p14="http://schemas.microsoft.com/office/powerpoint/2010/main" val="28797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64846-C8B6-944B-8EED-97848CB49D3A}"/>
              </a:ext>
            </a:extLst>
          </p:cNvPr>
          <p:cNvSpPr>
            <a:spLocks noGrp="1"/>
          </p:cNvSpPr>
          <p:nvPr>
            <p:ph type="title"/>
          </p:nvPr>
        </p:nvSpPr>
        <p:spPr/>
        <p:txBody>
          <a:bodyPr/>
          <a:lstStyle/>
          <a:p>
            <a:r>
              <a:rPr kumimoji="1" lang="en-US" altLang="zh-CN" dirty="0"/>
              <a:t>Extreme-Scale</a:t>
            </a:r>
            <a:r>
              <a:rPr kumimoji="1" lang="zh-CN" altLang="en-US" dirty="0"/>
              <a:t> </a:t>
            </a:r>
            <a:r>
              <a:rPr kumimoji="1" lang="en-US" altLang="zh-CN" dirty="0"/>
              <a:t>Graph</a:t>
            </a:r>
            <a:r>
              <a:rPr kumimoji="1" lang="zh-CN" altLang="en-US" dirty="0"/>
              <a:t> </a:t>
            </a:r>
            <a:r>
              <a:rPr kumimoji="1" lang="en-US" altLang="zh-CN" dirty="0"/>
              <a:t>Processing</a:t>
            </a:r>
            <a:r>
              <a:rPr kumimoji="1" lang="zh-CN" altLang="en-US" dirty="0"/>
              <a:t> </a:t>
            </a:r>
            <a:r>
              <a:rPr kumimoji="1" lang="en-US" altLang="zh-CN" dirty="0"/>
              <a:t>with</a:t>
            </a:r>
            <a:r>
              <a:rPr kumimoji="1" lang="zh-CN" altLang="en-US" dirty="0"/>
              <a:t> </a:t>
            </a:r>
            <a:r>
              <a:rPr kumimoji="1" lang="en-US" altLang="zh-CN" dirty="0"/>
              <a:t>Spark?</a:t>
            </a:r>
            <a:endParaRPr kumimoji="1" lang="zh-CN" altLang="en-US" dirty="0"/>
          </a:p>
        </p:txBody>
      </p:sp>
      <p:sp>
        <p:nvSpPr>
          <p:cNvPr id="12" name="内容占位符 3">
            <a:extLst>
              <a:ext uri="{FF2B5EF4-FFF2-40B4-BE49-F238E27FC236}">
                <a16:creationId xmlns:a16="http://schemas.microsoft.com/office/drawing/2014/main" id="{E2CE3A8F-5FF5-6841-B6EF-75374C8A1A22}"/>
              </a:ext>
            </a:extLst>
          </p:cNvPr>
          <p:cNvSpPr txBox="1">
            <a:spLocks/>
          </p:cNvSpPr>
          <p:nvPr/>
        </p:nvSpPr>
        <p:spPr>
          <a:xfrm>
            <a:off x="359531" y="1538791"/>
            <a:ext cx="8327268" cy="1933682"/>
          </a:xfrm>
          <a:prstGeom prst="rect">
            <a:avLst/>
          </a:prstGeom>
        </p:spPr>
        <p:txBody>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kern="0" dirty="0"/>
              <a:t>Can</a:t>
            </a:r>
            <a:r>
              <a:rPr lang="zh-CN" altLang="en-US" sz="1950" kern="0" dirty="0"/>
              <a:t> </a:t>
            </a:r>
            <a:r>
              <a:rPr lang="en-US" altLang="zh-CN" sz="1950" kern="0" dirty="0"/>
              <a:t>we</a:t>
            </a:r>
            <a:r>
              <a:rPr lang="zh-CN" altLang="en-US" sz="1950" kern="0" dirty="0"/>
              <a:t> </a:t>
            </a:r>
            <a:r>
              <a:rPr lang="en-US" altLang="zh-CN" sz="1950" kern="0" dirty="0"/>
              <a:t>use</a:t>
            </a:r>
            <a:r>
              <a:rPr lang="zh-CN" altLang="en-US" sz="1950" kern="0" dirty="0"/>
              <a:t> </a:t>
            </a:r>
            <a:r>
              <a:rPr lang="en-US" altLang="zh-CN" sz="1950" kern="0" dirty="0"/>
              <a:t>Spark(</a:t>
            </a:r>
            <a:r>
              <a:rPr lang="en-US" altLang="zh-CN" sz="1950" kern="0" dirty="0" err="1"/>
              <a:t>GraphX</a:t>
            </a:r>
            <a:r>
              <a:rPr lang="en-US" altLang="zh-CN" sz="1950" kern="0" dirty="0"/>
              <a:t>)</a:t>
            </a:r>
            <a:r>
              <a:rPr lang="zh-CN" altLang="en-US" sz="1950" kern="0" dirty="0"/>
              <a:t> </a:t>
            </a:r>
            <a:r>
              <a:rPr lang="en-US" altLang="zh-CN" sz="1950" kern="0" dirty="0"/>
              <a:t>to</a:t>
            </a:r>
            <a:r>
              <a:rPr lang="zh-CN" altLang="en-US" sz="1950" kern="0" dirty="0"/>
              <a:t> </a:t>
            </a:r>
            <a:r>
              <a:rPr lang="en-US" altLang="zh-CN" sz="1950" kern="0" dirty="0"/>
              <a:t>process</a:t>
            </a:r>
            <a:r>
              <a:rPr lang="zh-CN" altLang="en-US" sz="1950" kern="0" dirty="0"/>
              <a:t> </a:t>
            </a:r>
            <a:r>
              <a:rPr lang="en-US" altLang="zh-CN" sz="1950" kern="0" dirty="0"/>
              <a:t>large</a:t>
            </a:r>
            <a:r>
              <a:rPr lang="zh-CN" altLang="en-US" sz="1950" kern="0" dirty="0"/>
              <a:t> </a:t>
            </a:r>
            <a:r>
              <a:rPr lang="en-US" altLang="zh-CN" sz="1950" kern="0" dirty="0"/>
              <a:t>graph?</a:t>
            </a:r>
          </a:p>
          <a:p>
            <a:pPr lvl="1"/>
            <a:r>
              <a:rPr lang="en-US" altLang="zh-CN" sz="1800" kern="0" dirty="0"/>
              <a:t>Unfortunately</a:t>
            </a:r>
            <a:r>
              <a:rPr lang="zh-CN" altLang="en-US" sz="1800" kern="0" dirty="0"/>
              <a:t> </a:t>
            </a:r>
            <a:r>
              <a:rPr lang="en-US" altLang="zh-CN" sz="1800" kern="0" dirty="0"/>
              <a:t>no,</a:t>
            </a:r>
            <a:r>
              <a:rPr lang="zh-CN" altLang="en-US" sz="1800" kern="0" dirty="0"/>
              <a:t> </a:t>
            </a:r>
            <a:r>
              <a:rPr lang="en-US" altLang="zh-CN" sz="1800" kern="0" dirty="0"/>
              <a:t>because</a:t>
            </a:r>
            <a:r>
              <a:rPr lang="zh-CN" altLang="en-US" sz="1800" kern="0" dirty="0"/>
              <a:t> </a:t>
            </a:r>
            <a:r>
              <a:rPr lang="en-US" altLang="zh-CN" sz="1800" kern="0" dirty="0"/>
              <a:t>it</a:t>
            </a:r>
            <a:r>
              <a:rPr lang="zh-CN" altLang="en-US" sz="1800" kern="0" dirty="0"/>
              <a:t> </a:t>
            </a:r>
            <a:r>
              <a:rPr lang="en-US" altLang="zh-CN" sz="1800" kern="0" dirty="0"/>
              <a:t>is</a:t>
            </a:r>
            <a:r>
              <a:rPr lang="zh-CN" altLang="en-US" sz="1800" kern="0" dirty="0"/>
              <a:t> </a:t>
            </a:r>
            <a:r>
              <a:rPr lang="en-US" altLang="zh-CN" sz="1800" kern="0" dirty="0"/>
              <a:t>slow</a:t>
            </a:r>
            <a:r>
              <a:rPr lang="zh-CN" altLang="en-US" sz="1800" kern="0" dirty="0"/>
              <a:t>* </a:t>
            </a:r>
            <a:r>
              <a:rPr lang="en-US" altLang="zh-CN" sz="1800" kern="0" dirty="0"/>
              <a:t>and</a:t>
            </a:r>
            <a:r>
              <a:rPr lang="zh-CN" altLang="en-US" sz="1800" kern="0" dirty="0"/>
              <a:t> </a:t>
            </a:r>
            <a:endParaRPr lang="en-US" altLang="zh-CN" sz="1800" kern="0" dirty="0"/>
          </a:p>
          <a:p>
            <a:pPr lvl="1"/>
            <a:r>
              <a:rPr lang="en-US" altLang="zh-CN" sz="1800" kern="0" dirty="0"/>
              <a:t>memory</a:t>
            </a:r>
            <a:r>
              <a:rPr lang="zh-CN" altLang="en-US" sz="1800" kern="0" dirty="0"/>
              <a:t> </a:t>
            </a:r>
            <a:r>
              <a:rPr lang="en-US" altLang="zh-CN" sz="1800" kern="0" dirty="0"/>
              <a:t>inefficient</a:t>
            </a:r>
            <a:r>
              <a:rPr lang="zh-CN" altLang="en-US" sz="1800" kern="0" dirty="0"/>
              <a:t>**</a:t>
            </a:r>
            <a:endParaRPr lang="en-US" altLang="zh-CN" sz="1800" kern="0" dirty="0"/>
          </a:p>
        </p:txBody>
      </p:sp>
      <p:grpSp>
        <p:nvGrpSpPr>
          <p:cNvPr id="13" name="Group 42">
            <a:extLst>
              <a:ext uri="{FF2B5EF4-FFF2-40B4-BE49-F238E27FC236}">
                <a16:creationId xmlns:a16="http://schemas.microsoft.com/office/drawing/2014/main" id="{8151089B-4592-8C42-965F-F17511D99F11}"/>
              </a:ext>
            </a:extLst>
          </p:cNvPr>
          <p:cNvGrpSpPr/>
          <p:nvPr/>
        </p:nvGrpSpPr>
        <p:grpSpPr>
          <a:xfrm>
            <a:off x="5086195" y="2434492"/>
            <a:ext cx="3646788" cy="3502910"/>
            <a:chOff x="-5461067" y="1801503"/>
            <a:chExt cx="7155159" cy="4233967"/>
          </a:xfrm>
        </p:grpSpPr>
        <p:graphicFrame>
          <p:nvGraphicFramePr>
            <p:cNvPr id="14" name="Chart 43">
              <a:extLst>
                <a:ext uri="{FF2B5EF4-FFF2-40B4-BE49-F238E27FC236}">
                  <a16:creationId xmlns:a16="http://schemas.microsoft.com/office/drawing/2014/main" id="{6BE5B9C6-419F-B14F-86C8-D8BA107A7EEE}"/>
                </a:ext>
              </a:extLst>
            </p:cNvPr>
            <p:cNvGraphicFramePr>
              <a:graphicFrameLocks/>
            </p:cNvGraphicFramePr>
            <p:nvPr/>
          </p:nvGraphicFramePr>
          <p:xfrm>
            <a:off x="-5461067" y="1801503"/>
            <a:ext cx="6238875" cy="3500438"/>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44">
              <a:extLst>
                <a:ext uri="{FF2B5EF4-FFF2-40B4-BE49-F238E27FC236}">
                  <a16:creationId xmlns:a16="http://schemas.microsoft.com/office/drawing/2014/main" id="{591575F7-F511-6446-B663-63746DEF1D8F}"/>
                </a:ext>
              </a:extLst>
            </p:cNvPr>
            <p:cNvSpPr txBox="1"/>
            <p:nvPr/>
          </p:nvSpPr>
          <p:spPr>
            <a:xfrm>
              <a:off x="1331642" y="5777310"/>
              <a:ext cx="362450" cy="258160"/>
            </a:xfrm>
            <a:prstGeom prst="rect">
              <a:avLst/>
            </a:prstGeom>
            <a:noFill/>
          </p:spPr>
          <p:txBody>
            <a:bodyPr wrap="none" rtlCol="0">
              <a:spAutoFit/>
            </a:bodyPr>
            <a:lstStyle/>
            <a:p>
              <a:endParaRPr lang="zh-CN" altLang="en-US" sz="788" dirty="0"/>
            </a:p>
          </p:txBody>
        </p:sp>
      </p:grpSp>
      <p:sp>
        <p:nvSpPr>
          <p:cNvPr id="16" name="矩形 15">
            <a:extLst>
              <a:ext uri="{FF2B5EF4-FFF2-40B4-BE49-F238E27FC236}">
                <a16:creationId xmlns:a16="http://schemas.microsoft.com/office/drawing/2014/main" id="{23D02498-A540-E641-AA2E-97C41FDB6849}"/>
              </a:ext>
            </a:extLst>
          </p:cNvPr>
          <p:cNvSpPr/>
          <p:nvPr/>
        </p:nvSpPr>
        <p:spPr>
          <a:xfrm>
            <a:off x="622165" y="5480876"/>
            <a:ext cx="6386513" cy="415498"/>
          </a:xfrm>
          <a:prstGeom prst="rect">
            <a:avLst/>
          </a:prstGeom>
        </p:spPr>
        <p:txBody>
          <a:bodyPr wrap="square">
            <a:spAutoFit/>
          </a:bodyPr>
          <a:lstStyle/>
          <a:p>
            <a:r>
              <a:rPr lang="zh-CN" altLang="en-US" sz="900" dirty="0">
                <a:solidFill>
                  <a:srgbClr val="222222"/>
                </a:solidFill>
              </a:rPr>
              <a:t>**</a:t>
            </a:r>
            <a:r>
              <a:rPr lang="it-IT" altLang="zh-CN" sz="1050" dirty="0" err="1">
                <a:solidFill>
                  <a:srgbClr val="222222"/>
                </a:solidFill>
              </a:rPr>
              <a:t>Zhu</a:t>
            </a:r>
            <a:r>
              <a:rPr lang="it-IT" altLang="zh-CN" sz="1050" dirty="0">
                <a:solidFill>
                  <a:srgbClr val="222222"/>
                </a:solidFill>
              </a:rPr>
              <a:t>, </a:t>
            </a:r>
            <a:r>
              <a:rPr lang="it-IT" altLang="zh-CN" sz="1050" dirty="0" err="1">
                <a:solidFill>
                  <a:srgbClr val="222222"/>
                </a:solidFill>
              </a:rPr>
              <a:t>Xiaowei</a:t>
            </a:r>
            <a:r>
              <a:rPr lang="it-IT" altLang="zh-CN" sz="1050" dirty="0">
                <a:solidFill>
                  <a:srgbClr val="222222"/>
                </a:solidFill>
              </a:rPr>
              <a:t>, et al. "Gemini: A </a:t>
            </a:r>
            <a:r>
              <a:rPr lang="it-IT" altLang="zh-CN" sz="1050" dirty="0" err="1">
                <a:solidFill>
                  <a:srgbClr val="222222"/>
                </a:solidFill>
              </a:rPr>
              <a:t>Computation-Centric</a:t>
            </a:r>
            <a:r>
              <a:rPr lang="it-IT" altLang="zh-CN" sz="1050" dirty="0">
                <a:solidFill>
                  <a:srgbClr val="222222"/>
                </a:solidFill>
              </a:rPr>
              <a:t> Distributed </a:t>
            </a:r>
            <a:r>
              <a:rPr lang="it-IT" altLang="zh-CN" sz="1050" dirty="0" err="1">
                <a:solidFill>
                  <a:srgbClr val="222222"/>
                </a:solidFill>
              </a:rPr>
              <a:t>Graph</a:t>
            </a:r>
            <a:r>
              <a:rPr lang="it-IT" altLang="zh-CN" sz="1050" dirty="0">
                <a:solidFill>
                  <a:srgbClr val="222222"/>
                </a:solidFill>
              </a:rPr>
              <a:t> Processing System." </a:t>
            </a:r>
            <a:r>
              <a:rPr lang="it-IT" altLang="zh-CN" sz="1050" i="1" dirty="0">
                <a:solidFill>
                  <a:srgbClr val="222222"/>
                </a:solidFill>
              </a:rPr>
              <a:t>OSDI</a:t>
            </a:r>
            <a:r>
              <a:rPr lang="it-IT" altLang="zh-CN" sz="1050" dirty="0">
                <a:solidFill>
                  <a:srgbClr val="222222"/>
                </a:solidFill>
              </a:rPr>
              <a:t>. 2016.</a:t>
            </a:r>
            <a:endParaRPr lang="zh-CN" altLang="en-US" sz="900" dirty="0"/>
          </a:p>
        </p:txBody>
      </p:sp>
      <p:pic>
        <p:nvPicPr>
          <p:cNvPr id="17" name="图片 16">
            <a:extLst>
              <a:ext uri="{FF2B5EF4-FFF2-40B4-BE49-F238E27FC236}">
                <a16:creationId xmlns:a16="http://schemas.microsoft.com/office/drawing/2014/main" id="{DBF786EB-1ABE-7944-9ED6-A65C6824B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01" y="2499056"/>
            <a:ext cx="4478153" cy="2644481"/>
          </a:xfrm>
          <a:prstGeom prst="rect">
            <a:avLst/>
          </a:prstGeom>
        </p:spPr>
      </p:pic>
      <p:sp>
        <p:nvSpPr>
          <p:cNvPr id="18" name="矩形 17">
            <a:extLst>
              <a:ext uri="{FF2B5EF4-FFF2-40B4-BE49-F238E27FC236}">
                <a16:creationId xmlns:a16="http://schemas.microsoft.com/office/drawing/2014/main" id="{C0BCC5B4-55C7-914B-808D-536B237E78B1}"/>
              </a:ext>
            </a:extLst>
          </p:cNvPr>
          <p:cNvSpPr/>
          <p:nvPr/>
        </p:nvSpPr>
        <p:spPr>
          <a:xfrm>
            <a:off x="622164" y="5228948"/>
            <a:ext cx="6606909" cy="253916"/>
          </a:xfrm>
          <a:prstGeom prst="rect">
            <a:avLst/>
          </a:prstGeom>
        </p:spPr>
        <p:txBody>
          <a:bodyPr wrap="square">
            <a:spAutoFit/>
          </a:bodyPr>
          <a:lstStyle/>
          <a:p>
            <a:r>
              <a:rPr lang="zh-CN" altLang="en-US" sz="1050" dirty="0">
                <a:solidFill>
                  <a:srgbClr val="222222"/>
                </a:solidFill>
              </a:rPr>
              <a:t>*</a:t>
            </a:r>
            <a:r>
              <a:rPr lang="en-US" altLang="zh-CN" sz="1050" dirty="0" err="1">
                <a:solidFill>
                  <a:srgbClr val="222222"/>
                </a:solidFill>
              </a:rPr>
              <a:t>McSherry</a:t>
            </a:r>
            <a:r>
              <a:rPr lang="en-US" altLang="zh-CN" sz="1050" dirty="0">
                <a:solidFill>
                  <a:srgbClr val="222222"/>
                </a:solidFill>
              </a:rPr>
              <a:t>, Frank, Michael </a:t>
            </a:r>
            <a:r>
              <a:rPr lang="en-US" altLang="zh-CN" sz="1050" dirty="0" err="1">
                <a:solidFill>
                  <a:srgbClr val="222222"/>
                </a:solidFill>
              </a:rPr>
              <a:t>Isard</a:t>
            </a:r>
            <a:r>
              <a:rPr lang="en-US" altLang="zh-CN" sz="1050" dirty="0">
                <a:solidFill>
                  <a:srgbClr val="222222"/>
                </a:solidFill>
              </a:rPr>
              <a:t>, and Derek Gordon Murray. "Scalability! but at what COST?." </a:t>
            </a:r>
            <a:r>
              <a:rPr lang="en-US" altLang="zh-CN" sz="1050" i="1" dirty="0" err="1">
                <a:solidFill>
                  <a:srgbClr val="222222"/>
                </a:solidFill>
              </a:rPr>
              <a:t>HotOS</a:t>
            </a:r>
            <a:r>
              <a:rPr lang="en-US" altLang="zh-CN" sz="1050" dirty="0">
                <a:solidFill>
                  <a:srgbClr val="222222"/>
                </a:solidFill>
              </a:rPr>
              <a:t>. 2015.</a:t>
            </a:r>
            <a:endParaRPr lang="zh-CN" altLang="en-US" sz="1050" dirty="0"/>
          </a:p>
        </p:txBody>
      </p:sp>
      <p:sp>
        <p:nvSpPr>
          <p:cNvPr id="3" name="文本框 2">
            <a:extLst>
              <a:ext uri="{FF2B5EF4-FFF2-40B4-BE49-F238E27FC236}">
                <a16:creationId xmlns:a16="http://schemas.microsoft.com/office/drawing/2014/main" id="{A6639752-8C7E-1D4D-8C16-CC71E4812722}"/>
              </a:ext>
            </a:extLst>
          </p:cNvPr>
          <p:cNvSpPr txBox="1"/>
          <p:nvPr/>
        </p:nvSpPr>
        <p:spPr>
          <a:xfrm>
            <a:off x="971600" y="6148302"/>
            <a:ext cx="748883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kumimoji="1" lang="en-US" altLang="zh-CN" sz="2400" dirty="0"/>
              <a:t>Require</a:t>
            </a:r>
            <a:r>
              <a:rPr kumimoji="1" lang="zh-CN" altLang="en-US" sz="2400" dirty="0"/>
              <a:t> </a:t>
            </a:r>
            <a:r>
              <a:rPr kumimoji="1" lang="en-US" altLang="zh-CN" sz="2400" dirty="0"/>
              <a:t>more</a:t>
            </a:r>
            <a:r>
              <a:rPr kumimoji="1" lang="zh-CN" altLang="en-US" sz="2400" dirty="0"/>
              <a:t> </a:t>
            </a:r>
            <a:r>
              <a:rPr kumimoji="1" lang="en-US" altLang="zh-CN" sz="2400" dirty="0"/>
              <a:t>efficient</a:t>
            </a:r>
            <a:r>
              <a:rPr kumimoji="1" lang="zh-CN" altLang="en-US" sz="2400" dirty="0"/>
              <a:t> </a:t>
            </a:r>
            <a:r>
              <a:rPr kumimoji="1" lang="en-US" altLang="zh-CN" sz="2400" dirty="0"/>
              <a:t>graph</a:t>
            </a:r>
            <a:r>
              <a:rPr kumimoji="1" lang="zh-CN" altLang="en-US" sz="2400" dirty="0"/>
              <a:t> </a:t>
            </a:r>
            <a:r>
              <a:rPr kumimoji="1" lang="en-US" altLang="zh-CN" sz="2400" dirty="0"/>
              <a:t>processing</a:t>
            </a:r>
            <a:r>
              <a:rPr kumimoji="1" lang="zh-CN" altLang="en-US" sz="2400" dirty="0"/>
              <a:t> </a:t>
            </a:r>
            <a:r>
              <a:rPr kumimoji="1" lang="en-US" altLang="zh-CN" sz="2400" dirty="0"/>
              <a:t>systems</a:t>
            </a:r>
            <a:endParaRPr kumimoji="1" lang="zh-CN" altLang="en-US" sz="2400" dirty="0"/>
          </a:p>
        </p:txBody>
      </p:sp>
    </p:spTree>
    <p:extLst>
      <p:ext uri="{BB962C8B-B14F-4D97-AF65-F5344CB8AC3E}">
        <p14:creationId xmlns:p14="http://schemas.microsoft.com/office/powerpoint/2010/main" val="161826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7F6F-369F-C140-BBEB-8A7DC382D67F}"/>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a16="http://schemas.microsoft.com/office/drawing/2014/main" id="{3E05D512-445A-C647-80CF-C13F30A2B2EF}"/>
              </a:ext>
            </a:extLst>
          </p:cNvPr>
          <p:cNvSpPr>
            <a:spLocks noGrp="1"/>
          </p:cNvSpPr>
          <p:nvPr>
            <p:ph idx="1"/>
          </p:nvPr>
        </p:nvSpPr>
        <p:spPr/>
        <p:txBody>
          <a:bodyPr/>
          <a:lstStyle/>
          <a:p>
            <a:r>
              <a:rPr kumimoji="1" lang="en-US" altLang="zh-CN" dirty="0"/>
              <a:t>Applications of Graph Analysis</a:t>
            </a:r>
          </a:p>
          <a:p>
            <a:r>
              <a:rPr lang="en-US" altLang="zh-CN" dirty="0">
                <a:solidFill>
                  <a:srgbClr val="FF0000"/>
                </a:solidFill>
              </a:rPr>
              <a:t>Vertex-centric graph processing</a:t>
            </a:r>
          </a:p>
          <a:p>
            <a:r>
              <a:rPr kumimoji="1" lang="en-US" altLang="zh-CN" dirty="0"/>
              <a:t>Asynchronous processing</a:t>
            </a:r>
          </a:p>
          <a:p>
            <a:r>
              <a:rPr lang="en-US" altLang="zh-CN" dirty="0"/>
              <a:t>Graph partition on power law graphs and GAS model</a:t>
            </a:r>
          </a:p>
          <a:p>
            <a:r>
              <a:rPr kumimoji="1" lang="en-US" altLang="zh-CN" dirty="0"/>
              <a:t>Out</a:t>
            </a:r>
            <a:r>
              <a:rPr kumimoji="1" lang="zh-CN" altLang="en-US" dirty="0"/>
              <a:t> </a:t>
            </a:r>
            <a:r>
              <a:rPr kumimoji="1" lang="en-US" altLang="zh-CN" dirty="0"/>
              <a:t>of core graph processing</a:t>
            </a:r>
          </a:p>
          <a:p>
            <a:endParaRPr kumimoji="1" lang="zh-CN" altLang="en-US" dirty="0"/>
          </a:p>
        </p:txBody>
      </p:sp>
    </p:spTree>
    <p:extLst>
      <p:ext uri="{BB962C8B-B14F-4D97-AF65-F5344CB8AC3E}">
        <p14:creationId xmlns:p14="http://schemas.microsoft.com/office/powerpoint/2010/main" val="9912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700" dirty="0">
                <a:latin typeface="Heiti SC Medium" pitchFamily="2" charset="-128"/>
                <a:ea typeface="Heiti SC Medium" pitchFamily="2" charset="-128"/>
              </a:rPr>
              <a:t>Graph</a:t>
            </a:r>
            <a:r>
              <a:rPr lang="zh-CN" altLang="en-US" sz="2700" dirty="0">
                <a:latin typeface="Heiti SC Medium" pitchFamily="2" charset="-128"/>
                <a:ea typeface="Heiti SC Medium" pitchFamily="2" charset="-128"/>
              </a:rPr>
              <a:t> </a:t>
            </a:r>
            <a:r>
              <a:rPr lang="en-US" altLang="zh-CN" sz="2700" dirty="0">
                <a:latin typeface="Heiti SC Medium" pitchFamily="2" charset="-128"/>
                <a:ea typeface="Heiti SC Medium" pitchFamily="2" charset="-128"/>
              </a:rPr>
              <a:t>Processing</a:t>
            </a:r>
            <a:r>
              <a:rPr lang="zh-CN" altLang="en-US" sz="2700" dirty="0">
                <a:latin typeface="Heiti SC Medium" pitchFamily="2" charset="-128"/>
                <a:ea typeface="Heiti SC Medium" pitchFamily="2" charset="-128"/>
              </a:rPr>
              <a:t> </a:t>
            </a:r>
            <a:r>
              <a:rPr lang="en-US" altLang="zh-CN" sz="2700" dirty="0">
                <a:latin typeface="Heiti SC Medium" pitchFamily="2" charset="-128"/>
                <a:ea typeface="Heiti SC Medium" pitchFamily="2" charset="-128"/>
              </a:rPr>
              <a:t>Systems</a:t>
            </a:r>
            <a:endParaRPr lang="zh-CN" altLang="en-US" sz="2700" dirty="0">
              <a:latin typeface="Heiti SC Medium" pitchFamily="2" charset="-128"/>
              <a:ea typeface="Heiti SC Medium" pitchFamily="2" charset="-128"/>
            </a:endParaRPr>
          </a:p>
        </p:txBody>
      </p:sp>
      <p:pic>
        <p:nvPicPr>
          <p:cNvPr id="49" name="图片 48"/>
          <p:cNvPicPr>
            <a:picLocks noChangeAspect="1"/>
          </p:cNvPicPr>
          <p:nvPr/>
        </p:nvPicPr>
        <p:blipFill>
          <a:blip r:embed="rId3"/>
          <a:stretch>
            <a:fillRect/>
          </a:stretch>
        </p:blipFill>
        <p:spPr>
          <a:xfrm>
            <a:off x="102631" y="1929052"/>
            <a:ext cx="9075439" cy="4092236"/>
          </a:xfrm>
          <a:prstGeom prst="rect">
            <a:avLst/>
          </a:prstGeom>
        </p:spPr>
      </p:pic>
      <p:cxnSp>
        <p:nvCxnSpPr>
          <p:cNvPr id="4" name="直线连接符 3">
            <a:extLst>
              <a:ext uri="{FF2B5EF4-FFF2-40B4-BE49-F238E27FC236}">
                <a16:creationId xmlns:a16="http://schemas.microsoft.com/office/drawing/2014/main" id="{ED894438-86AD-1C43-A3AD-A63829E4B51A}"/>
              </a:ext>
            </a:extLst>
          </p:cNvPr>
          <p:cNvCxnSpPr>
            <a:cxnSpLocks/>
          </p:cNvCxnSpPr>
          <p:nvPr/>
        </p:nvCxnSpPr>
        <p:spPr>
          <a:xfrm>
            <a:off x="998232" y="3429000"/>
            <a:ext cx="7082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线连接符 4">
            <a:extLst>
              <a:ext uri="{FF2B5EF4-FFF2-40B4-BE49-F238E27FC236}">
                <a16:creationId xmlns:a16="http://schemas.microsoft.com/office/drawing/2014/main" id="{76BED685-2582-9348-9FCA-D315592C0B79}"/>
              </a:ext>
            </a:extLst>
          </p:cNvPr>
          <p:cNvCxnSpPr>
            <a:cxnSpLocks/>
          </p:cNvCxnSpPr>
          <p:nvPr/>
        </p:nvCxnSpPr>
        <p:spPr>
          <a:xfrm>
            <a:off x="4323598" y="1929051"/>
            <a:ext cx="0" cy="3065637"/>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D30D876-8989-A34B-AE98-B2218AB98D38}"/>
              </a:ext>
            </a:extLst>
          </p:cNvPr>
          <p:cNvSpPr txBox="1"/>
          <p:nvPr/>
        </p:nvSpPr>
        <p:spPr>
          <a:xfrm>
            <a:off x="8526451" y="3975170"/>
            <a:ext cx="777919" cy="438582"/>
          </a:xfrm>
          <a:prstGeom prst="rect">
            <a:avLst/>
          </a:prstGeom>
          <a:noFill/>
        </p:spPr>
        <p:txBody>
          <a:bodyPr wrap="square" rtlCol="0">
            <a:spAutoFit/>
          </a:bodyPr>
          <a:lstStyle/>
          <a:p>
            <a:r>
              <a:rPr kumimoji="1" lang="en-US" altLang="zh-CN" sz="1125" dirty="0" err="1">
                <a:solidFill>
                  <a:srgbClr val="0B24FB"/>
                </a:solidFill>
              </a:rPr>
              <a:t>Shentu</a:t>
            </a:r>
            <a:endParaRPr kumimoji="1" lang="en-US" altLang="zh-CN" sz="1125" dirty="0">
              <a:solidFill>
                <a:srgbClr val="0B24FB"/>
              </a:solidFill>
            </a:endParaRPr>
          </a:p>
          <a:p>
            <a:r>
              <a:rPr kumimoji="1" lang="en-US" altLang="zh-CN" sz="1125" dirty="0">
                <a:solidFill>
                  <a:srgbClr val="0B24FB"/>
                </a:solidFill>
              </a:rPr>
              <a:t>SC’18</a:t>
            </a:r>
            <a:endParaRPr kumimoji="1" lang="zh-CN" altLang="en-US" sz="1125" dirty="0">
              <a:solidFill>
                <a:srgbClr val="0B24FB"/>
              </a:solidFill>
            </a:endParaRPr>
          </a:p>
        </p:txBody>
      </p:sp>
      <p:sp>
        <p:nvSpPr>
          <p:cNvPr id="6" name="文本框 5">
            <a:extLst>
              <a:ext uri="{FF2B5EF4-FFF2-40B4-BE49-F238E27FC236}">
                <a16:creationId xmlns:a16="http://schemas.microsoft.com/office/drawing/2014/main" id="{A87B6294-CB49-7542-971F-52E89A34E9DD}"/>
              </a:ext>
            </a:extLst>
          </p:cNvPr>
          <p:cNvSpPr txBox="1"/>
          <p:nvPr/>
        </p:nvSpPr>
        <p:spPr>
          <a:xfrm>
            <a:off x="1" y="2780928"/>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Out</a:t>
            </a:r>
            <a:r>
              <a:rPr kumimoji="1" lang="zh-CN" altLang="en-US" dirty="0"/>
              <a:t> </a:t>
            </a:r>
            <a:r>
              <a:rPr kumimoji="1" lang="en-US" altLang="zh-CN" dirty="0"/>
              <a:t>of</a:t>
            </a:r>
            <a:r>
              <a:rPr kumimoji="1" lang="zh-CN" altLang="en-US" dirty="0"/>
              <a:t> </a:t>
            </a:r>
            <a:r>
              <a:rPr kumimoji="1" lang="en-US" altLang="zh-CN" dirty="0"/>
              <a:t>core</a:t>
            </a:r>
            <a:endParaRPr kumimoji="1" lang="zh-CN" altLang="en-US" dirty="0"/>
          </a:p>
        </p:txBody>
      </p:sp>
      <p:sp>
        <p:nvSpPr>
          <p:cNvPr id="8" name="文本框 7">
            <a:extLst>
              <a:ext uri="{FF2B5EF4-FFF2-40B4-BE49-F238E27FC236}">
                <a16:creationId xmlns:a16="http://schemas.microsoft.com/office/drawing/2014/main" id="{D2E12FBC-A4AD-4445-99FB-E8F98295500E}"/>
              </a:ext>
            </a:extLst>
          </p:cNvPr>
          <p:cNvSpPr txBox="1"/>
          <p:nvPr/>
        </p:nvSpPr>
        <p:spPr>
          <a:xfrm>
            <a:off x="21234" y="4348357"/>
            <a:ext cx="87193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In</a:t>
            </a:r>
            <a:r>
              <a:rPr kumimoji="1" lang="zh-CN" altLang="en-US" dirty="0"/>
              <a:t> </a:t>
            </a:r>
            <a:endParaRPr kumimoji="1" lang="en-US" altLang="zh-CN" dirty="0"/>
          </a:p>
          <a:p>
            <a:r>
              <a:rPr kumimoji="1" lang="en-US" altLang="zh-CN" dirty="0"/>
              <a:t>Mem</a:t>
            </a:r>
            <a:endParaRPr kumimoji="1" lang="zh-CN" altLang="en-US" dirty="0"/>
          </a:p>
        </p:txBody>
      </p:sp>
      <p:sp>
        <p:nvSpPr>
          <p:cNvPr id="9" name="文本框 8">
            <a:extLst>
              <a:ext uri="{FF2B5EF4-FFF2-40B4-BE49-F238E27FC236}">
                <a16:creationId xmlns:a16="http://schemas.microsoft.com/office/drawing/2014/main" id="{BD0422B4-A1A0-864B-89CE-E36D72936FD5}"/>
              </a:ext>
            </a:extLst>
          </p:cNvPr>
          <p:cNvSpPr txBox="1"/>
          <p:nvPr/>
        </p:nvSpPr>
        <p:spPr>
          <a:xfrm>
            <a:off x="2339752" y="5589240"/>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Single</a:t>
            </a:r>
            <a:r>
              <a:rPr kumimoji="1" lang="zh-CN" altLang="en-US" dirty="0"/>
              <a:t> </a:t>
            </a:r>
            <a:endParaRPr kumimoji="1" lang="en-US" altLang="zh-CN" dirty="0"/>
          </a:p>
          <a:p>
            <a:r>
              <a:rPr kumimoji="1" lang="en-US" altLang="zh-CN" dirty="0"/>
              <a:t>Machine</a:t>
            </a:r>
            <a:endParaRPr kumimoji="1" lang="zh-CN" altLang="en-US" dirty="0"/>
          </a:p>
        </p:txBody>
      </p:sp>
      <p:sp>
        <p:nvSpPr>
          <p:cNvPr id="10" name="文本框 9">
            <a:extLst>
              <a:ext uri="{FF2B5EF4-FFF2-40B4-BE49-F238E27FC236}">
                <a16:creationId xmlns:a16="http://schemas.microsoft.com/office/drawing/2014/main" id="{BC98262B-7BA1-CC4B-A861-AD58E12BF109}"/>
              </a:ext>
            </a:extLst>
          </p:cNvPr>
          <p:cNvSpPr txBox="1"/>
          <p:nvPr/>
        </p:nvSpPr>
        <p:spPr>
          <a:xfrm>
            <a:off x="5292080" y="5589240"/>
            <a:ext cx="115212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en-US" altLang="zh-CN" dirty="0"/>
              <a:t>Multiple</a:t>
            </a:r>
          </a:p>
          <a:p>
            <a:r>
              <a:rPr kumimoji="1" lang="en-US" altLang="zh-CN" dirty="0"/>
              <a:t>Machine</a:t>
            </a:r>
            <a:endParaRPr kumimoji="1" lang="zh-CN" altLang="en-US" dirty="0"/>
          </a:p>
        </p:txBody>
      </p:sp>
    </p:spTree>
    <p:extLst>
      <p:ext uri="{BB962C8B-B14F-4D97-AF65-F5344CB8AC3E}">
        <p14:creationId xmlns:p14="http://schemas.microsoft.com/office/powerpoint/2010/main" val="344256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a:extLst>
              <a:ext uri="{FF2B5EF4-FFF2-40B4-BE49-F238E27FC236}">
                <a16:creationId xmlns:a16="http://schemas.microsoft.com/office/drawing/2014/main" id="{24F2C838-803E-B541-AA1E-74502B7CC3CC}"/>
              </a:ext>
            </a:extLst>
          </p:cNvPr>
          <p:cNvSpPr>
            <a:spLocks noGrp="1"/>
          </p:cNvSpPr>
          <p:nvPr>
            <p:ph type="title"/>
          </p:nvPr>
        </p:nvSpPr>
        <p:spPr/>
        <p:txBody>
          <a:bodyPr/>
          <a:lstStyle/>
          <a:p>
            <a:r>
              <a:rPr lang="en-US" altLang="zh-CN"/>
              <a:t>A</a:t>
            </a:r>
            <a:r>
              <a:rPr lang="zh-CN" altLang="en-US"/>
              <a:t> </a:t>
            </a:r>
            <a:r>
              <a:rPr lang="en-US" altLang="zh-CN"/>
              <a:t>graph</a:t>
            </a:r>
            <a:r>
              <a:rPr lang="zh-CN" altLang="en-US"/>
              <a:t> </a:t>
            </a:r>
            <a:r>
              <a:rPr lang="en-US" altLang="zh-CN"/>
              <a:t>example</a:t>
            </a:r>
            <a:endParaRPr lang="zh-CN" altLang="en-US"/>
          </a:p>
        </p:txBody>
      </p:sp>
      <p:pic>
        <p:nvPicPr>
          <p:cNvPr id="19458" name="图片 3">
            <a:extLst>
              <a:ext uri="{FF2B5EF4-FFF2-40B4-BE49-F238E27FC236}">
                <a16:creationId xmlns:a16="http://schemas.microsoft.com/office/drawing/2014/main" id="{5BF3E0C7-DD1C-F347-8DE0-488FFCFA27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2027238"/>
            <a:ext cx="264477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4">
            <a:extLst>
              <a:ext uri="{FF2B5EF4-FFF2-40B4-BE49-F238E27FC236}">
                <a16:creationId xmlns:a16="http://schemas.microsoft.com/office/drawing/2014/main" id="{1838496E-C82F-4C4F-8F3B-D8C93C1C2561}"/>
              </a:ext>
            </a:extLst>
          </p:cNvPr>
          <p:cNvSpPr txBox="1">
            <a:spLocks noChangeArrowheads="1"/>
          </p:cNvSpPr>
          <p:nvPr/>
        </p:nvSpPr>
        <p:spPr bwMode="auto">
          <a:xfrm>
            <a:off x="4827588" y="2116138"/>
            <a:ext cx="3970337"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a:t>Vertex:</a:t>
            </a:r>
            <a:r>
              <a:rPr lang="zh-CN" altLang="en-US" sz="2400"/>
              <a:t> </a:t>
            </a:r>
            <a:endParaRPr lang="en-US" altLang="zh-CN" sz="2400"/>
          </a:p>
          <a:p>
            <a:pPr eaLnBrk="1" hangingPunct="1">
              <a:spcBef>
                <a:spcPct val="0"/>
              </a:spcBef>
              <a:buFontTx/>
              <a:buNone/>
            </a:pPr>
            <a:r>
              <a:rPr lang="en-US" altLang="zh-CN" sz="2400"/>
              <a:t>	1,2</a:t>
            </a:r>
            <a:r>
              <a:rPr lang="zh-CN" altLang="en-US" sz="2400"/>
              <a:t>,</a:t>
            </a:r>
            <a:r>
              <a:rPr lang="en-US" altLang="zh-CN" sz="2400"/>
              <a:t>3,</a:t>
            </a:r>
            <a:r>
              <a:rPr lang="zh-CN" altLang="en-US" sz="2400"/>
              <a:t> </a:t>
            </a:r>
            <a:r>
              <a:rPr lang="en-US" altLang="zh-CN" sz="2400"/>
              <a:t>4</a:t>
            </a:r>
          </a:p>
          <a:p>
            <a:pPr eaLnBrk="1" hangingPunct="1">
              <a:spcBef>
                <a:spcPct val="0"/>
              </a:spcBef>
              <a:buFontTx/>
              <a:buNone/>
            </a:pPr>
            <a:endParaRPr lang="en-US" altLang="zh-CN" sz="2400"/>
          </a:p>
          <a:p>
            <a:pPr eaLnBrk="1" hangingPunct="1">
              <a:spcBef>
                <a:spcPct val="0"/>
              </a:spcBef>
              <a:buFontTx/>
              <a:buNone/>
            </a:pPr>
            <a:r>
              <a:rPr lang="en-US" altLang="zh-CN" sz="2400"/>
              <a:t>Edges:</a:t>
            </a:r>
          </a:p>
          <a:p>
            <a:pPr lvl="1" eaLnBrk="1" hangingPunct="1">
              <a:spcBef>
                <a:spcPct val="0"/>
              </a:spcBef>
              <a:buFontTx/>
              <a:buNone/>
            </a:pPr>
            <a:r>
              <a:rPr lang="zh-CN" altLang="zh-CN" sz="2400"/>
              <a:t>(</a:t>
            </a:r>
            <a:r>
              <a:rPr lang="en-US" altLang="zh-CN" sz="2400"/>
              <a:t>1,2)</a:t>
            </a:r>
            <a:r>
              <a:rPr lang="zh-CN" altLang="en-US" sz="2400"/>
              <a:t> </a:t>
            </a:r>
            <a:r>
              <a:rPr lang="en-US" altLang="zh-CN" sz="2400"/>
              <a:t>(1,3)</a:t>
            </a:r>
          </a:p>
          <a:p>
            <a:pPr lvl="1" eaLnBrk="1" hangingPunct="1">
              <a:spcBef>
                <a:spcPct val="0"/>
              </a:spcBef>
              <a:buFontTx/>
              <a:buNone/>
            </a:pPr>
            <a:r>
              <a:rPr lang="zh-CN" altLang="zh-CN" sz="2400"/>
              <a:t>(</a:t>
            </a:r>
            <a:r>
              <a:rPr lang="en-US" altLang="zh-CN" sz="2400"/>
              <a:t>2,1)</a:t>
            </a:r>
            <a:r>
              <a:rPr lang="zh-CN" altLang="en-US" sz="2400"/>
              <a:t> </a:t>
            </a:r>
            <a:r>
              <a:rPr lang="zh-CN" altLang="zh-CN" sz="2400"/>
              <a:t>(</a:t>
            </a:r>
            <a:r>
              <a:rPr lang="en-US" altLang="zh-CN" sz="2400"/>
              <a:t>2,4)</a:t>
            </a:r>
          </a:p>
          <a:p>
            <a:pPr lvl="1" eaLnBrk="1" hangingPunct="1">
              <a:spcBef>
                <a:spcPct val="0"/>
              </a:spcBef>
              <a:buFontTx/>
              <a:buNone/>
            </a:pPr>
            <a:r>
              <a:rPr lang="zh-CN" altLang="zh-CN" sz="2400"/>
              <a:t>(4</a:t>
            </a:r>
            <a:r>
              <a:rPr lang="en-US" altLang="zh-CN" sz="2400"/>
              <a:t>,2)</a:t>
            </a:r>
            <a:r>
              <a:rPr lang="zh-CN" altLang="en-US" sz="2400"/>
              <a:t> </a:t>
            </a:r>
            <a:r>
              <a:rPr lang="en-US" altLang="zh-CN" sz="2400"/>
              <a:t>(4,3)</a:t>
            </a:r>
          </a:p>
          <a:p>
            <a:pPr eaLnBrk="1" hangingPunct="1">
              <a:spcBef>
                <a:spcPct val="0"/>
              </a:spcBef>
              <a:buFontTx/>
              <a:buNone/>
            </a:pPr>
            <a:endParaRPr lang="en-US" altLang="zh-CN" sz="2400"/>
          </a:p>
          <a:p>
            <a:pPr eaLnBrk="1" hangingPunct="1">
              <a:spcBef>
                <a:spcPct val="0"/>
              </a:spcBef>
              <a:buFontTx/>
              <a:buNone/>
            </a:pPr>
            <a:r>
              <a:rPr lang="en-US" altLang="zh-CN" sz="2400"/>
              <a:t>For</a:t>
            </a:r>
            <a:r>
              <a:rPr lang="zh-CN" altLang="en-US" sz="2400"/>
              <a:t> </a:t>
            </a:r>
            <a:r>
              <a:rPr lang="en-US" altLang="zh-CN" sz="2400"/>
              <a:t>Vertex</a:t>
            </a:r>
            <a:r>
              <a:rPr lang="zh-CN" altLang="en-US" sz="2400"/>
              <a:t> </a:t>
            </a:r>
            <a:r>
              <a:rPr lang="en-US" altLang="zh-CN" sz="2400"/>
              <a:t>1:</a:t>
            </a:r>
          </a:p>
          <a:p>
            <a:pPr lvl="1" eaLnBrk="1" hangingPunct="1">
              <a:spcBef>
                <a:spcPct val="0"/>
              </a:spcBef>
              <a:buFontTx/>
              <a:buNone/>
            </a:pPr>
            <a:r>
              <a:rPr lang="en-US" altLang="zh-CN" sz="2400"/>
              <a:t>In</a:t>
            </a:r>
            <a:r>
              <a:rPr lang="zh-CN" altLang="en-US" sz="2400"/>
              <a:t> </a:t>
            </a:r>
            <a:r>
              <a:rPr lang="en-US" altLang="zh-CN" sz="2400"/>
              <a:t>edge:</a:t>
            </a:r>
            <a:r>
              <a:rPr lang="zh-CN" altLang="en-US" sz="2400"/>
              <a:t> </a:t>
            </a:r>
            <a:r>
              <a:rPr lang="en-US" altLang="zh-CN" sz="2400"/>
              <a:t>(2,1)</a:t>
            </a:r>
          </a:p>
          <a:p>
            <a:pPr lvl="1" eaLnBrk="1" hangingPunct="1">
              <a:spcBef>
                <a:spcPct val="0"/>
              </a:spcBef>
              <a:buFontTx/>
              <a:buNone/>
            </a:pPr>
            <a:r>
              <a:rPr lang="en-US" altLang="zh-CN" sz="2400"/>
              <a:t>Out</a:t>
            </a:r>
            <a:r>
              <a:rPr lang="zh-CN" altLang="en-US" sz="2400"/>
              <a:t> </a:t>
            </a:r>
            <a:r>
              <a:rPr lang="en-US" altLang="zh-CN" sz="2400"/>
              <a:t>edge:</a:t>
            </a:r>
            <a:r>
              <a:rPr lang="zh-CN" altLang="en-US" sz="2400"/>
              <a:t> </a:t>
            </a:r>
            <a:r>
              <a:rPr lang="en-US" altLang="zh-CN" sz="2400"/>
              <a:t>(1,2)</a:t>
            </a:r>
            <a:r>
              <a:rPr lang="zh-CN" altLang="en-US" sz="2400"/>
              <a:t> </a:t>
            </a:r>
            <a:r>
              <a:rPr lang="en-US" altLang="zh-CN" sz="240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9512" y="1340768"/>
            <a:ext cx="5363628" cy="4968552"/>
            <a:chOff x="1055440" y="1484784"/>
            <a:chExt cx="6048672" cy="4536504"/>
          </a:xfrm>
        </p:grpSpPr>
        <p:sp>
          <p:nvSpPr>
            <p:cNvPr id="9" name="Rectangle 8">
              <a:extLst>
                <a:ext uri="{FF2B5EF4-FFF2-40B4-BE49-F238E27FC236}">
                  <a16:creationId xmlns:a16="http://schemas.microsoft.com/office/drawing/2014/main" id="{85F9337C-2840-D94B-B16D-24A6DE9413AF}"/>
                </a:ext>
              </a:extLst>
            </p:cNvPr>
            <p:cNvSpPr/>
            <p:nvPr/>
          </p:nvSpPr>
          <p:spPr>
            <a:xfrm>
              <a:off x="1055440" y="1484784"/>
              <a:ext cx="6048672" cy="45365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A95B0F-9DF9-8843-9E3C-A2652D2AFFF3}"/>
                </a:ext>
              </a:extLst>
            </p:cNvPr>
            <p:cNvSpPr txBox="1"/>
            <p:nvPr/>
          </p:nvSpPr>
          <p:spPr>
            <a:xfrm>
              <a:off x="1203666" y="1679976"/>
              <a:ext cx="3973737" cy="492443"/>
            </a:xfrm>
            <a:prstGeom prst="rect">
              <a:avLst/>
            </a:prstGeom>
            <a:noFill/>
          </p:spPr>
          <p:txBody>
            <a:bodyPr wrap="none" rtlCol="0">
              <a:spAutoFit/>
            </a:bodyPr>
            <a:lstStyle/>
            <a:p>
              <a:r>
                <a:rPr lang="en-US" altLang="zh-CN" b="1" dirty="0"/>
                <a:t>PageRank</a:t>
              </a:r>
              <a:r>
                <a:rPr lang="zh-CN" altLang="en-US" b="1" dirty="0"/>
                <a:t> </a:t>
              </a:r>
              <a:r>
                <a:rPr lang="en-US" altLang="zh-CN" b="1" dirty="0"/>
                <a:t>(one</a:t>
              </a:r>
              <a:r>
                <a:rPr lang="zh-CN" altLang="en-US" b="1" dirty="0"/>
                <a:t> </a:t>
              </a:r>
              <a:r>
                <a:rPr lang="en-US" altLang="zh-CN" b="1" dirty="0"/>
                <a:t>iteration):</a:t>
              </a:r>
              <a:endParaRPr lang="en-US" b="1" dirty="0"/>
            </a:p>
          </p:txBody>
        </p:sp>
      </p:grpSp>
      <p:sp>
        <p:nvSpPr>
          <p:cNvPr id="2" name="Title 1"/>
          <p:cNvSpPr>
            <a:spLocks noGrp="1"/>
          </p:cNvSpPr>
          <p:nvPr>
            <p:ph type="title"/>
          </p:nvPr>
        </p:nvSpPr>
        <p:spPr>
          <a:xfrm>
            <a:off x="179512" y="171989"/>
            <a:ext cx="8650764" cy="838593"/>
          </a:xfrm>
        </p:spPr>
        <p:txBody>
          <a:bodyPr>
            <a:normAutofit/>
          </a:bodyPr>
          <a:lstStyle/>
          <a:p>
            <a:r>
              <a:rPr lang="en-US" altLang="zh-CN" sz="4000" dirty="0">
                <a:latin typeface="Heiti SC Medium" pitchFamily="2" charset="-128"/>
                <a:ea typeface="Heiti SC Medium" pitchFamily="2" charset="-128"/>
              </a:rPr>
              <a:t>Think</a:t>
            </a:r>
            <a:r>
              <a:rPr lang="zh-CN" altLang="en-US" sz="4000" dirty="0">
                <a:latin typeface="Heiti SC Medium" pitchFamily="2" charset="-128"/>
                <a:ea typeface="Heiti SC Medium" pitchFamily="2" charset="-128"/>
              </a:rPr>
              <a:t> </a:t>
            </a:r>
            <a:r>
              <a:rPr lang="en-US" altLang="zh-CN" sz="4000" dirty="0">
                <a:latin typeface="Heiti SC Medium" pitchFamily="2" charset="-128"/>
                <a:ea typeface="Heiti SC Medium" pitchFamily="2" charset="-128"/>
              </a:rPr>
              <a:t>like</a:t>
            </a:r>
            <a:r>
              <a:rPr lang="zh-CN" altLang="en-US" sz="4000" dirty="0">
                <a:latin typeface="Heiti SC Medium" pitchFamily="2" charset="-128"/>
                <a:ea typeface="Heiti SC Medium" pitchFamily="2" charset="-128"/>
              </a:rPr>
              <a:t> </a:t>
            </a:r>
            <a:r>
              <a:rPr lang="en-US" altLang="zh-CN" sz="4000" dirty="0">
                <a:latin typeface="Heiti SC Medium" pitchFamily="2" charset="-128"/>
                <a:ea typeface="Heiti SC Medium" pitchFamily="2" charset="-128"/>
              </a:rPr>
              <a:t>a</a:t>
            </a:r>
            <a:r>
              <a:rPr lang="zh-CN" altLang="en-US" sz="4000" dirty="0">
                <a:latin typeface="Heiti SC Medium" pitchFamily="2" charset="-128"/>
                <a:ea typeface="Heiti SC Medium" pitchFamily="2" charset="-128"/>
              </a:rPr>
              <a:t> </a:t>
            </a:r>
            <a:r>
              <a:rPr lang="en-US" altLang="zh-CN" sz="4000" dirty="0">
                <a:latin typeface="Heiti SC Medium" pitchFamily="2" charset="-128"/>
                <a:ea typeface="Heiti SC Medium" pitchFamily="2" charset="-128"/>
              </a:rPr>
              <a:t>vertex</a:t>
            </a:r>
            <a:endParaRPr lang="en-US" sz="4000" dirty="0">
              <a:latin typeface="Heiti SC Medium" pitchFamily="2" charset="-128"/>
              <a:ea typeface="Heiti SC Medium" pitchFamily="2" charset="-128"/>
            </a:endParaRPr>
          </a:p>
        </p:txBody>
      </p:sp>
      <p:pic>
        <p:nvPicPr>
          <p:cNvPr id="75" name="Picture 7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7881223">
            <a:off x="7366446" y="3647188"/>
            <a:ext cx="227321" cy="227321"/>
          </a:xfrm>
          <a:prstGeom prst="rect">
            <a:avLst/>
          </a:prstGeom>
        </p:spPr>
      </p:pic>
      <p:sp>
        <p:nvSpPr>
          <p:cNvPr id="114" name="Oval 113"/>
          <p:cNvSpPr/>
          <p:nvPr/>
        </p:nvSpPr>
        <p:spPr>
          <a:xfrm>
            <a:off x="6874651" y="2078850"/>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874651" y="3575126"/>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755086" y="2643117"/>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7919578" y="2643117"/>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755086" y="4300928"/>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874651" y="4876907"/>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7920180" y="4300928"/>
            <a:ext cx="373188" cy="373188"/>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a:stCxn id="114" idx="2"/>
            <a:endCxn id="116" idx="7"/>
          </p:cNvCxnSpPr>
          <p:nvPr/>
        </p:nvCxnSpPr>
        <p:spPr>
          <a:xfrm flipH="1">
            <a:off x="6073622" y="2265444"/>
            <a:ext cx="801029" cy="432326"/>
          </a:xfrm>
          <a:prstGeom prst="line">
            <a:avLst/>
          </a:prstGeom>
          <a:ln w="57150">
            <a:solidFill>
              <a:schemeClr val="tx2">
                <a:lumMod val="60000"/>
                <a:lumOff val="40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24" name="Straight Connector 123"/>
          <p:cNvCxnSpPr>
            <a:cxnSpLocks/>
            <a:stCxn id="114" idx="6"/>
            <a:endCxn id="117" idx="1"/>
          </p:cNvCxnSpPr>
          <p:nvPr/>
        </p:nvCxnSpPr>
        <p:spPr>
          <a:xfrm>
            <a:off x="7247839" y="2265444"/>
            <a:ext cx="726392" cy="432326"/>
          </a:xfrm>
          <a:prstGeom prst="line">
            <a:avLst/>
          </a:prstGeom>
          <a:ln w="57150">
            <a:solidFill>
              <a:schemeClr val="tx2">
                <a:lumMod val="60000"/>
                <a:lumOff val="40000"/>
              </a:schemeClr>
            </a:solidFill>
            <a:headEnd type="triangle" w="med" len="med"/>
            <a:tailEnd type="none" w="med" len="med"/>
          </a:ln>
          <a:effectLst/>
        </p:spPr>
        <p:style>
          <a:lnRef idx="3">
            <a:schemeClr val="accent2"/>
          </a:lnRef>
          <a:fillRef idx="0">
            <a:schemeClr val="accent2"/>
          </a:fillRef>
          <a:effectRef idx="2">
            <a:schemeClr val="accent2"/>
          </a:effectRef>
          <a:fontRef idx="minor">
            <a:schemeClr val="tx1"/>
          </a:fontRef>
        </p:style>
      </p:cxnSp>
      <p:cxnSp>
        <p:nvCxnSpPr>
          <p:cNvPr id="127" name="Straight Connector 126"/>
          <p:cNvCxnSpPr>
            <a:cxnSpLocks/>
          </p:cNvCxnSpPr>
          <p:nvPr/>
        </p:nvCxnSpPr>
        <p:spPr>
          <a:xfrm>
            <a:off x="5876459" y="3016306"/>
            <a:ext cx="0" cy="1284623"/>
          </a:xfrm>
          <a:prstGeom prst="line">
            <a:avLst/>
          </a:prstGeom>
          <a:ln w="57150">
            <a:solidFill>
              <a:schemeClr val="tx2">
                <a:lumMod val="60000"/>
                <a:lumOff val="40000"/>
              </a:schemeClr>
            </a:solidFill>
            <a:headEnd type="triangle" w="med" len="med"/>
            <a:tailEnd type="none" w="med" len="med"/>
          </a:ln>
          <a:effectLst/>
        </p:spPr>
        <p:style>
          <a:lnRef idx="3">
            <a:schemeClr val="accent2"/>
          </a:lnRef>
          <a:fillRef idx="0">
            <a:schemeClr val="accent2"/>
          </a:fillRef>
          <a:effectRef idx="2">
            <a:schemeClr val="accent2"/>
          </a:effectRef>
          <a:fontRef idx="minor">
            <a:schemeClr val="tx1"/>
          </a:fontRef>
        </p:style>
      </p:cxnSp>
      <p:cxnSp>
        <p:nvCxnSpPr>
          <p:cNvPr id="130" name="Straight Connector 129"/>
          <p:cNvCxnSpPr>
            <a:stCxn id="119" idx="2"/>
            <a:endCxn id="118" idx="5"/>
          </p:cNvCxnSpPr>
          <p:nvPr/>
        </p:nvCxnSpPr>
        <p:spPr>
          <a:xfrm flipH="1" flipV="1">
            <a:off x="6073622" y="4619464"/>
            <a:ext cx="801029" cy="444036"/>
          </a:xfrm>
          <a:prstGeom prst="line">
            <a:avLst/>
          </a:prstGeom>
          <a:ln w="57150">
            <a:solidFill>
              <a:schemeClr val="tx2">
                <a:lumMod val="60000"/>
                <a:lumOff val="40000"/>
              </a:schemeClr>
            </a:solidFill>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33" name="Straight Connector 132"/>
          <p:cNvCxnSpPr>
            <a:stCxn id="119" idx="6"/>
            <a:endCxn id="120" idx="3"/>
          </p:cNvCxnSpPr>
          <p:nvPr/>
        </p:nvCxnSpPr>
        <p:spPr>
          <a:xfrm flipV="1">
            <a:off x="7247839" y="4619464"/>
            <a:ext cx="726994" cy="444036"/>
          </a:xfrm>
          <a:prstGeom prst="line">
            <a:avLst/>
          </a:prstGeom>
          <a:ln w="57150">
            <a:solidFill>
              <a:schemeClr val="tx2">
                <a:lumMod val="60000"/>
                <a:lumOff val="40000"/>
              </a:schemeClr>
            </a:solidFill>
            <a:headEnd type="triangle" w="med" len="med"/>
            <a:tailEnd type="none" w="med" len="med"/>
          </a:ln>
          <a:effectLst/>
        </p:spPr>
        <p:style>
          <a:lnRef idx="3">
            <a:schemeClr val="accent2"/>
          </a:lnRef>
          <a:fillRef idx="0">
            <a:schemeClr val="accent2"/>
          </a:fillRef>
          <a:effectRef idx="2">
            <a:schemeClr val="accent2"/>
          </a:effectRef>
          <a:fontRef idx="minor">
            <a:schemeClr val="tx1"/>
          </a:fontRef>
        </p:style>
      </p:cxnSp>
      <p:cxnSp>
        <p:nvCxnSpPr>
          <p:cNvPr id="136" name="Straight Connector 135"/>
          <p:cNvCxnSpPr>
            <a:cxnSpLocks/>
            <a:stCxn id="117" idx="4"/>
            <a:endCxn id="120" idx="0"/>
          </p:cNvCxnSpPr>
          <p:nvPr/>
        </p:nvCxnSpPr>
        <p:spPr>
          <a:xfrm>
            <a:off x="8106172" y="3016306"/>
            <a:ext cx="602" cy="1284623"/>
          </a:xfrm>
          <a:prstGeom prst="line">
            <a:avLst/>
          </a:prstGeom>
          <a:ln w="57150">
            <a:solidFill>
              <a:schemeClr val="tx2">
                <a:lumMod val="60000"/>
                <a:lumOff val="40000"/>
              </a:schemeClr>
            </a:solidFill>
            <a:headEnd type="triangle" w="med" len="med"/>
            <a:tailEnd type="none" w="med" len="med"/>
          </a:ln>
          <a:effectLst/>
        </p:spPr>
        <p:style>
          <a:lnRef idx="3">
            <a:schemeClr val="accent2"/>
          </a:lnRef>
          <a:fillRef idx="0">
            <a:schemeClr val="accent2"/>
          </a:fillRef>
          <a:effectRef idx="2">
            <a:schemeClr val="accent2"/>
          </a:effectRef>
          <a:fontRef idx="minor">
            <a:schemeClr val="tx1"/>
          </a:fontRef>
        </p:style>
      </p:cxnSp>
      <p:cxnSp>
        <p:nvCxnSpPr>
          <p:cNvPr id="139" name="Straight Connector 138"/>
          <p:cNvCxnSpPr>
            <a:stCxn id="115" idx="4"/>
            <a:endCxn id="119" idx="0"/>
          </p:cNvCxnSpPr>
          <p:nvPr/>
        </p:nvCxnSpPr>
        <p:spPr>
          <a:xfrm>
            <a:off x="7061245" y="3948315"/>
            <a:ext cx="0" cy="928592"/>
          </a:xfrm>
          <a:prstGeom prst="line">
            <a:avLst/>
          </a:prstGeom>
          <a:ln w="57150">
            <a:solidFill>
              <a:schemeClr val="tx2">
                <a:lumMod val="60000"/>
                <a:lumOff val="40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42" name="Straight Connector 141"/>
          <p:cNvCxnSpPr>
            <a:stCxn id="115" idx="3"/>
            <a:endCxn id="118" idx="7"/>
          </p:cNvCxnSpPr>
          <p:nvPr/>
        </p:nvCxnSpPr>
        <p:spPr>
          <a:xfrm flipH="1">
            <a:off x="6073622" y="3893662"/>
            <a:ext cx="855682" cy="461919"/>
          </a:xfrm>
          <a:prstGeom prst="line">
            <a:avLst/>
          </a:prstGeom>
          <a:ln w="57150">
            <a:solidFill>
              <a:schemeClr val="tx2">
                <a:lumMod val="60000"/>
                <a:lumOff val="40000"/>
              </a:schemeClr>
            </a:solidFill>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45" name="Straight Connector 144"/>
          <p:cNvCxnSpPr>
            <a:stCxn id="115" idx="5"/>
            <a:endCxn id="120" idx="1"/>
          </p:cNvCxnSpPr>
          <p:nvPr/>
        </p:nvCxnSpPr>
        <p:spPr>
          <a:xfrm>
            <a:off x="7193187" y="3893662"/>
            <a:ext cx="781646" cy="461919"/>
          </a:xfrm>
          <a:prstGeom prst="line">
            <a:avLst/>
          </a:prstGeom>
          <a:ln w="57150">
            <a:solidFill>
              <a:schemeClr val="tx2">
                <a:lumMod val="60000"/>
                <a:lumOff val="40000"/>
              </a:schemeClr>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50" name="Straight Connector 149"/>
          <p:cNvCxnSpPr>
            <a:cxnSpLocks/>
            <a:stCxn id="115" idx="6"/>
            <a:endCxn id="117" idx="3"/>
          </p:cNvCxnSpPr>
          <p:nvPr/>
        </p:nvCxnSpPr>
        <p:spPr>
          <a:xfrm flipV="1">
            <a:off x="7247839" y="2961653"/>
            <a:ext cx="726392" cy="800067"/>
          </a:xfrm>
          <a:prstGeom prst="line">
            <a:avLst/>
          </a:prstGeom>
          <a:ln w="57150">
            <a:solidFill>
              <a:schemeClr val="tx2">
                <a:lumMod val="60000"/>
                <a:lumOff val="40000"/>
              </a:schemeClr>
            </a:solidFill>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55" name="Straight Connector 154"/>
          <p:cNvCxnSpPr>
            <a:stCxn id="115" idx="0"/>
            <a:endCxn id="114" idx="4"/>
          </p:cNvCxnSpPr>
          <p:nvPr/>
        </p:nvCxnSpPr>
        <p:spPr>
          <a:xfrm flipV="1">
            <a:off x="7061245" y="2452038"/>
            <a:ext cx="0" cy="1123088"/>
          </a:xfrm>
          <a:prstGeom prst="line">
            <a:avLst/>
          </a:prstGeom>
          <a:ln w="57150">
            <a:solidFill>
              <a:schemeClr val="tx2">
                <a:lumMod val="60000"/>
                <a:lumOff val="40000"/>
              </a:schemeClr>
            </a:solidFill>
            <a:headEnd type="triangle" w="med" len="med"/>
            <a:tailEnd type="none" w="med" len="med"/>
          </a:ln>
          <a:effectLst/>
        </p:spPr>
        <p:style>
          <a:lnRef idx="3">
            <a:schemeClr val="accent2"/>
          </a:lnRef>
          <a:fillRef idx="0">
            <a:schemeClr val="accent2"/>
          </a:fillRef>
          <a:effectRef idx="2">
            <a:schemeClr val="accent2"/>
          </a:effectRef>
          <a:fontRef idx="minor">
            <a:schemeClr val="tx1"/>
          </a:fontRef>
        </p:style>
      </p:cxnSp>
      <p:pic>
        <p:nvPicPr>
          <p:cNvPr id="169" name="Picture 168"/>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a:off x="8179105" y="4009639"/>
            <a:ext cx="227321" cy="227321"/>
          </a:xfrm>
          <a:prstGeom prst="rect">
            <a:avLst/>
          </a:prstGeom>
        </p:spPr>
      </p:pic>
      <p:pic>
        <p:nvPicPr>
          <p:cNvPr id="175" name="Picture 17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8803237">
            <a:off x="7645241" y="2857777"/>
            <a:ext cx="227321" cy="227321"/>
          </a:xfrm>
          <a:prstGeom prst="rect">
            <a:avLst/>
          </a:prstGeom>
        </p:spPr>
      </p:pic>
      <p:pic>
        <p:nvPicPr>
          <p:cNvPr id="184" name="Picture 183"/>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2015749">
            <a:off x="7805258" y="2393996"/>
            <a:ext cx="227321" cy="227321"/>
          </a:xfrm>
          <a:prstGeom prst="rect">
            <a:avLst/>
          </a:prstGeom>
        </p:spPr>
      </p:pic>
      <p:sp>
        <p:nvSpPr>
          <p:cNvPr id="6" name="Oval 5">
            <a:extLst>
              <a:ext uri="{FF2B5EF4-FFF2-40B4-BE49-F238E27FC236}">
                <a16:creationId xmlns:a16="http://schemas.microsoft.com/office/drawing/2014/main" id="{A8615F3C-8292-C749-9CDE-EBC8AF5A1FE5}"/>
              </a:ext>
            </a:extLst>
          </p:cNvPr>
          <p:cNvSpPr>
            <a:spLocks noChangeAspect="1"/>
          </p:cNvSpPr>
          <p:nvPr/>
        </p:nvSpPr>
        <p:spPr>
          <a:xfrm>
            <a:off x="8044375" y="2537916"/>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99090FB-6508-9D4A-8439-D1C8082388D0}"/>
              </a:ext>
            </a:extLst>
          </p:cNvPr>
          <p:cNvSpPr>
            <a:spLocks noChangeAspect="1"/>
          </p:cNvSpPr>
          <p:nvPr/>
        </p:nvSpPr>
        <p:spPr>
          <a:xfrm>
            <a:off x="6997834" y="1970838"/>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9EEE3F-F742-AC45-9243-CADAE310003D}"/>
              </a:ext>
            </a:extLst>
          </p:cNvPr>
          <p:cNvSpPr>
            <a:spLocks noChangeAspect="1"/>
          </p:cNvSpPr>
          <p:nvPr/>
        </p:nvSpPr>
        <p:spPr>
          <a:xfrm>
            <a:off x="6997224" y="3473012"/>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577533E-8495-5849-8ADB-393C887C6C99}"/>
              </a:ext>
            </a:extLst>
          </p:cNvPr>
          <p:cNvSpPr>
            <a:spLocks noChangeAspect="1"/>
          </p:cNvSpPr>
          <p:nvPr/>
        </p:nvSpPr>
        <p:spPr>
          <a:xfrm>
            <a:off x="8044375" y="4184918"/>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B7D828-7FE3-154F-878B-55B43CF24B45}"/>
              </a:ext>
            </a:extLst>
          </p:cNvPr>
          <p:cNvSpPr txBox="1"/>
          <p:nvPr/>
        </p:nvSpPr>
        <p:spPr>
          <a:xfrm>
            <a:off x="396536" y="2136920"/>
            <a:ext cx="5001853" cy="923330"/>
          </a:xfrm>
          <a:prstGeom prst="rect">
            <a:avLst/>
          </a:prstGeom>
          <a:solidFill>
            <a:schemeClr val="accent2">
              <a:lumMod val="60000"/>
              <a:lumOff val="40000"/>
            </a:schemeClr>
          </a:solidFill>
          <a:ln>
            <a:noFill/>
          </a:ln>
          <a:effectLst>
            <a:outerShdw blurRad="50800" dist="38100" dir="13500000" algn="b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altLang="zh-CN" dirty="0">
                <a:latin typeface="Consolas" panose="020B0609020204030204" pitchFamily="49" charset="0"/>
                <a:cs typeface="Consolas" panose="020B0609020204030204" pitchFamily="49" charset="0"/>
              </a:rPr>
              <a:t>Foreach</a:t>
            </a:r>
            <a:r>
              <a:rPr lang="zh-CN" altLang="en-US"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v</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in</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activeVertices</a:t>
            </a:r>
            <a:r>
              <a:rPr lang="en-US"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Foreach</a:t>
            </a:r>
            <a:r>
              <a:rPr lang="zh-CN" altLang="en-US"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u</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in</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v.outNeighbors</a:t>
            </a:r>
            <a:endParaRPr lang="en-US" altLang="zh-CN" i="1" dirty="0">
              <a:latin typeface="Consolas" panose="020B0609020204030204" pitchFamily="49" charset="0"/>
              <a:cs typeface="Consolas" panose="020B0609020204030204" pitchFamily="49" charset="0"/>
            </a:endParaRPr>
          </a:p>
          <a:p>
            <a:r>
              <a:rPr lang="zh-CN" altLang="en-US" dirty="0">
                <a:latin typeface="Consolas" panose="020B0609020204030204" pitchFamily="49" charset="0"/>
                <a:cs typeface="Consolas" panose="020B0609020204030204" pitchFamily="49" charset="0"/>
              </a:rPr>
              <a:t>        </a:t>
            </a:r>
            <a:r>
              <a:rPr lang="en-US" altLang="zh-CN" b="1" dirty="0">
                <a:latin typeface="Consolas" panose="020B0609020204030204" pitchFamily="49" charset="0"/>
                <a:cs typeface="Consolas" panose="020B0609020204030204" pitchFamily="49" charset="0"/>
              </a:rPr>
              <a:t>Generate</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a:t>
            </a:r>
            <a:r>
              <a:rPr lang="en-US" altLang="zh-CN" i="1" dirty="0">
                <a:latin typeface="Consolas" panose="020B0609020204030204" pitchFamily="49" charset="0"/>
                <a:cs typeface="Consolas" panose="020B0609020204030204" pitchFamily="49" charset="0"/>
              </a:rPr>
              <a:t>(R[v]</a:t>
            </a:r>
            <a:r>
              <a:rPr lang="zh-CN" altLang="en-US" i="1" dirty="0">
                <a:latin typeface="Consolas" panose="020B0609020204030204" pitchFamily="49" charset="0"/>
                <a:cs typeface="Consolas" panose="020B0609020204030204" pitchFamily="49" charset="0"/>
              </a:rPr>
              <a:t> * </a:t>
            </a:r>
            <a:r>
              <a:rPr lang="en-US" altLang="zh-CN" i="1" dirty="0" err="1">
                <a:latin typeface="Consolas" panose="020B0609020204030204" pitchFamily="49" charset="0"/>
                <a:cs typeface="Consolas" panose="020B0609020204030204" pitchFamily="49" charset="0"/>
              </a:rPr>
              <a:t>w</a:t>
            </a:r>
            <a:r>
              <a:rPr lang="en-US" altLang="zh-CN" i="1" baseline="-25000" dirty="0" err="1">
                <a:latin typeface="Consolas" panose="020B0609020204030204" pitchFamily="49" charset="0"/>
                <a:cs typeface="Consolas" panose="020B0609020204030204" pitchFamily="49" charset="0"/>
              </a:rPr>
              <a:t>vu</a:t>
            </a:r>
            <a:r>
              <a:rPr lang="en-US" altLang="zh-CN" i="1" dirty="0">
                <a:latin typeface="Consolas" panose="020B0609020204030204" pitchFamily="49" charset="0"/>
                <a:cs typeface="Consolas" panose="020B0609020204030204" pitchFamily="49" charset="0"/>
              </a:rPr>
              <a:t>)</a:t>
            </a:r>
          </a:p>
        </p:txBody>
      </p:sp>
      <p:sp>
        <p:nvSpPr>
          <p:cNvPr id="47" name="TextBox 46">
            <a:extLst>
              <a:ext uri="{FF2B5EF4-FFF2-40B4-BE49-F238E27FC236}">
                <a16:creationId xmlns:a16="http://schemas.microsoft.com/office/drawing/2014/main" id="{2BED24BC-6808-8644-B401-8D56B3DACDD7}"/>
              </a:ext>
            </a:extLst>
          </p:cNvPr>
          <p:cNvSpPr txBox="1"/>
          <p:nvPr/>
        </p:nvSpPr>
        <p:spPr>
          <a:xfrm>
            <a:off x="414394" y="3856402"/>
            <a:ext cx="4975420" cy="369332"/>
          </a:xfrm>
          <a:prstGeom prst="rect">
            <a:avLst/>
          </a:prstGeom>
          <a:solidFill>
            <a:schemeClr val="accent3">
              <a:lumMod val="60000"/>
              <a:lumOff val="40000"/>
            </a:schemeClr>
          </a:solidFill>
          <a:effectLst>
            <a:outerShdw blurRad="50800" dist="38100" dir="13500000" algn="br" rotWithShape="0">
              <a:prstClr val="black">
                <a:alpha val="40000"/>
              </a:prstClr>
            </a:outerShdw>
          </a:effectLst>
        </p:spPr>
        <p:txBody>
          <a:bodyPr wrap="square" rtlCol="0">
            <a:spAutoFit/>
          </a:bodyPr>
          <a:lstStyle/>
          <a:p>
            <a:r>
              <a:rPr lang="en-US" altLang="zh-CN" b="1" dirty="0">
                <a:latin typeface="Consolas" panose="020B0609020204030204" pitchFamily="49" charset="0"/>
                <a:cs typeface="Consolas" panose="020B0609020204030204" pitchFamily="49" charset="0"/>
              </a:rPr>
              <a:t>Receive</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msgs</a:t>
            </a:r>
            <a:r>
              <a:rPr lang="zh-CN" altLang="en-US" i="1"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from</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source</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vertices</a:t>
            </a:r>
          </a:p>
        </p:txBody>
      </p:sp>
      <p:sp>
        <p:nvSpPr>
          <p:cNvPr id="48" name="TextBox 47">
            <a:extLst>
              <a:ext uri="{FF2B5EF4-FFF2-40B4-BE49-F238E27FC236}">
                <a16:creationId xmlns:a16="http://schemas.microsoft.com/office/drawing/2014/main" id="{5D40667D-6DBB-6940-AA35-BA86486015A8}"/>
              </a:ext>
            </a:extLst>
          </p:cNvPr>
          <p:cNvSpPr txBox="1"/>
          <p:nvPr/>
        </p:nvSpPr>
        <p:spPr>
          <a:xfrm>
            <a:off x="398617" y="4381729"/>
            <a:ext cx="4994594" cy="1477328"/>
          </a:xfrm>
          <a:prstGeom prst="rect">
            <a:avLst/>
          </a:prstGeom>
          <a:solidFill>
            <a:schemeClr val="accent2">
              <a:lumMod val="60000"/>
              <a:lumOff val="40000"/>
            </a:schemeClr>
          </a:solidFill>
          <a:effectLst>
            <a:outerShdw blurRad="50800" dist="38100" dir="13500000" algn="br" rotWithShape="0">
              <a:prstClr val="black">
                <a:alpha val="40000"/>
              </a:prstClr>
            </a:outerShdw>
          </a:effectLst>
        </p:spPr>
        <p:txBody>
          <a:bodyPr wrap="square" rtlCol="0">
            <a:spAutoFit/>
          </a:bodyPr>
          <a:lstStyle/>
          <a:p>
            <a:r>
              <a:rPr lang="en-US" altLang="zh-CN" dirty="0">
                <a:latin typeface="Consolas" panose="020B0609020204030204" pitchFamily="49" charset="0"/>
                <a:cs typeface="Consolas" panose="020B0609020204030204" pitchFamily="49" charset="0"/>
              </a:rPr>
              <a:t>Initialize</a:t>
            </a:r>
            <a:r>
              <a:rPr lang="zh-CN" altLang="en-US"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S[u]</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0</a:t>
            </a:r>
          </a:p>
          <a:p>
            <a:r>
              <a:rPr lang="en-US" altLang="zh-CN" dirty="0">
                <a:latin typeface="Consolas" panose="020B0609020204030204" pitchFamily="49" charset="0"/>
                <a:cs typeface="Consolas" panose="020B0609020204030204" pitchFamily="49" charset="0"/>
              </a:rPr>
              <a:t>Foreach</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in</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msgs</a:t>
            </a:r>
            <a:r>
              <a:rPr lang="en-US"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    </a:t>
            </a:r>
            <a:r>
              <a:rPr lang="en-US" altLang="zh-CN" b="1" dirty="0">
                <a:latin typeface="Consolas" panose="020B0609020204030204" pitchFamily="49" charset="0"/>
                <a:cs typeface="Consolas" panose="020B0609020204030204" pitchFamily="49" charset="0"/>
              </a:rPr>
              <a:t>Update</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to</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destination</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vertex</a:t>
            </a:r>
            <a:r>
              <a:rPr lang="zh-CN" altLang="en-US"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u</a:t>
            </a:r>
          </a:p>
          <a:p>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en-US" altLang="zh-CN" i="1" dirty="0">
                <a:latin typeface="Consolas" panose="020B0609020204030204" pitchFamily="49" charset="0"/>
                <a:cs typeface="Consolas" panose="020B0609020204030204" pitchFamily="49" charset="0"/>
              </a:rPr>
              <a:t>S[u]</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S[u]</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a:t>
            </a:r>
            <a:r>
              <a:rPr lang="zh-CN" altLang="en-US" i="1"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a:t>
            </a:r>
            <a:r>
              <a:rPr lang="en-US" altLang="zh-CN" dirty="0">
                <a:latin typeface="Consolas" panose="020B0609020204030204" pitchFamily="49" charset="0"/>
                <a:cs typeface="Consolas" panose="020B0609020204030204" pitchFamily="49" charset="0"/>
              </a:rPr>
              <a:t>)</a:t>
            </a:r>
          </a:p>
          <a:p>
            <a:r>
              <a:rPr lang="en-US" altLang="zh-CN" i="1" dirty="0">
                <a:latin typeface="Consolas" panose="020B0609020204030204" pitchFamily="49" charset="0"/>
                <a:cs typeface="Consolas" panose="020B0609020204030204" pitchFamily="49" charset="0"/>
              </a:rPr>
              <a:t>R[u]</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0.15</a:t>
            </a:r>
            <a:r>
              <a:rPr lang="zh-CN" altLang="en-US" i="1" dirty="0">
                <a:latin typeface="Consolas" panose="020B0609020204030204" pitchFamily="49" charset="0"/>
                <a:cs typeface="Consolas" panose="020B0609020204030204" pitchFamily="49" charset="0"/>
              </a:rPr>
              <a:t> * </a:t>
            </a:r>
            <a:r>
              <a:rPr lang="en-US" altLang="zh-CN" i="1" dirty="0">
                <a:latin typeface="Consolas" panose="020B0609020204030204" pitchFamily="49" charset="0"/>
                <a:cs typeface="Consolas" panose="020B0609020204030204" pitchFamily="49" charset="0"/>
              </a:rPr>
              <a:t>R[u]</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a:t>
            </a:r>
            <a:r>
              <a:rPr lang="zh-CN" altLang="en-US" i="1" dirty="0">
                <a:latin typeface="Consolas" panose="020B0609020204030204" pitchFamily="49" charset="0"/>
                <a:cs typeface="Consolas" panose="020B0609020204030204" pitchFamily="49" charset="0"/>
              </a:rPr>
              <a:t> </a:t>
            </a:r>
            <a:r>
              <a:rPr lang="en-US" altLang="zh-CN" i="1" dirty="0">
                <a:latin typeface="Consolas" panose="020B0609020204030204" pitchFamily="49" charset="0"/>
                <a:cs typeface="Consolas" panose="020B0609020204030204" pitchFamily="49" charset="0"/>
              </a:rPr>
              <a:t>0.85</a:t>
            </a:r>
            <a:r>
              <a:rPr lang="zh-CN" altLang="en-US" i="1" dirty="0">
                <a:latin typeface="Consolas" panose="020B0609020204030204" pitchFamily="49" charset="0"/>
                <a:cs typeface="Consolas" panose="020B0609020204030204" pitchFamily="49" charset="0"/>
              </a:rPr>
              <a:t> * </a:t>
            </a:r>
            <a:r>
              <a:rPr lang="en-US" altLang="zh-CN" i="1" dirty="0">
                <a:latin typeface="Consolas" panose="020B0609020204030204" pitchFamily="49" charset="0"/>
                <a:cs typeface="Consolas" panose="020B0609020204030204" pitchFamily="49" charset="0"/>
              </a:rPr>
              <a:t>S[u]</a:t>
            </a:r>
            <a:endParaRPr lang="en-US" i="1"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48836DDD-0064-5A43-BF58-F557EA664463}"/>
              </a:ext>
            </a:extLst>
          </p:cNvPr>
          <p:cNvSpPr txBox="1"/>
          <p:nvPr/>
        </p:nvSpPr>
        <p:spPr>
          <a:xfrm>
            <a:off x="396536" y="3365061"/>
            <a:ext cx="4980827" cy="369332"/>
          </a:xfrm>
          <a:prstGeom prst="rect">
            <a:avLst/>
          </a:prstGeom>
          <a:solidFill>
            <a:schemeClr val="accent3">
              <a:lumMod val="60000"/>
              <a:lumOff val="40000"/>
            </a:schemeClr>
          </a:solidFill>
          <a:effectLst>
            <a:outerShdw blurRad="50800" dist="38100" dir="13500000" algn="br" rotWithShape="0">
              <a:prstClr val="black">
                <a:alpha val="40000"/>
              </a:prstClr>
            </a:outerShdw>
          </a:effectLst>
        </p:spPr>
        <p:txBody>
          <a:bodyPr wrap="square" rtlCol="0">
            <a:spAutoFit/>
          </a:bodyPr>
          <a:lstStyle/>
          <a:p>
            <a:r>
              <a:rPr lang="en-US" altLang="zh-CN" b="1" dirty="0">
                <a:latin typeface="Consolas" panose="020B0609020204030204" pitchFamily="49" charset="0"/>
                <a:cs typeface="Consolas" panose="020B0609020204030204" pitchFamily="49" charset="0"/>
              </a:rPr>
              <a:t>Send</a:t>
            </a:r>
            <a:r>
              <a:rPr lang="zh-CN" altLang="en-US" dirty="0">
                <a:latin typeface="Consolas" panose="020B0609020204030204" pitchFamily="49" charset="0"/>
                <a:cs typeface="Consolas" panose="020B0609020204030204" pitchFamily="49" charset="0"/>
              </a:rPr>
              <a:t> </a:t>
            </a:r>
            <a:r>
              <a:rPr lang="en-US" altLang="zh-CN" i="1" dirty="0" err="1">
                <a:latin typeface="Consolas" panose="020B0609020204030204" pitchFamily="49" charset="0"/>
                <a:cs typeface="Consolas" panose="020B0609020204030204" pitchFamily="49" charset="0"/>
              </a:rPr>
              <a:t>msgs</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to</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destination</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vertices</a:t>
            </a:r>
            <a:endParaRPr lang="en-US" altLang="zh-CN" i="1" dirty="0">
              <a:latin typeface="Consolas" panose="020B0609020204030204" pitchFamily="49" charset="0"/>
              <a:cs typeface="Consolas" panose="020B0609020204030204" pitchFamily="49" charset="0"/>
            </a:endParaRPr>
          </a:p>
        </p:txBody>
      </p:sp>
      <p:sp>
        <p:nvSpPr>
          <p:cNvPr id="38" name="Oval 37">
            <a:extLst>
              <a:ext uri="{FF2B5EF4-FFF2-40B4-BE49-F238E27FC236}">
                <a16:creationId xmlns:a16="http://schemas.microsoft.com/office/drawing/2014/main" id="{2CB6E60E-50DA-C443-B11F-087AA4BAAC9E}"/>
              </a:ext>
            </a:extLst>
          </p:cNvPr>
          <p:cNvSpPr>
            <a:spLocks noChangeAspect="1"/>
          </p:cNvSpPr>
          <p:nvPr/>
        </p:nvSpPr>
        <p:spPr>
          <a:xfrm>
            <a:off x="5876849" y="4185084"/>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187124F-3C45-3646-A27A-32D5AD173DB2}"/>
              </a:ext>
            </a:extLst>
          </p:cNvPr>
          <p:cNvSpPr>
            <a:spLocks noChangeAspect="1"/>
          </p:cNvSpPr>
          <p:nvPr/>
        </p:nvSpPr>
        <p:spPr>
          <a:xfrm>
            <a:off x="6987553" y="4763263"/>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9FA05FF-FB26-E34D-BA3F-C3CBBA7FCEA1}"/>
              </a:ext>
            </a:extLst>
          </p:cNvPr>
          <p:cNvSpPr>
            <a:spLocks noChangeAspect="1"/>
          </p:cNvSpPr>
          <p:nvPr/>
        </p:nvSpPr>
        <p:spPr>
          <a:xfrm>
            <a:off x="5878386" y="2548100"/>
            <a:ext cx="135233" cy="135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6CC5888C-344A-7647-A735-F612FE7F6D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774747">
            <a:off x="6621916" y="2059375"/>
            <a:ext cx="227321" cy="227321"/>
          </a:xfrm>
          <a:prstGeom prst="rect">
            <a:avLst/>
          </a:prstGeom>
        </p:spPr>
      </p:pic>
      <p:pic>
        <p:nvPicPr>
          <p:cNvPr id="42" name="Picture 41">
            <a:extLst>
              <a:ext uri="{FF2B5EF4-FFF2-40B4-BE49-F238E27FC236}">
                <a16:creationId xmlns:a16="http://schemas.microsoft.com/office/drawing/2014/main" id="{1AA78F64-1E85-FD43-8149-0624CD5870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917864" y="3862579"/>
            <a:ext cx="227321" cy="227321"/>
          </a:xfrm>
          <a:prstGeom prst="rect">
            <a:avLst/>
          </a:prstGeom>
        </p:spPr>
      </p:pic>
      <p:pic>
        <p:nvPicPr>
          <p:cNvPr id="43" name="Picture 42">
            <a:extLst>
              <a:ext uri="{FF2B5EF4-FFF2-40B4-BE49-F238E27FC236}">
                <a16:creationId xmlns:a16="http://schemas.microsoft.com/office/drawing/2014/main" id="{0DFFD008-1201-9E47-BDD0-6B11A170F0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811468" y="4034056"/>
            <a:ext cx="227321" cy="227321"/>
          </a:xfrm>
          <a:prstGeom prst="rect">
            <a:avLst/>
          </a:prstGeom>
        </p:spPr>
      </p:pic>
      <p:pic>
        <p:nvPicPr>
          <p:cNvPr id="44" name="Picture 43">
            <a:extLst>
              <a:ext uri="{FF2B5EF4-FFF2-40B4-BE49-F238E27FC236}">
                <a16:creationId xmlns:a16="http://schemas.microsoft.com/office/drawing/2014/main" id="{EF5855ED-F15C-914A-A309-F47C71F0C6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05141">
            <a:off x="6589048" y="3710074"/>
            <a:ext cx="227321" cy="227321"/>
          </a:xfrm>
          <a:prstGeom prst="rect">
            <a:avLst/>
          </a:prstGeom>
        </p:spPr>
      </p:pic>
      <p:pic>
        <p:nvPicPr>
          <p:cNvPr id="45" name="Picture 44">
            <a:extLst>
              <a:ext uri="{FF2B5EF4-FFF2-40B4-BE49-F238E27FC236}">
                <a16:creationId xmlns:a16="http://schemas.microsoft.com/office/drawing/2014/main" id="{9B981B00-DA41-D849-8E6D-A011EFBB83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974710">
            <a:off x="6263968" y="4249021"/>
            <a:ext cx="227321" cy="227321"/>
          </a:xfrm>
          <a:prstGeom prst="rect">
            <a:avLst/>
          </a:prstGeom>
        </p:spPr>
      </p:pic>
      <p:pic>
        <p:nvPicPr>
          <p:cNvPr id="46" name="Picture 45">
            <a:extLst>
              <a:ext uri="{FF2B5EF4-FFF2-40B4-BE49-F238E27FC236}">
                <a16:creationId xmlns:a16="http://schemas.microsoft.com/office/drawing/2014/main" id="{3BBCF45A-8378-1343-AA28-6FA679908E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695680">
            <a:off x="6093586" y="4759349"/>
            <a:ext cx="227321" cy="227321"/>
          </a:xfrm>
          <a:prstGeom prst="rect">
            <a:avLst/>
          </a:prstGeom>
        </p:spPr>
      </p:pic>
      <p:pic>
        <p:nvPicPr>
          <p:cNvPr id="50" name="Picture 49">
            <a:extLst>
              <a:ext uri="{FF2B5EF4-FFF2-40B4-BE49-F238E27FC236}">
                <a16:creationId xmlns:a16="http://schemas.microsoft.com/office/drawing/2014/main" id="{F4FE85B2-3FF2-5548-A20A-0B61A9D351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94805">
            <a:off x="6619798" y="4693318"/>
            <a:ext cx="227321" cy="227321"/>
          </a:xfrm>
          <a:prstGeom prst="rect">
            <a:avLst/>
          </a:prstGeom>
        </p:spPr>
      </p:pic>
      <p:pic>
        <p:nvPicPr>
          <p:cNvPr id="51" name="Picture 50">
            <a:extLst>
              <a:ext uri="{FF2B5EF4-FFF2-40B4-BE49-F238E27FC236}">
                <a16:creationId xmlns:a16="http://schemas.microsoft.com/office/drawing/2014/main" id="{29A277A6-ACDF-024A-A043-46489A695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2750095">
            <a:off x="7152262" y="3981021"/>
            <a:ext cx="227321" cy="227321"/>
          </a:xfrm>
          <a:prstGeom prst="rect">
            <a:avLst/>
          </a:prstGeom>
        </p:spPr>
      </p:pic>
      <p:pic>
        <p:nvPicPr>
          <p:cNvPr id="52" name="Picture 51">
            <a:extLst>
              <a:ext uri="{FF2B5EF4-FFF2-40B4-BE49-F238E27FC236}">
                <a16:creationId xmlns:a16="http://schemas.microsoft.com/office/drawing/2014/main" id="{55F35A5A-10C7-4E42-904A-61F8AB6882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644414">
            <a:off x="7664761" y="4476818"/>
            <a:ext cx="227321" cy="227321"/>
          </a:xfrm>
          <a:prstGeom prst="rect">
            <a:avLst/>
          </a:prstGeom>
        </p:spPr>
      </p:pic>
    </p:spTree>
    <p:custDataLst>
      <p:tags r:id="rId1"/>
    </p:custDataLst>
    <p:extLst>
      <p:ext uri="{BB962C8B-B14F-4D97-AF65-F5344CB8AC3E}">
        <p14:creationId xmlns:p14="http://schemas.microsoft.com/office/powerpoint/2010/main" val="4027636119"/>
      </p:ext>
    </p:extLst>
  </p:cSld>
  <p:clrMapOvr>
    <a:masterClrMapping/>
  </p:clrMapOvr>
  <mc:AlternateContent xmlns:mc="http://schemas.openxmlformats.org/markup-compatibility/2006" xmlns:p14="http://schemas.microsoft.com/office/powerpoint/2010/main">
    <mc:Choice Requires="p14">
      <p:transition spd="slow" p14:dur="2000" advTm="45585"/>
    </mc:Choice>
    <mc:Fallback xmlns="">
      <p:transition spd="slow" advTm="455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 presetClass="emph" presetSubtype="2" fill="hold" nodeType="withEffect">
                                  <p:stCondLst>
                                    <p:cond delay="0"/>
                                  </p:stCondLst>
                                  <p:childTnLst>
                                    <p:animClr clrSpc="rgb" dir="cw">
                                      <p:cBhvr>
                                        <p:cTn id="14" dur="500" fill="hold"/>
                                        <p:tgtEl>
                                          <p:spTgt spid="116"/>
                                        </p:tgtEl>
                                        <p:attrNameLst>
                                          <p:attrName>fillcolor</p:attrName>
                                        </p:attrNameLst>
                                      </p:cBhvr>
                                      <p:to>
                                        <a:srgbClr val="1AAF54"/>
                                      </p:to>
                                    </p:animClr>
                                    <p:set>
                                      <p:cBhvr>
                                        <p:cTn id="15" dur="500" fill="hold"/>
                                        <p:tgtEl>
                                          <p:spTgt spid="116"/>
                                        </p:tgtEl>
                                        <p:attrNameLst>
                                          <p:attrName>fill.type</p:attrName>
                                        </p:attrNameLst>
                                      </p:cBhvr>
                                      <p:to>
                                        <p:strVal val="solid"/>
                                      </p:to>
                                    </p:set>
                                    <p:set>
                                      <p:cBhvr>
                                        <p:cTn id="16" dur="500" fill="hold"/>
                                        <p:tgtEl>
                                          <p:spTgt spid="11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18"/>
                                        </p:tgtEl>
                                        <p:attrNameLst>
                                          <p:attrName>fillcolor</p:attrName>
                                        </p:attrNameLst>
                                      </p:cBhvr>
                                      <p:to>
                                        <a:srgbClr val="1AAF54"/>
                                      </p:to>
                                    </p:animClr>
                                    <p:set>
                                      <p:cBhvr>
                                        <p:cTn id="19" dur="500" fill="hold"/>
                                        <p:tgtEl>
                                          <p:spTgt spid="118"/>
                                        </p:tgtEl>
                                        <p:attrNameLst>
                                          <p:attrName>fill.type</p:attrName>
                                        </p:attrNameLst>
                                      </p:cBhvr>
                                      <p:to>
                                        <p:strVal val="solid"/>
                                      </p:to>
                                    </p:set>
                                    <p:set>
                                      <p:cBhvr>
                                        <p:cTn id="20" dur="500" fill="hold"/>
                                        <p:tgtEl>
                                          <p:spTgt spid="118"/>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19"/>
                                        </p:tgtEl>
                                        <p:attrNameLst>
                                          <p:attrName>fillcolor</p:attrName>
                                        </p:attrNameLst>
                                      </p:cBhvr>
                                      <p:to>
                                        <a:srgbClr val="1AAF54"/>
                                      </p:to>
                                    </p:animClr>
                                    <p:set>
                                      <p:cBhvr>
                                        <p:cTn id="23" dur="500" fill="hold"/>
                                        <p:tgtEl>
                                          <p:spTgt spid="119"/>
                                        </p:tgtEl>
                                        <p:attrNameLst>
                                          <p:attrName>fill.type</p:attrName>
                                        </p:attrNameLst>
                                      </p:cBhvr>
                                      <p:to>
                                        <p:strVal val="solid"/>
                                      </p:to>
                                    </p:set>
                                    <p:set>
                                      <p:cBhvr>
                                        <p:cTn id="24" dur="500" fill="hold"/>
                                        <p:tgtEl>
                                          <p:spTgt spid="119"/>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20"/>
                                        </p:tgtEl>
                                        <p:attrNameLst>
                                          <p:attrName>fillcolor</p:attrName>
                                        </p:attrNameLst>
                                      </p:cBhvr>
                                      <p:to>
                                        <a:srgbClr val="1AAF54"/>
                                      </p:to>
                                    </p:animClr>
                                    <p:set>
                                      <p:cBhvr>
                                        <p:cTn id="27" dur="500" fill="hold"/>
                                        <p:tgtEl>
                                          <p:spTgt spid="120"/>
                                        </p:tgtEl>
                                        <p:attrNameLst>
                                          <p:attrName>fill.type</p:attrName>
                                        </p:attrNameLst>
                                      </p:cBhvr>
                                      <p:to>
                                        <p:strVal val="solid"/>
                                      </p:to>
                                    </p:set>
                                    <p:set>
                                      <p:cBhvr>
                                        <p:cTn id="28" dur="500" fill="hold"/>
                                        <p:tgtEl>
                                          <p:spTgt spid="120"/>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115"/>
                                        </p:tgtEl>
                                        <p:attrNameLst>
                                          <p:attrName>fillcolor</p:attrName>
                                        </p:attrNameLst>
                                      </p:cBhvr>
                                      <p:to>
                                        <a:srgbClr val="1AAF54"/>
                                      </p:to>
                                    </p:animClr>
                                    <p:set>
                                      <p:cBhvr>
                                        <p:cTn id="31" dur="500" fill="hold"/>
                                        <p:tgtEl>
                                          <p:spTgt spid="115"/>
                                        </p:tgtEl>
                                        <p:attrNameLst>
                                          <p:attrName>fill.type</p:attrName>
                                        </p:attrNameLst>
                                      </p:cBhvr>
                                      <p:to>
                                        <p:strVal val="solid"/>
                                      </p:to>
                                    </p:set>
                                    <p:set>
                                      <p:cBhvr>
                                        <p:cTn id="32" dur="500" fill="hold"/>
                                        <p:tgtEl>
                                          <p:spTgt spid="115"/>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17"/>
                                        </p:tgtEl>
                                        <p:attrNameLst>
                                          <p:attrName>fillcolor</p:attrName>
                                        </p:attrNameLst>
                                      </p:cBhvr>
                                      <p:to>
                                        <a:srgbClr val="1AAF54"/>
                                      </p:to>
                                    </p:animClr>
                                    <p:set>
                                      <p:cBhvr>
                                        <p:cTn id="35" dur="500" fill="hold"/>
                                        <p:tgtEl>
                                          <p:spTgt spid="117"/>
                                        </p:tgtEl>
                                        <p:attrNameLst>
                                          <p:attrName>fill.type</p:attrName>
                                        </p:attrNameLst>
                                      </p:cBhvr>
                                      <p:to>
                                        <p:strVal val="solid"/>
                                      </p:to>
                                    </p:set>
                                    <p:set>
                                      <p:cBhvr>
                                        <p:cTn id="36" dur="500" fill="hold"/>
                                        <p:tgtEl>
                                          <p:spTgt spid="117"/>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114"/>
                                        </p:tgtEl>
                                        <p:attrNameLst>
                                          <p:attrName>fillcolor</p:attrName>
                                        </p:attrNameLst>
                                      </p:cBhvr>
                                      <p:to>
                                        <a:srgbClr val="1AAF54"/>
                                      </p:to>
                                    </p:animClr>
                                    <p:set>
                                      <p:cBhvr>
                                        <p:cTn id="39" dur="500" fill="hold"/>
                                        <p:tgtEl>
                                          <p:spTgt spid="114"/>
                                        </p:tgtEl>
                                        <p:attrNameLst>
                                          <p:attrName>fill.type</p:attrName>
                                        </p:attrNameLst>
                                      </p:cBhvr>
                                      <p:to>
                                        <p:strVal val="solid"/>
                                      </p:to>
                                    </p:set>
                                    <p:set>
                                      <p:cBhvr>
                                        <p:cTn id="40" dur="500" fill="hold"/>
                                        <p:tgtEl>
                                          <p:spTgt spid="114"/>
                                        </p:tgtEl>
                                        <p:attrNameLst>
                                          <p:attrName>fill.on</p:attrName>
                                        </p:attrNameLst>
                                      </p:cBhvr>
                                      <p:to>
                                        <p:strVal val="tru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par>
                          <p:cTn id="56" fill="hold">
                            <p:stCondLst>
                              <p:cond delay="500"/>
                            </p:stCondLst>
                            <p:childTnLst>
                              <p:par>
                                <p:cTn id="57" presetID="1" presetClass="path" presetSubtype="0" accel="50000" decel="50000" fill="hold" grpId="1" nodeType="afterEffect">
                                  <p:stCondLst>
                                    <p:cond delay="0"/>
                                  </p:stCondLst>
                                  <p:childTnLst>
                                    <p:animMotion origin="layout" path="M 3.125E-6 3.7037E-7 C 0.01445 3.7037E-7 0.02617 0.01921 0.02617 0.04329 C 0.02617 0.0669 0.01445 0.08657 3.125E-6 0.08657 C -0.01446 0.08657 -0.02604 0.0669 -0.02604 0.04329 C -0.02604 0.01921 -0.01446 3.7037E-7 3.125E-6 3.7037E-7 Z " pathEditMode="relative" rAng="0" ptsTypes="AAAAA">
                                      <p:cBhvr>
                                        <p:cTn id="58" dur="2000" fill="hold"/>
                                        <p:tgtEl>
                                          <p:spTgt spid="34"/>
                                        </p:tgtEl>
                                        <p:attrNameLst>
                                          <p:attrName>ppt_x</p:attrName>
                                          <p:attrName>ppt_y</p:attrName>
                                        </p:attrNameLst>
                                      </p:cBhvr>
                                      <p:rCtr x="0" y="4329"/>
                                    </p:animMotion>
                                  </p:childTnLst>
                                </p:cTn>
                              </p:par>
                              <p:par>
                                <p:cTn id="59" presetID="1" presetClass="path" presetSubtype="0" accel="50000" decel="50000" fill="hold" grpId="1" nodeType="withEffect">
                                  <p:stCondLst>
                                    <p:cond delay="0"/>
                                  </p:stCondLst>
                                  <p:childTnLst>
                                    <p:animMotion origin="layout" path="M -0.00065 -4.81481E-6 C 0.01315 -4.81481E-6 0.02487 0.01875 0.02487 0.04306 C 0.02487 0.06713 0.01315 0.08727 -0.00065 0.08727 C -0.01471 0.08727 -0.02539 0.06713 -0.02539 0.04306 C -0.02539 0.01875 -0.01471 -4.81481E-6 -0.00065 -4.81481E-6 Z " pathEditMode="relative" rAng="0" ptsTypes="AAAAA">
                                      <p:cBhvr>
                                        <p:cTn id="60" dur="2000" fill="hold"/>
                                        <p:tgtEl>
                                          <p:spTgt spid="6"/>
                                        </p:tgtEl>
                                        <p:attrNameLst>
                                          <p:attrName>ppt_x</p:attrName>
                                          <p:attrName>ppt_y</p:attrName>
                                        </p:attrNameLst>
                                      </p:cBhvr>
                                      <p:rCtr x="39" y="4352"/>
                                    </p:animMotion>
                                  </p:childTnLst>
                                </p:cTn>
                              </p:par>
                              <p:par>
                                <p:cTn id="61" presetID="1" presetClass="path" presetSubtype="0" accel="50000" decel="50000" fill="hold" grpId="1" nodeType="withEffect">
                                  <p:stCondLst>
                                    <p:cond delay="0"/>
                                  </p:stCondLst>
                                  <p:childTnLst>
                                    <p:animMotion origin="layout" path="M -0.00091 -3.7037E-6 C 0.01237 -3.7037E-6 0.02318 0.01991 0.02318 0.04491 C 0.02318 0.06968 0.01237 0.09028 -0.00091 0.09028 C -0.01432 0.09028 -0.02487 0.06968 -0.02487 0.04491 C -0.02487 0.01991 -0.01432 -3.7037E-6 -0.00091 -3.7037E-6 Z " pathEditMode="relative" rAng="0" ptsTypes="AAAAA">
                                      <p:cBhvr>
                                        <p:cTn id="62" dur="2000" fill="hold"/>
                                        <p:tgtEl>
                                          <p:spTgt spid="36"/>
                                        </p:tgtEl>
                                        <p:attrNameLst>
                                          <p:attrName>ppt_x</p:attrName>
                                          <p:attrName>ppt_y</p:attrName>
                                        </p:attrNameLst>
                                      </p:cBhvr>
                                      <p:rCtr x="0" y="4514"/>
                                    </p:animMotion>
                                  </p:childTnLst>
                                </p:cTn>
                              </p:par>
                              <p:par>
                                <p:cTn id="63" presetID="1" presetClass="path" presetSubtype="0" accel="50000" decel="50000" fill="hold" grpId="1" nodeType="withEffect">
                                  <p:stCondLst>
                                    <p:cond delay="0"/>
                                  </p:stCondLst>
                                  <p:childTnLst>
                                    <p:animMotion origin="layout" path="M 4.58333E-6 2.22222E-6 C 0.01328 2.22222E-6 0.02421 0.01898 0.02421 0.04236 C 0.02421 0.06574 0.01328 0.08495 4.58333E-6 0.08495 C -0.01329 0.08495 -0.02409 0.06574 -0.02409 0.04236 C -0.02409 0.01898 -0.01329 2.22222E-6 4.58333E-6 2.22222E-6 Z " pathEditMode="relative" rAng="0" ptsTypes="AAAAA">
                                      <p:cBhvr>
                                        <p:cTn id="64" dur="2000" fill="hold"/>
                                        <p:tgtEl>
                                          <p:spTgt spid="35"/>
                                        </p:tgtEl>
                                        <p:attrNameLst>
                                          <p:attrName>ppt_x</p:attrName>
                                          <p:attrName>ppt_y</p:attrName>
                                        </p:attrNameLst>
                                      </p:cBhvr>
                                      <p:rCtr x="0" y="4236"/>
                                    </p:animMotion>
                                  </p:childTnLst>
                                </p:cTn>
                              </p:par>
                              <p:par>
                                <p:cTn id="65" presetID="1" presetClass="path" presetSubtype="0" accel="50000" decel="50000" fill="hold" grpId="1" nodeType="withEffect">
                                  <p:stCondLst>
                                    <p:cond delay="0"/>
                                  </p:stCondLst>
                                  <p:childTnLst>
                                    <p:animMotion origin="layout" path="M 0.00066 0.00232 C 0.01446 0.00232 0.02592 0.02107 0.02592 0.04491 C 0.02592 0.06852 0.01446 0.08797 0.00066 0.08797 C -0.01328 0.08797 -0.02447 0.06852 -0.02447 0.04491 C -0.02447 0.02107 -0.01328 0.00232 0.00066 0.00232 Z " pathEditMode="relative" rAng="0" ptsTypes="AAAAA">
                                      <p:cBhvr>
                                        <p:cTn id="66" dur="2000" fill="hold"/>
                                        <p:tgtEl>
                                          <p:spTgt spid="39"/>
                                        </p:tgtEl>
                                        <p:attrNameLst>
                                          <p:attrName>ppt_x</p:attrName>
                                          <p:attrName>ppt_y</p:attrName>
                                        </p:attrNameLst>
                                      </p:cBhvr>
                                      <p:rCtr x="0" y="4282"/>
                                    </p:animMotion>
                                  </p:childTnLst>
                                </p:cTn>
                              </p:par>
                              <p:par>
                                <p:cTn id="67" presetID="1" presetClass="path" presetSubtype="0" accel="50000" decel="50000" fill="hold" grpId="1" nodeType="withEffect">
                                  <p:stCondLst>
                                    <p:cond delay="0"/>
                                  </p:stCondLst>
                                  <p:childTnLst>
                                    <p:animMotion origin="layout" path="M -2.08333E-7 -3.7037E-6 C 0.01393 -3.7037E-6 0.02526 0.02037 0.02526 0.04584 C 0.02526 0.0713 0.01393 0.0919 -2.08333E-7 0.0919 C -0.01393 0.0919 -0.02513 0.0713 -0.02513 0.04584 C -0.02513 0.02037 -0.01393 -3.7037E-6 -2.08333E-7 -3.7037E-6 Z " pathEditMode="relative" rAng="0" ptsTypes="AAAAA">
                                      <p:cBhvr>
                                        <p:cTn id="68" dur="2000" fill="hold"/>
                                        <p:tgtEl>
                                          <p:spTgt spid="38"/>
                                        </p:tgtEl>
                                        <p:attrNameLst>
                                          <p:attrName>ppt_x</p:attrName>
                                          <p:attrName>ppt_y</p:attrName>
                                        </p:attrNameLst>
                                      </p:cBhvr>
                                      <p:rCtr x="0" y="4583"/>
                                    </p:animMotion>
                                  </p:childTnLst>
                                </p:cTn>
                              </p:par>
                              <p:par>
                                <p:cTn id="69" presetID="1" presetClass="path" presetSubtype="0" accel="50000" decel="50000" fill="hold" grpId="1" nodeType="withEffect">
                                  <p:stCondLst>
                                    <p:cond delay="0"/>
                                  </p:stCondLst>
                                  <p:childTnLst>
                                    <p:animMotion origin="layout" path="M -0.00052 -0.0007 C 0.01354 -0.0007 0.025 0.01852 0.025 0.04236 C 0.025 0.06597 0.01354 0.08565 -0.00052 0.08565 C -0.01458 0.08565 -0.02591 0.06597 -0.02591 0.04236 C -0.02591 0.01852 -0.01458 -0.0007 -0.00052 -0.0007 Z " pathEditMode="relative" rAng="0" ptsTypes="AAAAA">
                                      <p:cBhvr>
                                        <p:cTn id="70" dur="2000" fill="hold"/>
                                        <p:tgtEl>
                                          <p:spTgt spid="40"/>
                                        </p:tgtEl>
                                        <p:attrNameLst>
                                          <p:attrName>ppt_x</p:attrName>
                                          <p:attrName>ppt_y</p:attrName>
                                        </p:attrNameLst>
                                      </p:cBhvr>
                                      <p:rCtr x="0" y="4306"/>
                                    </p:animMotion>
                                  </p:childTnLst>
                                </p:cTn>
                              </p:par>
                            </p:childTnLst>
                          </p:cTn>
                        </p:par>
                        <p:par>
                          <p:cTn id="71" fill="hold">
                            <p:stCondLst>
                              <p:cond delay="2500"/>
                            </p:stCondLst>
                            <p:childTnLst>
                              <p:par>
                                <p:cTn id="72" presetID="1" presetClass="exit" presetSubtype="0" fill="hold" grpId="2" nodeType="afterEffect">
                                  <p:stCondLst>
                                    <p:cond delay="0"/>
                                  </p:stCondLst>
                                  <p:childTnLst>
                                    <p:set>
                                      <p:cBhvr>
                                        <p:cTn id="73" dur="1" fill="hold">
                                          <p:stCondLst>
                                            <p:cond delay="0"/>
                                          </p:stCondLst>
                                        </p:cTn>
                                        <p:tgtEl>
                                          <p:spTgt spid="34"/>
                                        </p:tgtEl>
                                        <p:attrNameLst>
                                          <p:attrName>style.visibility</p:attrName>
                                        </p:attrNameLst>
                                      </p:cBhvr>
                                      <p:to>
                                        <p:strVal val="hidden"/>
                                      </p:to>
                                    </p:set>
                                  </p:childTnLst>
                                </p:cTn>
                              </p:par>
                              <p:par>
                                <p:cTn id="74" presetID="1" presetClass="exit" presetSubtype="0" fill="hold" grpId="2" nodeType="withEffect">
                                  <p:stCondLst>
                                    <p:cond delay="0"/>
                                  </p:stCondLst>
                                  <p:childTnLst>
                                    <p:set>
                                      <p:cBhvr>
                                        <p:cTn id="75" dur="1" fill="hold">
                                          <p:stCondLst>
                                            <p:cond delay="0"/>
                                          </p:stCondLst>
                                        </p:cTn>
                                        <p:tgtEl>
                                          <p:spTgt spid="6"/>
                                        </p:tgtEl>
                                        <p:attrNameLst>
                                          <p:attrName>style.visibility</p:attrName>
                                        </p:attrNameLst>
                                      </p:cBhvr>
                                      <p:to>
                                        <p:strVal val="hidden"/>
                                      </p:to>
                                    </p:set>
                                  </p:childTnLst>
                                </p:cTn>
                              </p:par>
                              <p:par>
                                <p:cTn id="76" presetID="1" presetClass="exit" presetSubtype="0" fill="hold" grpId="2" nodeType="withEffect">
                                  <p:stCondLst>
                                    <p:cond delay="0"/>
                                  </p:stCondLst>
                                  <p:childTnLst>
                                    <p:set>
                                      <p:cBhvr>
                                        <p:cTn id="77" dur="1" fill="hold">
                                          <p:stCondLst>
                                            <p:cond delay="0"/>
                                          </p:stCondLst>
                                        </p:cTn>
                                        <p:tgtEl>
                                          <p:spTgt spid="36"/>
                                        </p:tgtEl>
                                        <p:attrNameLst>
                                          <p:attrName>style.visibility</p:attrName>
                                        </p:attrNameLst>
                                      </p:cBhvr>
                                      <p:to>
                                        <p:strVal val="hidden"/>
                                      </p:to>
                                    </p:set>
                                  </p:childTnLst>
                                </p:cTn>
                              </p:par>
                              <p:par>
                                <p:cTn id="78" presetID="1" presetClass="exit" presetSubtype="0" fill="hold" grpId="2" nodeType="withEffect">
                                  <p:stCondLst>
                                    <p:cond delay="0"/>
                                  </p:stCondLst>
                                  <p:childTnLst>
                                    <p:set>
                                      <p:cBhvr>
                                        <p:cTn id="79" dur="1" fill="hold">
                                          <p:stCondLst>
                                            <p:cond delay="0"/>
                                          </p:stCondLst>
                                        </p:cTn>
                                        <p:tgtEl>
                                          <p:spTgt spid="39"/>
                                        </p:tgtEl>
                                        <p:attrNameLst>
                                          <p:attrName>style.visibility</p:attrName>
                                        </p:attrNameLst>
                                      </p:cBhvr>
                                      <p:to>
                                        <p:strVal val="hidden"/>
                                      </p:to>
                                    </p:set>
                                  </p:childTnLst>
                                </p:cTn>
                              </p:par>
                              <p:par>
                                <p:cTn id="80" presetID="1" presetClass="exit" presetSubtype="0" fill="hold" grpId="2" nodeType="withEffect">
                                  <p:stCondLst>
                                    <p:cond delay="0"/>
                                  </p:stCondLst>
                                  <p:childTnLst>
                                    <p:set>
                                      <p:cBhvr>
                                        <p:cTn id="81" dur="1" fill="hold">
                                          <p:stCondLst>
                                            <p:cond delay="0"/>
                                          </p:stCondLst>
                                        </p:cTn>
                                        <p:tgtEl>
                                          <p:spTgt spid="38"/>
                                        </p:tgtEl>
                                        <p:attrNameLst>
                                          <p:attrName>style.visibility</p:attrName>
                                        </p:attrNameLst>
                                      </p:cBhvr>
                                      <p:to>
                                        <p:strVal val="hidden"/>
                                      </p:to>
                                    </p:set>
                                  </p:childTnLst>
                                </p:cTn>
                              </p:par>
                              <p:par>
                                <p:cTn id="82" presetID="1" presetClass="exit" presetSubtype="0" fill="hold" grpId="2" nodeType="with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35"/>
                                        </p:tgtEl>
                                        <p:attrNameLst>
                                          <p:attrName>style.visibility</p:attrName>
                                        </p:attrNameLst>
                                      </p:cBhvr>
                                      <p:to>
                                        <p:strVal val="hidden"/>
                                      </p:to>
                                    </p:set>
                                  </p:childTnLst>
                                </p:cTn>
                              </p:par>
                            </p:childTnLst>
                          </p:cTn>
                        </p:par>
                        <p:par>
                          <p:cTn id="86" fill="hold">
                            <p:stCondLst>
                              <p:cond delay="2500"/>
                            </p:stCondLst>
                            <p:childTnLst>
                              <p:par>
                                <p:cTn id="87" presetID="1" presetClass="entr" presetSubtype="0"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8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2" presetClass="entr" presetSubtype="4" fill="hold" grpId="0" nodeType="click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additive="base">
                                        <p:cTn id="117" dur="500"/>
                                        <p:tgtEl>
                                          <p:spTgt spid="49"/>
                                        </p:tgtEl>
                                        <p:attrNameLst>
                                          <p:attrName>ppt_y</p:attrName>
                                        </p:attrNameLst>
                                      </p:cBhvr>
                                      <p:tavLst>
                                        <p:tav tm="0">
                                          <p:val>
                                            <p:strVal val="#ppt_y+#ppt_h*1.125000"/>
                                          </p:val>
                                        </p:tav>
                                        <p:tav tm="100000">
                                          <p:val>
                                            <p:strVal val="#ppt_y"/>
                                          </p:val>
                                        </p:tav>
                                      </p:tavLst>
                                    </p:anim>
                                    <p:animEffect transition="in" filter="wipe(up)">
                                      <p:cBhvr>
                                        <p:cTn id="118" dur="500"/>
                                        <p:tgtEl>
                                          <p:spTgt spid="49"/>
                                        </p:tgtEl>
                                      </p:cBhvr>
                                    </p:animEffect>
                                  </p:childTnLst>
                                </p:cTn>
                              </p:par>
                              <p:par>
                                <p:cTn id="119" presetID="0" presetClass="path" presetSubtype="0" accel="50000" decel="50000" fill="hold" nodeType="withEffect">
                                  <p:stCondLst>
                                    <p:cond delay="0"/>
                                  </p:stCondLst>
                                  <p:childTnLst>
                                    <p:animMotion origin="layout" path="M 0.00091 0.00023 L 0.00091 -0.15972 " pathEditMode="relative" ptsTypes="AA">
                                      <p:cBhvr>
                                        <p:cTn id="120" dur="2000" fill="hold"/>
                                        <p:tgtEl>
                                          <p:spTgt spid="42"/>
                                        </p:tgtEl>
                                        <p:attrNameLst>
                                          <p:attrName>ppt_x</p:attrName>
                                          <p:attrName>ppt_y</p:attrName>
                                        </p:attrNameLst>
                                      </p:cBhvr>
                                    </p:animMotion>
                                  </p:childTnLst>
                                </p:cTn>
                              </p:par>
                              <p:par>
                                <p:cTn id="121" presetID="0" presetClass="path" presetSubtype="0" accel="50000" decel="50000" fill="hold" nodeType="withEffect">
                                  <p:stCondLst>
                                    <p:cond delay="0"/>
                                  </p:stCondLst>
                                  <p:childTnLst>
                                    <p:animMotion origin="layout" path="M 1.45833E-6 2.96296E-6 L -0.05182 0.04907 " pathEditMode="relative" rAng="0" ptsTypes="AA">
                                      <p:cBhvr>
                                        <p:cTn id="122" dur="2000" fill="hold"/>
                                        <p:tgtEl>
                                          <p:spTgt spid="41"/>
                                        </p:tgtEl>
                                        <p:attrNameLst>
                                          <p:attrName>ppt_x</p:attrName>
                                          <p:attrName>ppt_y</p:attrName>
                                        </p:attrNameLst>
                                      </p:cBhvr>
                                      <p:rCtr x="-2591" y="2454"/>
                                    </p:animMotion>
                                  </p:childTnLst>
                                </p:cTn>
                              </p:par>
                              <p:par>
                                <p:cTn id="123" presetID="0" presetClass="path" presetSubtype="0" accel="50000" decel="50000" fill="hold" nodeType="withEffect">
                                  <p:stCondLst>
                                    <p:cond delay="0"/>
                                  </p:stCondLst>
                                  <p:childTnLst>
                                    <p:animMotion origin="layout" path="M 0.00013 -0.00254 L -0.04115 -0.04699 " pathEditMode="relative" ptsTypes="AA">
                                      <p:cBhvr>
                                        <p:cTn id="124" dur="2000" fill="hold"/>
                                        <p:tgtEl>
                                          <p:spTgt spid="184"/>
                                        </p:tgtEl>
                                        <p:attrNameLst>
                                          <p:attrName>ppt_x</p:attrName>
                                          <p:attrName>ppt_y</p:attrName>
                                        </p:attrNameLst>
                                      </p:cBhvr>
                                    </p:animMotion>
                                  </p:childTnLst>
                                </p:cTn>
                              </p:par>
                              <p:par>
                                <p:cTn id="125" presetID="0" presetClass="path" presetSubtype="0" accel="50000" decel="50000" fill="hold" nodeType="withEffect">
                                  <p:stCondLst>
                                    <p:cond delay="0"/>
                                  </p:stCondLst>
                                  <p:childTnLst>
                                    <p:animMotion origin="layout" path="M 0.00039 -0.00232 L -0.04792 0.08796 " pathEditMode="relative" ptsTypes="AA">
                                      <p:cBhvr>
                                        <p:cTn id="126" dur="2000" fill="hold"/>
                                        <p:tgtEl>
                                          <p:spTgt spid="175"/>
                                        </p:tgtEl>
                                        <p:attrNameLst>
                                          <p:attrName>ppt_x</p:attrName>
                                          <p:attrName>ppt_y</p:attrName>
                                        </p:attrNameLst>
                                      </p:cBhvr>
                                    </p:animMotion>
                                  </p:childTnLst>
                                </p:cTn>
                              </p:par>
                              <p:par>
                                <p:cTn id="127" presetID="0" presetClass="path" presetSubtype="0" accel="50000" decel="50000" fill="hold" nodeType="withEffect">
                                  <p:stCondLst>
                                    <p:cond delay="0"/>
                                  </p:stCondLst>
                                  <p:childTnLst>
                                    <p:animMotion origin="layout" path="M 0.00286 -0.00162 L 0.04896 -0.09653 " pathEditMode="relative" ptsTypes="AA">
                                      <p:cBhvr>
                                        <p:cTn id="128" dur="2000" fill="hold"/>
                                        <p:tgtEl>
                                          <p:spTgt spid="75"/>
                                        </p:tgtEl>
                                        <p:attrNameLst>
                                          <p:attrName>ppt_x</p:attrName>
                                          <p:attrName>ppt_y</p:attrName>
                                        </p:attrNameLst>
                                      </p:cBhvr>
                                    </p:animMotion>
                                  </p:childTnLst>
                                </p:cTn>
                              </p:par>
                              <p:par>
                                <p:cTn id="129" presetID="0" presetClass="path" presetSubtype="0" accel="50000" decel="50000" fill="hold" nodeType="withEffect">
                                  <p:stCondLst>
                                    <p:cond delay="0"/>
                                  </p:stCondLst>
                                  <p:childTnLst>
                                    <p:animMotion origin="layout" path="M -1.04167E-6 -0.00648 L -1.04167E-6 -0.17291 " pathEditMode="relative" ptsTypes="AA">
                                      <p:cBhvr>
                                        <p:cTn id="130" dur="2000" fill="hold"/>
                                        <p:tgtEl>
                                          <p:spTgt spid="169"/>
                                        </p:tgtEl>
                                        <p:attrNameLst>
                                          <p:attrName>ppt_x</p:attrName>
                                          <p:attrName>ppt_y</p:attrName>
                                        </p:attrNameLst>
                                      </p:cBhvr>
                                    </p:animMotion>
                                  </p:childTnLst>
                                </p:cTn>
                              </p:par>
                              <p:par>
                                <p:cTn id="131" presetID="0" presetClass="path" presetSubtype="0" accel="50000" decel="50000" fill="hold" nodeType="withEffect">
                                  <p:stCondLst>
                                    <p:cond delay="0"/>
                                  </p:stCondLst>
                                  <p:childTnLst>
                                    <p:animMotion origin="layout" path="M 0.00026 -0.00209 L 0.04805 0.05069 " pathEditMode="relative" rAng="0" ptsTypes="AA">
                                      <p:cBhvr>
                                        <p:cTn id="132" dur="2000" fill="hold"/>
                                        <p:tgtEl>
                                          <p:spTgt spid="51"/>
                                        </p:tgtEl>
                                        <p:attrNameLst>
                                          <p:attrName>ppt_x</p:attrName>
                                          <p:attrName>ppt_y</p:attrName>
                                        </p:attrNameLst>
                                      </p:cBhvr>
                                      <p:rCtr x="2383" y="2639"/>
                                    </p:animMotion>
                                  </p:childTnLst>
                                </p:cTn>
                              </p:par>
                              <p:par>
                                <p:cTn id="133" presetID="0" presetClass="path" presetSubtype="0" accel="50000" decel="50000" fill="hold" nodeType="withEffect">
                                  <p:stCondLst>
                                    <p:cond delay="0"/>
                                  </p:stCondLst>
                                  <p:childTnLst>
                                    <p:animMotion origin="layout" path="M 0.00104 -0.00578 L -0.04336 0.04051 " pathEditMode="relative" ptsTypes="AA">
                                      <p:cBhvr>
                                        <p:cTn id="134" dur="2000" fill="hold"/>
                                        <p:tgtEl>
                                          <p:spTgt spid="52"/>
                                        </p:tgtEl>
                                        <p:attrNameLst>
                                          <p:attrName>ppt_x</p:attrName>
                                          <p:attrName>ppt_y</p:attrName>
                                        </p:attrNameLst>
                                      </p:cBhvr>
                                    </p:animMotion>
                                  </p:childTnLst>
                                </p:cTn>
                              </p:par>
                              <p:par>
                                <p:cTn id="135" presetID="0" presetClass="path" presetSubtype="0" accel="50000" decel="50000" fill="hold" nodeType="withEffect">
                                  <p:stCondLst>
                                    <p:cond delay="0"/>
                                  </p:stCondLst>
                                  <p:childTnLst>
                                    <p:animMotion origin="layout" path="M -0.00013 -0.00347 L -0.00013 0.09375 " pathEditMode="relative" ptsTypes="AA">
                                      <p:cBhvr>
                                        <p:cTn id="136" dur="2000" fill="hold"/>
                                        <p:tgtEl>
                                          <p:spTgt spid="43"/>
                                        </p:tgtEl>
                                        <p:attrNameLst>
                                          <p:attrName>ppt_x</p:attrName>
                                          <p:attrName>ppt_y</p:attrName>
                                        </p:attrNameLst>
                                      </p:cBhvr>
                                    </p:animMotion>
                                  </p:childTnLst>
                                </p:cTn>
                              </p:par>
                              <p:par>
                                <p:cTn id="137" presetID="0" presetClass="path" presetSubtype="0" accel="50000" decel="50000" fill="hold" nodeType="withEffect">
                                  <p:stCondLst>
                                    <p:cond delay="0"/>
                                  </p:stCondLst>
                                  <p:childTnLst>
                                    <p:animMotion origin="layout" path="M -2.70833E-6 -1.11111E-6 L -0.0483 0.05069 " pathEditMode="relative" rAng="0" ptsTypes="AA">
                                      <p:cBhvr>
                                        <p:cTn id="138" dur="2000" fill="hold"/>
                                        <p:tgtEl>
                                          <p:spTgt spid="44"/>
                                        </p:tgtEl>
                                        <p:attrNameLst>
                                          <p:attrName>ppt_x</p:attrName>
                                          <p:attrName>ppt_y</p:attrName>
                                        </p:attrNameLst>
                                      </p:cBhvr>
                                      <p:rCtr x="-2422" y="2685"/>
                                    </p:animMotion>
                                  </p:childTnLst>
                                </p:cTn>
                              </p:par>
                              <p:par>
                                <p:cTn id="139" presetID="0" presetClass="path" presetSubtype="0" accel="50000" decel="50000" fill="hold" nodeType="withEffect">
                                  <p:stCondLst>
                                    <p:cond delay="0"/>
                                  </p:stCondLst>
                                  <p:childTnLst>
                                    <p:animMotion origin="layout" path="M 1.45833E-6 -2.96296E-6 L 0.0457 -0.04491 " pathEditMode="relative" rAng="0" ptsTypes="AA">
                                      <p:cBhvr>
                                        <p:cTn id="140" dur="2000" fill="hold"/>
                                        <p:tgtEl>
                                          <p:spTgt spid="45"/>
                                        </p:tgtEl>
                                        <p:attrNameLst>
                                          <p:attrName>ppt_x</p:attrName>
                                          <p:attrName>ppt_y</p:attrName>
                                        </p:attrNameLst>
                                      </p:cBhvr>
                                      <p:rCtr x="2201" y="-2269"/>
                                    </p:animMotion>
                                  </p:childTnLst>
                                </p:cTn>
                              </p:par>
                              <p:par>
                                <p:cTn id="141" presetID="0" presetClass="path" presetSubtype="0" accel="50000" decel="50000" fill="hold" nodeType="withEffect">
                                  <p:stCondLst>
                                    <p:cond delay="0"/>
                                  </p:stCondLst>
                                  <p:childTnLst>
                                    <p:animMotion origin="layout" path="M 0.00013 0.00092 L 0.04622 0.0449 " pathEditMode="relative" ptsTypes="AA">
                                      <p:cBhvr>
                                        <p:cTn id="142" dur="2000" fill="hold"/>
                                        <p:tgtEl>
                                          <p:spTgt spid="46"/>
                                        </p:tgtEl>
                                        <p:attrNameLst>
                                          <p:attrName>ppt_x</p:attrName>
                                          <p:attrName>ppt_y</p:attrName>
                                        </p:attrNameLst>
                                      </p:cBhvr>
                                    </p:animMotion>
                                  </p:childTnLst>
                                </p:cTn>
                              </p:par>
                              <p:par>
                                <p:cTn id="143" presetID="0" presetClass="path" presetSubtype="0" accel="50000" decel="50000" fill="hold" nodeType="withEffect">
                                  <p:stCondLst>
                                    <p:cond delay="0"/>
                                  </p:stCondLst>
                                  <p:childTnLst>
                                    <p:animMotion origin="layout" path="M 1.25E-6 2.59259E-6 L -0.04362 -0.04166 " pathEditMode="relative" rAng="0" ptsTypes="AA">
                                      <p:cBhvr>
                                        <p:cTn id="144" dur="2000" fill="hold"/>
                                        <p:tgtEl>
                                          <p:spTgt spid="50"/>
                                        </p:tgtEl>
                                        <p:attrNameLst>
                                          <p:attrName>ppt_x</p:attrName>
                                          <p:attrName>ppt_y</p:attrName>
                                        </p:attrNameLst>
                                      </p:cBhvr>
                                      <p:rCtr x="-2201" y="-2199"/>
                                    </p:animMotion>
                                  </p:childTnLst>
                                </p:cTn>
                              </p:par>
                            </p:childTnLst>
                          </p:cTn>
                        </p:par>
                        <p:par>
                          <p:cTn id="145" fill="hold">
                            <p:stCondLst>
                              <p:cond delay="2000"/>
                            </p:stCondLst>
                            <p:childTnLst>
                              <p:par>
                                <p:cTn id="146" presetID="12" presetClass="entr" presetSubtype="4" fill="hold" grpId="0" nodeType="afterEffect">
                                  <p:stCondLst>
                                    <p:cond delay="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p:tgtEl>
                                          <p:spTgt spid="47"/>
                                        </p:tgtEl>
                                        <p:attrNameLst>
                                          <p:attrName>ppt_y</p:attrName>
                                        </p:attrNameLst>
                                      </p:cBhvr>
                                      <p:tavLst>
                                        <p:tav tm="0">
                                          <p:val>
                                            <p:strVal val="#ppt_y+#ppt_h*1.125000"/>
                                          </p:val>
                                        </p:tav>
                                        <p:tav tm="100000">
                                          <p:val>
                                            <p:strVal val="#ppt_y"/>
                                          </p:val>
                                        </p:tav>
                                      </p:tavLst>
                                    </p:anim>
                                    <p:animEffect transition="in" filter="wipe(up)">
                                      <p:cBhvr>
                                        <p:cTn id="149" dur="500"/>
                                        <p:tgtEl>
                                          <p:spTgt spid="47"/>
                                        </p:tgtEl>
                                      </p:cBhvr>
                                    </p:animEffect>
                                  </p:childTnLst>
                                </p:cTn>
                              </p:par>
                              <p:par>
                                <p:cTn id="150" presetID="1" presetClass="exit" presetSubtype="0" fill="hold" nodeType="withEffect">
                                  <p:stCondLst>
                                    <p:cond delay="0"/>
                                  </p:stCondLst>
                                  <p:childTnLst>
                                    <p:set>
                                      <p:cBhvr>
                                        <p:cTn id="151" dur="1" fill="hold">
                                          <p:stCondLst>
                                            <p:cond delay="0"/>
                                          </p:stCondLst>
                                        </p:cTn>
                                        <p:tgtEl>
                                          <p:spTgt spid="42"/>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44"/>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41"/>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184"/>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175"/>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75"/>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169"/>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51"/>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52"/>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43"/>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45"/>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50"/>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4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2" presetClass="entr" presetSubtype="4" fill="hold" grpId="0" nodeType="clickEffect">
                                  <p:stCondLst>
                                    <p:cond delay="0"/>
                                  </p:stCondLst>
                                  <p:childTnLst>
                                    <p:set>
                                      <p:cBhvr>
                                        <p:cTn id="179" dur="1" fill="hold">
                                          <p:stCondLst>
                                            <p:cond delay="0"/>
                                          </p:stCondLst>
                                        </p:cTn>
                                        <p:tgtEl>
                                          <p:spTgt spid="48"/>
                                        </p:tgtEl>
                                        <p:attrNameLst>
                                          <p:attrName>style.visibility</p:attrName>
                                        </p:attrNameLst>
                                      </p:cBhvr>
                                      <p:to>
                                        <p:strVal val="visible"/>
                                      </p:to>
                                    </p:set>
                                    <p:anim calcmode="lin" valueType="num">
                                      <p:cBhvr additive="base">
                                        <p:cTn id="180" dur="500"/>
                                        <p:tgtEl>
                                          <p:spTgt spid="48"/>
                                        </p:tgtEl>
                                        <p:attrNameLst>
                                          <p:attrName>ppt_y</p:attrName>
                                        </p:attrNameLst>
                                      </p:cBhvr>
                                      <p:tavLst>
                                        <p:tav tm="0">
                                          <p:val>
                                            <p:strVal val="#ppt_y+#ppt_h*1.125000"/>
                                          </p:val>
                                        </p:tav>
                                        <p:tav tm="100000">
                                          <p:val>
                                            <p:strVal val="#ppt_y"/>
                                          </p:val>
                                        </p:tav>
                                      </p:tavLst>
                                    </p:anim>
                                    <p:animEffect transition="in" filter="wipe(up)">
                                      <p:cBhvr>
                                        <p:cTn id="181" dur="500"/>
                                        <p:tgtEl>
                                          <p:spTgt spid="48"/>
                                        </p:tgtEl>
                                      </p:cBhvr>
                                    </p:animEffect>
                                  </p:childTnLst>
                                </p:cTn>
                              </p:par>
                              <p:par>
                                <p:cTn id="182" presetID="1" presetClass="entr" presetSubtype="0" fill="hold" grpId="3" nodeType="withEffect">
                                  <p:stCondLst>
                                    <p:cond delay="0"/>
                                  </p:stCondLst>
                                  <p:childTnLst>
                                    <p:set>
                                      <p:cBhvr>
                                        <p:cTn id="183" dur="1" fill="hold">
                                          <p:stCondLst>
                                            <p:cond delay="0"/>
                                          </p:stCondLst>
                                        </p:cTn>
                                        <p:tgtEl>
                                          <p:spTgt spid="38"/>
                                        </p:tgtEl>
                                        <p:attrNameLst>
                                          <p:attrName>style.visibility</p:attrName>
                                        </p:attrNameLst>
                                      </p:cBhvr>
                                      <p:to>
                                        <p:strVal val="visible"/>
                                      </p:to>
                                    </p:set>
                                  </p:childTnLst>
                                </p:cTn>
                              </p:par>
                              <p:par>
                                <p:cTn id="184" presetID="1" presetClass="entr" presetSubtype="0" fill="hold" grpId="3" nodeType="withEffect">
                                  <p:stCondLst>
                                    <p:cond delay="0"/>
                                  </p:stCondLst>
                                  <p:childTnLst>
                                    <p:set>
                                      <p:cBhvr>
                                        <p:cTn id="185" dur="1" fill="hold">
                                          <p:stCondLst>
                                            <p:cond delay="0"/>
                                          </p:stCondLst>
                                        </p:cTn>
                                        <p:tgtEl>
                                          <p:spTgt spid="35"/>
                                        </p:tgtEl>
                                        <p:attrNameLst>
                                          <p:attrName>style.visibility</p:attrName>
                                        </p:attrNameLst>
                                      </p:cBhvr>
                                      <p:to>
                                        <p:strVal val="visible"/>
                                      </p:to>
                                    </p:set>
                                  </p:childTnLst>
                                </p:cTn>
                              </p:par>
                              <p:par>
                                <p:cTn id="186" presetID="1" presetClass="entr" presetSubtype="0" fill="hold" grpId="3" nodeType="withEffect">
                                  <p:stCondLst>
                                    <p:cond delay="0"/>
                                  </p:stCondLst>
                                  <p:childTnLst>
                                    <p:set>
                                      <p:cBhvr>
                                        <p:cTn id="187" dur="1" fill="hold">
                                          <p:stCondLst>
                                            <p:cond delay="0"/>
                                          </p:stCondLst>
                                        </p:cTn>
                                        <p:tgtEl>
                                          <p:spTgt spid="39"/>
                                        </p:tgtEl>
                                        <p:attrNameLst>
                                          <p:attrName>style.visibility</p:attrName>
                                        </p:attrNameLst>
                                      </p:cBhvr>
                                      <p:to>
                                        <p:strVal val="visible"/>
                                      </p:to>
                                    </p:set>
                                  </p:childTnLst>
                                </p:cTn>
                              </p:par>
                              <p:par>
                                <p:cTn id="188" presetID="1" presetClass="entr" presetSubtype="0" fill="hold" grpId="3" nodeType="withEffect">
                                  <p:stCondLst>
                                    <p:cond delay="0"/>
                                  </p:stCondLst>
                                  <p:childTnLst>
                                    <p:set>
                                      <p:cBhvr>
                                        <p:cTn id="189" dur="1" fill="hold">
                                          <p:stCondLst>
                                            <p:cond delay="0"/>
                                          </p:stCondLst>
                                        </p:cTn>
                                        <p:tgtEl>
                                          <p:spTgt spid="36"/>
                                        </p:tgtEl>
                                        <p:attrNameLst>
                                          <p:attrName>style.visibility</p:attrName>
                                        </p:attrNameLst>
                                      </p:cBhvr>
                                      <p:to>
                                        <p:strVal val="visible"/>
                                      </p:to>
                                    </p:set>
                                  </p:childTnLst>
                                </p:cTn>
                              </p:par>
                              <p:par>
                                <p:cTn id="190" presetID="1" presetClass="entr" presetSubtype="0" fill="hold" grpId="3" nodeType="withEffect">
                                  <p:stCondLst>
                                    <p:cond delay="0"/>
                                  </p:stCondLst>
                                  <p:childTnLst>
                                    <p:set>
                                      <p:cBhvr>
                                        <p:cTn id="191" dur="1" fill="hold">
                                          <p:stCondLst>
                                            <p:cond delay="0"/>
                                          </p:stCondLst>
                                        </p:cTn>
                                        <p:tgtEl>
                                          <p:spTgt spid="6"/>
                                        </p:tgtEl>
                                        <p:attrNameLst>
                                          <p:attrName>style.visibility</p:attrName>
                                        </p:attrNameLst>
                                      </p:cBhvr>
                                      <p:to>
                                        <p:strVal val="visible"/>
                                      </p:to>
                                    </p:set>
                                  </p:childTnLst>
                                </p:cTn>
                              </p:par>
                              <p:par>
                                <p:cTn id="192" presetID="1" presetClass="entr" presetSubtype="0" fill="hold" grpId="3" nodeType="with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par>
                                <p:cTn id="194" presetID="1" presetClass="entr" presetSubtype="0" fill="hold" grpId="3" nodeType="withEffect">
                                  <p:stCondLst>
                                    <p:cond delay="0"/>
                                  </p:stCondLst>
                                  <p:childTnLst>
                                    <p:set>
                                      <p:cBhvr>
                                        <p:cTn id="195" dur="1" fill="hold">
                                          <p:stCondLst>
                                            <p:cond delay="0"/>
                                          </p:stCondLst>
                                        </p:cTn>
                                        <p:tgtEl>
                                          <p:spTgt spid="40"/>
                                        </p:tgtEl>
                                        <p:attrNameLst>
                                          <p:attrName>style.visibility</p:attrName>
                                        </p:attrNameLst>
                                      </p:cBhvr>
                                      <p:to>
                                        <p:strVal val="visible"/>
                                      </p:to>
                                    </p:set>
                                  </p:childTnLst>
                                </p:cTn>
                              </p:par>
                              <p:par>
                                <p:cTn id="196" presetID="1" presetClass="emph" presetSubtype="2" fill="hold" nodeType="withEffect">
                                  <p:stCondLst>
                                    <p:cond delay="0"/>
                                  </p:stCondLst>
                                  <p:childTnLst>
                                    <p:animClr clrSpc="rgb" dir="cw">
                                      <p:cBhvr>
                                        <p:cTn id="197" dur="10" fill="hold"/>
                                        <p:tgtEl>
                                          <p:spTgt spid="38"/>
                                        </p:tgtEl>
                                        <p:attrNameLst>
                                          <p:attrName>fillcolor</p:attrName>
                                        </p:attrNameLst>
                                      </p:cBhvr>
                                      <p:to>
                                        <a:srgbClr val="FFD579"/>
                                      </p:to>
                                    </p:animClr>
                                    <p:set>
                                      <p:cBhvr>
                                        <p:cTn id="198" dur="10" fill="hold"/>
                                        <p:tgtEl>
                                          <p:spTgt spid="38"/>
                                        </p:tgtEl>
                                        <p:attrNameLst>
                                          <p:attrName>fill.type</p:attrName>
                                        </p:attrNameLst>
                                      </p:cBhvr>
                                      <p:to>
                                        <p:strVal val="solid"/>
                                      </p:to>
                                    </p:set>
                                    <p:set>
                                      <p:cBhvr>
                                        <p:cTn id="199" dur="10" fill="hold"/>
                                        <p:tgtEl>
                                          <p:spTgt spid="38"/>
                                        </p:tgtEl>
                                        <p:attrNameLst>
                                          <p:attrName>fill.on</p:attrName>
                                        </p:attrNameLst>
                                      </p:cBhvr>
                                      <p:to>
                                        <p:strVal val="true"/>
                                      </p:to>
                                    </p:set>
                                  </p:childTnLst>
                                </p:cTn>
                              </p:par>
                              <p:par>
                                <p:cTn id="200" presetID="1" presetClass="emph" presetSubtype="2" fill="hold" nodeType="withEffect">
                                  <p:stCondLst>
                                    <p:cond delay="0"/>
                                  </p:stCondLst>
                                  <p:childTnLst>
                                    <p:animClr clrSpc="rgb" dir="cw">
                                      <p:cBhvr>
                                        <p:cTn id="201" dur="10" fill="hold"/>
                                        <p:tgtEl>
                                          <p:spTgt spid="40"/>
                                        </p:tgtEl>
                                        <p:attrNameLst>
                                          <p:attrName>fillcolor</p:attrName>
                                        </p:attrNameLst>
                                      </p:cBhvr>
                                      <p:to>
                                        <a:srgbClr val="FFD579"/>
                                      </p:to>
                                    </p:animClr>
                                    <p:set>
                                      <p:cBhvr>
                                        <p:cTn id="202" dur="10" fill="hold"/>
                                        <p:tgtEl>
                                          <p:spTgt spid="40"/>
                                        </p:tgtEl>
                                        <p:attrNameLst>
                                          <p:attrName>fill.type</p:attrName>
                                        </p:attrNameLst>
                                      </p:cBhvr>
                                      <p:to>
                                        <p:strVal val="solid"/>
                                      </p:to>
                                    </p:set>
                                    <p:set>
                                      <p:cBhvr>
                                        <p:cTn id="203" dur="10" fill="hold"/>
                                        <p:tgtEl>
                                          <p:spTgt spid="40"/>
                                        </p:tgtEl>
                                        <p:attrNameLst>
                                          <p:attrName>fill.on</p:attrName>
                                        </p:attrNameLst>
                                      </p:cBhvr>
                                      <p:to>
                                        <p:strVal val="true"/>
                                      </p:to>
                                    </p:set>
                                  </p:childTnLst>
                                </p:cTn>
                              </p:par>
                              <p:par>
                                <p:cTn id="204" presetID="1" presetClass="emph" presetSubtype="2" fill="hold" nodeType="withEffect">
                                  <p:stCondLst>
                                    <p:cond delay="0"/>
                                  </p:stCondLst>
                                  <p:childTnLst>
                                    <p:animClr clrSpc="rgb" dir="cw">
                                      <p:cBhvr>
                                        <p:cTn id="205" dur="10" fill="hold"/>
                                        <p:tgtEl>
                                          <p:spTgt spid="34"/>
                                        </p:tgtEl>
                                        <p:attrNameLst>
                                          <p:attrName>fillcolor</p:attrName>
                                        </p:attrNameLst>
                                      </p:cBhvr>
                                      <p:to>
                                        <a:srgbClr val="FFD579"/>
                                      </p:to>
                                    </p:animClr>
                                    <p:set>
                                      <p:cBhvr>
                                        <p:cTn id="206" dur="10" fill="hold"/>
                                        <p:tgtEl>
                                          <p:spTgt spid="34"/>
                                        </p:tgtEl>
                                        <p:attrNameLst>
                                          <p:attrName>fill.type</p:attrName>
                                        </p:attrNameLst>
                                      </p:cBhvr>
                                      <p:to>
                                        <p:strVal val="solid"/>
                                      </p:to>
                                    </p:set>
                                    <p:set>
                                      <p:cBhvr>
                                        <p:cTn id="207" dur="10" fill="hold"/>
                                        <p:tgtEl>
                                          <p:spTgt spid="34"/>
                                        </p:tgtEl>
                                        <p:attrNameLst>
                                          <p:attrName>fill.on</p:attrName>
                                        </p:attrNameLst>
                                      </p:cBhvr>
                                      <p:to>
                                        <p:strVal val="true"/>
                                      </p:to>
                                    </p:set>
                                  </p:childTnLst>
                                </p:cTn>
                              </p:par>
                              <p:par>
                                <p:cTn id="208" presetID="1" presetClass="emph" presetSubtype="2" fill="hold" nodeType="withEffect">
                                  <p:stCondLst>
                                    <p:cond delay="0"/>
                                  </p:stCondLst>
                                  <p:childTnLst>
                                    <p:animClr clrSpc="rgb" dir="cw">
                                      <p:cBhvr>
                                        <p:cTn id="209" dur="10" fill="hold"/>
                                        <p:tgtEl>
                                          <p:spTgt spid="6"/>
                                        </p:tgtEl>
                                        <p:attrNameLst>
                                          <p:attrName>fillcolor</p:attrName>
                                        </p:attrNameLst>
                                      </p:cBhvr>
                                      <p:to>
                                        <a:srgbClr val="FFD579"/>
                                      </p:to>
                                    </p:animClr>
                                    <p:set>
                                      <p:cBhvr>
                                        <p:cTn id="210" dur="10" fill="hold"/>
                                        <p:tgtEl>
                                          <p:spTgt spid="6"/>
                                        </p:tgtEl>
                                        <p:attrNameLst>
                                          <p:attrName>fill.type</p:attrName>
                                        </p:attrNameLst>
                                      </p:cBhvr>
                                      <p:to>
                                        <p:strVal val="solid"/>
                                      </p:to>
                                    </p:set>
                                    <p:set>
                                      <p:cBhvr>
                                        <p:cTn id="211" dur="10" fill="hold"/>
                                        <p:tgtEl>
                                          <p:spTgt spid="6"/>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10" fill="hold"/>
                                        <p:tgtEl>
                                          <p:spTgt spid="35"/>
                                        </p:tgtEl>
                                        <p:attrNameLst>
                                          <p:attrName>fillcolor</p:attrName>
                                        </p:attrNameLst>
                                      </p:cBhvr>
                                      <p:to>
                                        <a:srgbClr val="FFD579"/>
                                      </p:to>
                                    </p:animClr>
                                    <p:set>
                                      <p:cBhvr>
                                        <p:cTn id="214" dur="10" fill="hold"/>
                                        <p:tgtEl>
                                          <p:spTgt spid="35"/>
                                        </p:tgtEl>
                                        <p:attrNameLst>
                                          <p:attrName>fill.type</p:attrName>
                                        </p:attrNameLst>
                                      </p:cBhvr>
                                      <p:to>
                                        <p:strVal val="solid"/>
                                      </p:to>
                                    </p:set>
                                    <p:set>
                                      <p:cBhvr>
                                        <p:cTn id="215" dur="10" fill="hold"/>
                                        <p:tgtEl>
                                          <p:spTgt spid="35"/>
                                        </p:tgtEl>
                                        <p:attrNameLst>
                                          <p:attrName>fill.on</p:attrName>
                                        </p:attrNameLst>
                                      </p:cBhvr>
                                      <p:to>
                                        <p:strVal val="true"/>
                                      </p:to>
                                    </p:set>
                                  </p:childTnLst>
                                </p:cTn>
                              </p:par>
                              <p:par>
                                <p:cTn id="216" presetID="1" presetClass="emph" presetSubtype="2" fill="hold" nodeType="withEffect">
                                  <p:stCondLst>
                                    <p:cond delay="0"/>
                                  </p:stCondLst>
                                  <p:childTnLst>
                                    <p:animClr clrSpc="rgb" dir="cw">
                                      <p:cBhvr>
                                        <p:cTn id="217" dur="10" fill="hold"/>
                                        <p:tgtEl>
                                          <p:spTgt spid="36"/>
                                        </p:tgtEl>
                                        <p:attrNameLst>
                                          <p:attrName>fillcolor</p:attrName>
                                        </p:attrNameLst>
                                      </p:cBhvr>
                                      <p:to>
                                        <a:srgbClr val="FFD579"/>
                                      </p:to>
                                    </p:animClr>
                                    <p:set>
                                      <p:cBhvr>
                                        <p:cTn id="218" dur="10" fill="hold"/>
                                        <p:tgtEl>
                                          <p:spTgt spid="36"/>
                                        </p:tgtEl>
                                        <p:attrNameLst>
                                          <p:attrName>fill.type</p:attrName>
                                        </p:attrNameLst>
                                      </p:cBhvr>
                                      <p:to>
                                        <p:strVal val="solid"/>
                                      </p:to>
                                    </p:set>
                                    <p:set>
                                      <p:cBhvr>
                                        <p:cTn id="219" dur="10" fill="hold"/>
                                        <p:tgtEl>
                                          <p:spTgt spid="36"/>
                                        </p:tgtEl>
                                        <p:attrNameLst>
                                          <p:attrName>fill.on</p:attrName>
                                        </p:attrNameLst>
                                      </p:cBhvr>
                                      <p:to>
                                        <p:strVal val="true"/>
                                      </p:to>
                                    </p:set>
                                  </p:childTnLst>
                                </p:cTn>
                              </p:par>
                              <p:par>
                                <p:cTn id="220" presetID="1" presetClass="emph" presetSubtype="2" fill="hold" nodeType="withEffect">
                                  <p:stCondLst>
                                    <p:cond delay="0"/>
                                  </p:stCondLst>
                                  <p:childTnLst>
                                    <p:animClr clrSpc="rgb" dir="cw">
                                      <p:cBhvr>
                                        <p:cTn id="221" dur="10" fill="hold"/>
                                        <p:tgtEl>
                                          <p:spTgt spid="39"/>
                                        </p:tgtEl>
                                        <p:attrNameLst>
                                          <p:attrName>fillcolor</p:attrName>
                                        </p:attrNameLst>
                                      </p:cBhvr>
                                      <p:to>
                                        <a:srgbClr val="FFD579"/>
                                      </p:to>
                                    </p:animClr>
                                    <p:set>
                                      <p:cBhvr>
                                        <p:cTn id="222" dur="10" fill="hold"/>
                                        <p:tgtEl>
                                          <p:spTgt spid="39"/>
                                        </p:tgtEl>
                                        <p:attrNameLst>
                                          <p:attrName>fill.type</p:attrName>
                                        </p:attrNameLst>
                                      </p:cBhvr>
                                      <p:to>
                                        <p:strVal val="solid"/>
                                      </p:to>
                                    </p:set>
                                    <p:set>
                                      <p:cBhvr>
                                        <p:cTn id="223" dur="10" fill="hold"/>
                                        <p:tgtEl>
                                          <p:spTgt spid="39"/>
                                        </p:tgtEl>
                                        <p:attrNameLst>
                                          <p:attrName>fill.on</p:attrName>
                                        </p:attrNameLst>
                                      </p:cBhvr>
                                      <p:to>
                                        <p:strVal val="true"/>
                                      </p:to>
                                    </p:set>
                                  </p:childTnLst>
                                </p:cTn>
                              </p:par>
                            </p:childTnLst>
                          </p:cTn>
                        </p:par>
                        <p:par>
                          <p:cTn id="224" fill="hold">
                            <p:stCondLst>
                              <p:cond delay="500"/>
                            </p:stCondLst>
                            <p:childTnLst>
                              <p:par>
                                <p:cTn id="225" presetID="1" presetClass="path" presetSubtype="0" accel="50000" decel="50000" fill="hold" grpId="4" nodeType="afterEffect">
                                  <p:stCondLst>
                                    <p:cond delay="0"/>
                                  </p:stCondLst>
                                  <p:childTnLst>
                                    <p:animMotion origin="layout" path="M -0.00052 -0.00069 C 0.01198 -0.00069 0.02227 0.01806 0.02227 0.04167 C 0.02227 0.06505 0.01198 0.08426 -0.00052 0.08426 C -0.01315 0.08426 -0.02318 0.06505 -0.02318 0.04167 C -0.02318 0.01806 -0.01315 -0.00069 -0.00052 -0.00069 Z " pathEditMode="relative" rAng="0" ptsTypes="AAAAA">
                                      <p:cBhvr>
                                        <p:cTn id="226" dur="2000" fill="hold"/>
                                        <p:tgtEl>
                                          <p:spTgt spid="40"/>
                                        </p:tgtEl>
                                        <p:attrNameLst>
                                          <p:attrName>ppt_x</p:attrName>
                                          <p:attrName>ppt_y</p:attrName>
                                        </p:attrNameLst>
                                      </p:cBhvr>
                                      <p:rCtr x="0" y="4236"/>
                                    </p:animMotion>
                                  </p:childTnLst>
                                </p:cTn>
                              </p:par>
                              <p:par>
                                <p:cTn id="227" presetID="1" presetClass="path" presetSubtype="0" accel="50000" decel="50000" fill="hold" grpId="4" nodeType="withEffect">
                                  <p:stCondLst>
                                    <p:cond delay="0"/>
                                  </p:stCondLst>
                                  <p:childTnLst>
                                    <p:animMotion origin="layout" path="M 3.54167E-6 3.7037E-7 C 0.01354 3.7037E-7 0.02448 0.01898 0.02448 0.04236 C 0.02448 0.06551 0.01354 0.08472 3.54167E-6 0.08472 C -0.01355 0.08472 -0.02435 0.06551 -0.02435 0.04236 C -0.02435 0.01898 -0.01355 3.7037E-7 3.54167E-6 3.7037E-7 Z " pathEditMode="relative" rAng="0" ptsTypes="AAAAA">
                                      <p:cBhvr>
                                        <p:cTn id="228" dur="2000" fill="hold"/>
                                        <p:tgtEl>
                                          <p:spTgt spid="34"/>
                                        </p:tgtEl>
                                        <p:attrNameLst>
                                          <p:attrName>ppt_x</p:attrName>
                                          <p:attrName>ppt_y</p:attrName>
                                        </p:attrNameLst>
                                      </p:cBhvr>
                                      <p:rCtr x="0" y="4236"/>
                                    </p:animMotion>
                                  </p:childTnLst>
                                </p:cTn>
                              </p:par>
                              <p:par>
                                <p:cTn id="229" presetID="1" presetClass="path" presetSubtype="0" accel="50000" decel="50000" fill="hold" grpId="4" nodeType="withEffect">
                                  <p:stCondLst>
                                    <p:cond delay="0"/>
                                  </p:stCondLst>
                                  <p:childTnLst>
                                    <p:animMotion origin="layout" path="M 8.33333E-7 -7.40741E-7 C 0.01419 -7.40741E-7 0.02591 0.01898 0.02591 0.04259 C 0.02591 0.0662 0.01419 0.08542 8.33333E-7 0.08542 C -0.01432 0.08542 -0.02591 0.0662 -0.02591 0.04259 C -0.02591 0.01898 -0.01432 -7.40741E-7 8.33333E-7 -7.40741E-7 Z " pathEditMode="relative" rAng="0" ptsTypes="AAAAA">
                                      <p:cBhvr>
                                        <p:cTn id="230" dur="2000" fill="hold"/>
                                        <p:tgtEl>
                                          <p:spTgt spid="6"/>
                                        </p:tgtEl>
                                        <p:attrNameLst>
                                          <p:attrName>ppt_x</p:attrName>
                                          <p:attrName>ppt_y</p:attrName>
                                        </p:attrNameLst>
                                      </p:cBhvr>
                                      <p:rCtr x="0" y="4259"/>
                                    </p:animMotion>
                                  </p:childTnLst>
                                </p:cTn>
                              </p:par>
                              <p:par>
                                <p:cTn id="231" presetID="1" presetClass="path" presetSubtype="0" accel="50000" decel="50000" fill="hold" grpId="4" nodeType="withEffect">
                                  <p:stCondLst>
                                    <p:cond delay="0"/>
                                  </p:stCondLst>
                                  <p:childTnLst>
                                    <p:animMotion origin="layout" path="M 4.58333E-6 7.40741E-7 C 0.0125 7.40741E-7 0.02278 0.01852 0.02278 0.04143 C 0.02278 0.06435 0.0125 0.0831 4.58333E-6 0.0831 C -0.0125 0.0831 -0.02266 0.06435 -0.02266 0.04143 C -0.02266 0.01852 -0.0125 7.40741E-7 4.58333E-6 7.40741E-7 Z " pathEditMode="relative" rAng="0" ptsTypes="AAAAA">
                                      <p:cBhvr>
                                        <p:cTn id="232" dur="2000" fill="hold"/>
                                        <p:tgtEl>
                                          <p:spTgt spid="35"/>
                                        </p:tgtEl>
                                        <p:attrNameLst>
                                          <p:attrName>ppt_x</p:attrName>
                                          <p:attrName>ppt_y</p:attrName>
                                        </p:attrNameLst>
                                      </p:cBhvr>
                                      <p:rCtr x="0" y="4144"/>
                                    </p:animMotion>
                                  </p:childTnLst>
                                </p:cTn>
                              </p:par>
                              <p:par>
                                <p:cTn id="233" presetID="1" presetClass="path" presetSubtype="0" accel="50000" decel="50000" fill="hold" grpId="4" nodeType="withEffect">
                                  <p:stCondLst>
                                    <p:cond delay="0"/>
                                  </p:stCondLst>
                                  <p:childTnLst>
                                    <p:animMotion origin="layout" path="M 1.66667E-6 2.77556E-17 C 0.01367 2.77556E-17 0.02487 0.01921 0.02487 0.04306 C 0.02487 0.0669 0.01367 0.08634 1.66667E-6 0.08634 C -0.01367 0.08634 -0.02474 0.0669 -0.02474 0.04306 C -0.02474 0.01921 -0.01367 2.77556E-17 1.66667E-6 2.77556E-17 Z " pathEditMode="relative" rAng="0" ptsTypes="AAAAA">
                                      <p:cBhvr>
                                        <p:cTn id="234" dur="2000" fill="hold"/>
                                        <p:tgtEl>
                                          <p:spTgt spid="36"/>
                                        </p:tgtEl>
                                        <p:attrNameLst>
                                          <p:attrName>ppt_x</p:attrName>
                                          <p:attrName>ppt_y</p:attrName>
                                        </p:attrNameLst>
                                      </p:cBhvr>
                                      <p:rCtr x="0" y="4306"/>
                                    </p:animMotion>
                                  </p:childTnLst>
                                </p:cTn>
                              </p:par>
                              <p:par>
                                <p:cTn id="235" presetID="1" presetClass="path" presetSubtype="0" accel="50000" decel="50000" fill="hold" grpId="4" nodeType="withEffect">
                                  <p:stCondLst>
                                    <p:cond delay="0"/>
                                  </p:stCondLst>
                                  <p:childTnLst>
                                    <p:animMotion origin="layout" path="M 0.00065 0.00231 C 0.01393 0.00231 0.02474 0.02083 0.02474 0.04375 C 0.02474 0.06643 0.01393 0.08542 0.00065 0.08542 C -0.01263 0.08542 -0.02318 0.06643 -0.02318 0.04375 C -0.02318 0.02083 -0.01263 0.00231 0.00065 0.00231 Z " pathEditMode="relative" rAng="0" ptsTypes="AAAAA">
                                      <p:cBhvr>
                                        <p:cTn id="236" dur="2000" fill="hold"/>
                                        <p:tgtEl>
                                          <p:spTgt spid="39"/>
                                        </p:tgtEl>
                                        <p:attrNameLst>
                                          <p:attrName>ppt_x</p:attrName>
                                          <p:attrName>ppt_y</p:attrName>
                                        </p:attrNameLst>
                                      </p:cBhvr>
                                      <p:rCtr x="13" y="4144"/>
                                    </p:animMotion>
                                  </p:childTnLst>
                                </p:cTn>
                              </p:par>
                              <p:par>
                                <p:cTn id="237" presetID="1" presetClass="path" presetSubtype="0" accel="50000" decel="50000" fill="hold" grpId="4" nodeType="withEffect">
                                  <p:stCondLst>
                                    <p:cond delay="0"/>
                                  </p:stCondLst>
                                  <p:childTnLst>
                                    <p:animMotion origin="layout" path="M 2.08333E-6 -3.7037E-6 C 0.01367 -3.7037E-6 0.025 0.02014 0.025 0.04514 C 0.025 0.06968 0.01367 0.09028 2.08333E-6 0.09028 C -0.0138 0.09028 -0.02487 0.06968 -0.02487 0.04514 C -0.02487 0.02014 -0.0138 -3.7037E-6 2.08333E-6 -3.7037E-6 Z " pathEditMode="relative" rAng="0" ptsTypes="AAAAA">
                                      <p:cBhvr>
                                        <p:cTn id="238" dur="2000" fill="hold"/>
                                        <p:tgtEl>
                                          <p:spTgt spid="38"/>
                                        </p:tgtEl>
                                        <p:attrNameLst>
                                          <p:attrName>ppt_x</p:attrName>
                                          <p:attrName>ppt_y</p:attrName>
                                        </p:attrNameLst>
                                      </p:cBhvr>
                                      <p:rCtr x="0" y="4514"/>
                                    </p:animMotion>
                                  </p:childTnLst>
                                </p:cTn>
                              </p:par>
                              <p:par>
                                <p:cTn id="239" presetID="1" presetClass="emph" presetSubtype="2" fill="hold" nodeType="withEffect">
                                  <p:stCondLst>
                                    <p:cond delay="0"/>
                                  </p:stCondLst>
                                  <p:childTnLst>
                                    <p:animClr clrSpc="rgb" dir="cw">
                                      <p:cBhvr>
                                        <p:cTn id="240" dur="2000" fill="hold"/>
                                        <p:tgtEl>
                                          <p:spTgt spid="116"/>
                                        </p:tgtEl>
                                        <p:attrNameLst>
                                          <p:attrName>fillcolor</p:attrName>
                                        </p:attrNameLst>
                                      </p:cBhvr>
                                      <p:to>
                                        <a:srgbClr val="FFD579"/>
                                      </p:to>
                                    </p:animClr>
                                    <p:set>
                                      <p:cBhvr>
                                        <p:cTn id="241" dur="2000" fill="hold"/>
                                        <p:tgtEl>
                                          <p:spTgt spid="116"/>
                                        </p:tgtEl>
                                        <p:attrNameLst>
                                          <p:attrName>fill.type</p:attrName>
                                        </p:attrNameLst>
                                      </p:cBhvr>
                                      <p:to>
                                        <p:strVal val="solid"/>
                                      </p:to>
                                    </p:set>
                                    <p:set>
                                      <p:cBhvr>
                                        <p:cTn id="242" dur="2000" fill="hold"/>
                                        <p:tgtEl>
                                          <p:spTgt spid="116"/>
                                        </p:tgtEl>
                                        <p:attrNameLst>
                                          <p:attrName>fill.on</p:attrName>
                                        </p:attrNameLst>
                                      </p:cBhvr>
                                      <p:to>
                                        <p:strVal val="true"/>
                                      </p:to>
                                    </p:set>
                                  </p:childTnLst>
                                </p:cTn>
                              </p:par>
                              <p:par>
                                <p:cTn id="243" presetID="1" presetClass="emph" presetSubtype="2" fill="hold" nodeType="withEffect">
                                  <p:stCondLst>
                                    <p:cond delay="0"/>
                                  </p:stCondLst>
                                  <p:childTnLst>
                                    <p:animClr clrSpc="rgb" dir="cw">
                                      <p:cBhvr>
                                        <p:cTn id="244" dur="2000" fill="hold"/>
                                        <p:tgtEl>
                                          <p:spTgt spid="114"/>
                                        </p:tgtEl>
                                        <p:attrNameLst>
                                          <p:attrName>fillcolor</p:attrName>
                                        </p:attrNameLst>
                                      </p:cBhvr>
                                      <p:to>
                                        <a:srgbClr val="FFD579"/>
                                      </p:to>
                                    </p:animClr>
                                    <p:set>
                                      <p:cBhvr>
                                        <p:cTn id="245" dur="2000" fill="hold"/>
                                        <p:tgtEl>
                                          <p:spTgt spid="114"/>
                                        </p:tgtEl>
                                        <p:attrNameLst>
                                          <p:attrName>fill.type</p:attrName>
                                        </p:attrNameLst>
                                      </p:cBhvr>
                                      <p:to>
                                        <p:strVal val="solid"/>
                                      </p:to>
                                    </p:set>
                                    <p:set>
                                      <p:cBhvr>
                                        <p:cTn id="246" dur="2000" fill="hold"/>
                                        <p:tgtEl>
                                          <p:spTgt spid="114"/>
                                        </p:tgtEl>
                                        <p:attrNameLst>
                                          <p:attrName>fill.on</p:attrName>
                                        </p:attrNameLst>
                                      </p:cBhvr>
                                      <p:to>
                                        <p:strVal val="true"/>
                                      </p:to>
                                    </p:set>
                                  </p:childTnLst>
                                </p:cTn>
                              </p:par>
                              <p:par>
                                <p:cTn id="247" presetID="1" presetClass="emph" presetSubtype="2" fill="hold" nodeType="withEffect">
                                  <p:stCondLst>
                                    <p:cond delay="0"/>
                                  </p:stCondLst>
                                  <p:childTnLst>
                                    <p:animClr clrSpc="rgb" dir="cw">
                                      <p:cBhvr>
                                        <p:cTn id="248" dur="2000" fill="hold"/>
                                        <p:tgtEl>
                                          <p:spTgt spid="117"/>
                                        </p:tgtEl>
                                        <p:attrNameLst>
                                          <p:attrName>fillcolor</p:attrName>
                                        </p:attrNameLst>
                                      </p:cBhvr>
                                      <p:to>
                                        <a:srgbClr val="FFD579"/>
                                      </p:to>
                                    </p:animClr>
                                    <p:set>
                                      <p:cBhvr>
                                        <p:cTn id="249" dur="2000" fill="hold"/>
                                        <p:tgtEl>
                                          <p:spTgt spid="117"/>
                                        </p:tgtEl>
                                        <p:attrNameLst>
                                          <p:attrName>fill.type</p:attrName>
                                        </p:attrNameLst>
                                      </p:cBhvr>
                                      <p:to>
                                        <p:strVal val="solid"/>
                                      </p:to>
                                    </p:set>
                                    <p:set>
                                      <p:cBhvr>
                                        <p:cTn id="250" dur="2000" fill="hold"/>
                                        <p:tgtEl>
                                          <p:spTgt spid="117"/>
                                        </p:tgtEl>
                                        <p:attrNameLst>
                                          <p:attrName>fill.on</p:attrName>
                                        </p:attrNameLst>
                                      </p:cBhvr>
                                      <p:to>
                                        <p:strVal val="true"/>
                                      </p:to>
                                    </p:set>
                                  </p:childTnLst>
                                </p:cTn>
                              </p:par>
                              <p:par>
                                <p:cTn id="251" presetID="1" presetClass="emph" presetSubtype="2" fill="hold" nodeType="withEffect">
                                  <p:stCondLst>
                                    <p:cond delay="0"/>
                                  </p:stCondLst>
                                  <p:childTnLst>
                                    <p:animClr clrSpc="rgb" dir="cw">
                                      <p:cBhvr>
                                        <p:cTn id="252" dur="2000" fill="hold"/>
                                        <p:tgtEl>
                                          <p:spTgt spid="115"/>
                                        </p:tgtEl>
                                        <p:attrNameLst>
                                          <p:attrName>fillcolor</p:attrName>
                                        </p:attrNameLst>
                                      </p:cBhvr>
                                      <p:to>
                                        <a:srgbClr val="FFD579"/>
                                      </p:to>
                                    </p:animClr>
                                    <p:set>
                                      <p:cBhvr>
                                        <p:cTn id="253" dur="2000" fill="hold"/>
                                        <p:tgtEl>
                                          <p:spTgt spid="115"/>
                                        </p:tgtEl>
                                        <p:attrNameLst>
                                          <p:attrName>fill.type</p:attrName>
                                        </p:attrNameLst>
                                      </p:cBhvr>
                                      <p:to>
                                        <p:strVal val="solid"/>
                                      </p:to>
                                    </p:set>
                                    <p:set>
                                      <p:cBhvr>
                                        <p:cTn id="254" dur="2000" fill="hold"/>
                                        <p:tgtEl>
                                          <p:spTgt spid="115"/>
                                        </p:tgtEl>
                                        <p:attrNameLst>
                                          <p:attrName>fill.on</p:attrName>
                                        </p:attrNameLst>
                                      </p:cBhvr>
                                      <p:to>
                                        <p:strVal val="true"/>
                                      </p:to>
                                    </p:set>
                                  </p:childTnLst>
                                </p:cTn>
                              </p:par>
                              <p:par>
                                <p:cTn id="255" presetID="1" presetClass="emph" presetSubtype="2" fill="hold" nodeType="withEffect">
                                  <p:stCondLst>
                                    <p:cond delay="0"/>
                                  </p:stCondLst>
                                  <p:childTnLst>
                                    <p:animClr clrSpc="rgb" dir="cw">
                                      <p:cBhvr>
                                        <p:cTn id="256" dur="2000" fill="hold"/>
                                        <p:tgtEl>
                                          <p:spTgt spid="120"/>
                                        </p:tgtEl>
                                        <p:attrNameLst>
                                          <p:attrName>fillcolor</p:attrName>
                                        </p:attrNameLst>
                                      </p:cBhvr>
                                      <p:to>
                                        <a:srgbClr val="FFD579"/>
                                      </p:to>
                                    </p:animClr>
                                    <p:set>
                                      <p:cBhvr>
                                        <p:cTn id="257" dur="2000" fill="hold"/>
                                        <p:tgtEl>
                                          <p:spTgt spid="120"/>
                                        </p:tgtEl>
                                        <p:attrNameLst>
                                          <p:attrName>fill.type</p:attrName>
                                        </p:attrNameLst>
                                      </p:cBhvr>
                                      <p:to>
                                        <p:strVal val="solid"/>
                                      </p:to>
                                    </p:set>
                                    <p:set>
                                      <p:cBhvr>
                                        <p:cTn id="258" dur="2000" fill="hold"/>
                                        <p:tgtEl>
                                          <p:spTgt spid="120"/>
                                        </p:tgtEl>
                                        <p:attrNameLst>
                                          <p:attrName>fill.on</p:attrName>
                                        </p:attrNameLst>
                                      </p:cBhvr>
                                      <p:to>
                                        <p:strVal val="true"/>
                                      </p:to>
                                    </p:set>
                                  </p:childTnLst>
                                </p:cTn>
                              </p:par>
                              <p:par>
                                <p:cTn id="259" presetID="1" presetClass="emph" presetSubtype="2" fill="hold" nodeType="withEffect">
                                  <p:stCondLst>
                                    <p:cond delay="0"/>
                                  </p:stCondLst>
                                  <p:childTnLst>
                                    <p:animClr clrSpc="rgb" dir="cw">
                                      <p:cBhvr>
                                        <p:cTn id="260" dur="2000" fill="hold"/>
                                        <p:tgtEl>
                                          <p:spTgt spid="119"/>
                                        </p:tgtEl>
                                        <p:attrNameLst>
                                          <p:attrName>fillcolor</p:attrName>
                                        </p:attrNameLst>
                                      </p:cBhvr>
                                      <p:to>
                                        <a:srgbClr val="FFD579"/>
                                      </p:to>
                                    </p:animClr>
                                    <p:set>
                                      <p:cBhvr>
                                        <p:cTn id="261" dur="2000" fill="hold"/>
                                        <p:tgtEl>
                                          <p:spTgt spid="119"/>
                                        </p:tgtEl>
                                        <p:attrNameLst>
                                          <p:attrName>fill.type</p:attrName>
                                        </p:attrNameLst>
                                      </p:cBhvr>
                                      <p:to>
                                        <p:strVal val="solid"/>
                                      </p:to>
                                    </p:set>
                                    <p:set>
                                      <p:cBhvr>
                                        <p:cTn id="262" dur="2000" fill="hold"/>
                                        <p:tgtEl>
                                          <p:spTgt spid="119"/>
                                        </p:tgtEl>
                                        <p:attrNameLst>
                                          <p:attrName>fill.on</p:attrName>
                                        </p:attrNameLst>
                                      </p:cBhvr>
                                      <p:to>
                                        <p:strVal val="true"/>
                                      </p:to>
                                    </p:set>
                                  </p:childTnLst>
                                </p:cTn>
                              </p:par>
                              <p:par>
                                <p:cTn id="263" presetID="1" presetClass="emph" presetSubtype="2" fill="hold" nodeType="withEffect">
                                  <p:stCondLst>
                                    <p:cond delay="0"/>
                                  </p:stCondLst>
                                  <p:childTnLst>
                                    <p:animClr clrSpc="rgb" dir="cw">
                                      <p:cBhvr>
                                        <p:cTn id="264" dur="2000" fill="hold"/>
                                        <p:tgtEl>
                                          <p:spTgt spid="118"/>
                                        </p:tgtEl>
                                        <p:attrNameLst>
                                          <p:attrName>fillcolor</p:attrName>
                                        </p:attrNameLst>
                                      </p:cBhvr>
                                      <p:to>
                                        <a:srgbClr val="FFD579"/>
                                      </p:to>
                                    </p:animClr>
                                    <p:set>
                                      <p:cBhvr>
                                        <p:cTn id="265" dur="2000" fill="hold"/>
                                        <p:tgtEl>
                                          <p:spTgt spid="118"/>
                                        </p:tgtEl>
                                        <p:attrNameLst>
                                          <p:attrName>fill.type</p:attrName>
                                        </p:attrNameLst>
                                      </p:cBhvr>
                                      <p:to>
                                        <p:strVal val="solid"/>
                                      </p:to>
                                    </p:set>
                                    <p:set>
                                      <p:cBhvr>
                                        <p:cTn id="266" dur="2000" fill="hold"/>
                                        <p:tgtEl>
                                          <p:spTgt spid="118"/>
                                        </p:tgtEl>
                                        <p:attrNameLst>
                                          <p:attrName>fill.on</p:attrName>
                                        </p:attrNameLst>
                                      </p:cBhvr>
                                      <p:to>
                                        <p:strVal val="true"/>
                                      </p:to>
                                    </p:set>
                                  </p:childTnLst>
                                </p:cTn>
                              </p:par>
                            </p:childTnLst>
                          </p:cTn>
                        </p:par>
                        <p:par>
                          <p:cTn id="267" fill="hold">
                            <p:stCondLst>
                              <p:cond delay="2500"/>
                            </p:stCondLst>
                            <p:childTnLst>
                              <p:par>
                                <p:cTn id="268" presetID="1" presetClass="exit" presetSubtype="0" fill="hold" grpId="5" nodeType="afterEffect">
                                  <p:stCondLst>
                                    <p:cond delay="0"/>
                                  </p:stCondLst>
                                  <p:childTnLst>
                                    <p:set>
                                      <p:cBhvr>
                                        <p:cTn id="269" dur="1" fill="hold">
                                          <p:stCondLst>
                                            <p:cond delay="0"/>
                                          </p:stCondLst>
                                        </p:cTn>
                                        <p:tgtEl>
                                          <p:spTgt spid="40"/>
                                        </p:tgtEl>
                                        <p:attrNameLst>
                                          <p:attrName>style.visibility</p:attrName>
                                        </p:attrNameLst>
                                      </p:cBhvr>
                                      <p:to>
                                        <p:strVal val="hidden"/>
                                      </p:to>
                                    </p:set>
                                  </p:childTnLst>
                                </p:cTn>
                              </p:par>
                              <p:par>
                                <p:cTn id="270" presetID="1" presetClass="exit" presetSubtype="0" fill="hold" grpId="5" nodeType="withEffect">
                                  <p:stCondLst>
                                    <p:cond delay="0"/>
                                  </p:stCondLst>
                                  <p:childTnLst>
                                    <p:set>
                                      <p:cBhvr>
                                        <p:cTn id="271" dur="1" fill="hold">
                                          <p:stCondLst>
                                            <p:cond delay="0"/>
                                          </p:stCondLst>
                                        </p:cTn>
                                        <p:tgtEl>
                                          <p:spTgt spid="34"/>
                                        </p:tgtEl>
                                        <p:attrNameLst>
                                          <p:attrName>style.visibility</p:attrName>
                                        </p:attrNameLst>
                                      </p:cBhvr>
                                      <p:to>
                                        <p:strVal val="hidden"/>
                                      </p:to>
                                    </p:set>
                                  </p:childTnLst>
                                </p:cTn>
                              </p:par>
                              <p:par>
                                <p:cTn id="272" presetID="1" presetClass="exit" presetSubtype="0" fill="hold" grpId="5" nodeType="withEffect">
                                  <p:stCondLst>
                                    <p:cond delay="0"/>
                                  </p:stCondLst>
                                  <p:childTnLst>
                                    <p:set>
                                      <p:cBhvr>
                                        <p:cTn id="273" dur="1" fill="hold">
                                          <p:stCondLst>
                                            <p:cond delay="0"/>
                                          </p:stCondLst>
                                        </p:cTn>
                                        <p:tgtEl>
                                          <p:spTgt spid="6"/>
                                        </p:tgtEl>
                                        <p:attrNameLst>
                                          <p:attrName>style.visibility</p:attrName>
                                        </p:attrNameLst>
                                      </p:cBhvr>
                                      <p:to>
                                        <p:strVal val="hidden"/>
                                      </p:to>
                                    </p:set>
                                  </p:childTnLst>
                                </p:cTn>
                              </p:par>
                              <p:par>
                                <p:cTn id="274" presetID="1" presetClass="exit" presetSubtype="0" fill="hold" grpId="5" nodeType="withEffect">
                                  <p:stCondLst>
                                    <p:cond delay="0"/>
                                  </p:stCondLst>
                                  <p:childTnLst>
                                    <p:set>
                                      <p:cBhvr>
                                        <p:cTn id="275" dur="1" fill="hold">
                                          <p:stCondLst>
                                            <p:cond delay="0"/>
                                          </p:stCondLst>
                                        </p:cTn>
                                        <p:tgtEl>
                                          <p:spTgt spid="35"/>
                                        </p:tgtEl>
                                        <p:attrNameLst>
                                          <p:attrName>style.visibility</p:attrName>
                                        </p:attrNameLst>
                                      </p:cBhvr>
                                      <p:to>
                                        <p:strVal val="hidden"/>
                                      </p:to>
                                    </p:set>
                                  </p:childTnLst>
                                </p:cTn>
                              </p:par>
                              <p:par>
                                <p:cTn id="276" presetID="1" presetClass="exit" presetSubtype="0" fill="hold" grpId="5" nodeType="withEffect">
                                  <p:stCondLst>
                                    <p:cond delay="0"/>
                                  </p:stCondLst>
                                  <p:childTnLst>
                                    <p:set>
                                      <p:cBhvr>
                                        <p:cTn id="277" dur="1" fill="hold">
                                          <p:stCondLst>
                                            <p:cond delay="0"/>
                                          </p:stCondLst>
                                        </p:cTn>
                                        <p:tgtEl>
                                          <p:spTgt spid="36"/>
                                        </p:tgtEl>
                                        <p:attrNameLst>
                                          <p:attrName>style.visibility</p:attrName>
                                        </p:attrNameLst>
                                      </p:cBhvr>
                                      <p:to>
                                        <p:strVal val="hidden"/>
                                      </p:to>
                                    </p:set>
                                  </p:childTnLst>
                                </p:cTn>
                              </p:par>
                              <p:par>
                                <p:cTn id="278" presetID="1" presetClass="exit" presetSubtype="0" fill="hold" grpId="5" nodeType="withEffect">
                                  <p:stCondLst>
                                    <p:cond delay="0"/>
                                  </p:stCondLst>
                                  <p:childTnLst>
                                    <p:set>
                                      <p:cBhvr>
                                        <p:cTn id="279" dur="1" fill="hold">
                                          <p:stCondLst>
                                            <p:cond delay="0"/>
                                          </p:stCondLst>
                                        </p:cTn>
                                        <p:tgtEl>
                                          <p:spTgt spid="39"/>
                                        </p:tgtEl>
                                        <p:attrNameLst>
                                          <p:attrName>style.visibility</p:attrName>
                                        </p:attrNameLst>
                                      </p:cBhvr>
                                      <p:to>
                                        <p:strVal val="hidden"/>
                                      </p:to>
                                    </p:set>
                                  </p:childTnLst>
                                </p:cTn>
                              </p:par>
                              <p:par>
                                <p:cTn id="280" presetID="1" presetClass="exit" presetSubtype="0" fill="hold" grpId="5" nodeType="withEffect">
                                  <p:stCondLst>
                                    <p:cond delay="0"/>
                                  </p:stCondLst>
                                  <p:childTnLst>
                                    <p:set>
                                      <p:cBhvr>
                                        <p:cTn id="281"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P spid="34" grpId="0" animBg="1"/>
      <p:bldP spid="34" grpId="1" animBg="1"/>
      <p:bldP spid="34" grpId="2" animBg="1"/>
      <p:bldP spid="34" grpId="3" animBg="1"/>
      <p:bldP spid="34" grpId="4" animBg="1"/>
      <p:bldP spid="34" grpId="5" animBg="1"/>
      <p:bldP spid="35" grpId="0" animBg="1"/>
      <p:bldP spid="35" grpId="1" animBg="1"/>
      <p:bldP spid="35" grpId="2" animBg="1"/>
      <p:bldP spid="35" grpId="3" animBg="1"/>
      <p:bldP spid="35" grpId="4" animBg="1"/>
      <p:bldP spid="35" grpId="5" animBg="1"/>
      <p:bldP spid="36" grpId="0" animBg="1"/>
      <p:bldP spid="36" grpId="1" animBg="1"/>
      <p:bldP spid="36" grpId="2" animBg="1"/>
      <p:bldP spid="36" grpId="3" animBg="1"/>
      <p:bldP spid="36" grpId="4" animBg="1"/>
      <p:bldP spid="36" grpId="5" animBg="1"/>
      <p:bldP spid="7" grpId="0" animBg="1"/>
      <p:bldP spid="47" grpId="0" animBg="1"/>
      <p:bldP spid="48" grpId="0" animBg="1"/>
      <p:bldP spid="49" grpId="0" animBg="1"/>
      <p:bldP spid="38" grpId="0" animBg="1"/>
      <p:bldP spid="38" grpId="1" animBg="1"/>
      <p:bldP spid="38" grpId="2" animBg="1"/>
      <p:bldP spid="38" grpId="3" animBg="1"/>
      <p:bldP spid="38" grpId="4" animBg="1"/>
      <p:bldP spid="38" grpId="5" animBg="1"/>
      <p:bldP spid="39" grpId="0" animBg="1"/>
      <p:bldP spid="39" grpId="1" animBg="1"/>
      <p:bldP spid="39" grpId="2" animBg="1"/>
      <p:bldP spid="39" grpId="3" animBg="1"/>
      <p:bldP spid="39" grpId="4" animBg="1"/>
      <p:bldP spid="39" grpId="5" animBg="1"/>
      <p:bldP spid="40" grpId="0" animBg="1"/>
      <p:bldP spid="40" grpId="1" animBg="1"/>
      <p:bldP spid="40" grpId="2" animBg="1"/>
      <p:bldP spid="40" grpId="3" animBg="1"/>
      <p:bldP spid="40" grpId="4" animBg="1"/>
      <p:bldP spid="40" grpId="5"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2">
            <a:extLst>
              <a:ext uri="{FF2B5EF4-FFF2-40B4-BE49-F238E27FC236}">
                <a16:creationId xmlns:a16="http://schemas.microsoft.com/office/drawing/2014/main" id="{3C398C29-ABDC-5141-82A2-C6E427FB34AD}"/>
              </a:ext>
            </a:extLst>
          </p:cNvPr>
          <p:cNvGrpSpPr>
            <a:grpSpLocks/>
          </p:cNvGrpSpPr>
          <p:nvPr/>
        </p:nvGrpSpPr>
        <p:grpSpPr bwMode="auto">
          <a:xfrm>
            <a:off x="7467600" y="1905000"/>
            <a:ext cx="990600" cy="3886200"/>
            <a:chOff x="7772400" y="1981200"/>
            <a:chExt cx="990600" cy="3352800"/>
          </a:xfrm>
        </p:grpSpPr>
        <p:sp>
          <p:nvSpPr>
            <p:cNvPr id="170" name="Right Arrow 169">
              <a:extLst>
                <a:ext uri="{FF2B5EF4-FFF2-40B4-BE49-F238E27FC236}">
                  <a16:creationId xmlns:a16="http://schemas.microsoft.com/office/drawing/2014/main" id="{B543F954-61DB-0243-85A5-38EA6C8786CF}"/>
                </a:ext>
              </a:extLst>
            </p:cNvPr>
            <p:cNvSpPr/>
            <p:nvPr/>
          </p:nvSpPr>
          <p:spPr bwMode="auto">
            <a:xfrm>
              <a:off x="7772400" y="3429000"/>
              <a:ext cx="457200" cy="5334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endParaRPr lang="en-US" sz="2800">
                <a:solidFill>
                  <a:prstClr val="black"/>
                </a:solidFill>
              </a:endParaRPr>
            </a:p>
          </p:txBody>
        </p:sp>
        <p:sp>
          <p:nvSpPr>
            <p:cNvPr id="171" name="Rectangle 170">
              <a:extLst>
                <a:ext uri="{FF2B5EF4-FFF2-40B4-BE49-F238E27FC236}">
                  <a16:creationId xmlns:a16="http://schemas.microsoft.com/office/drawing/2014/main" id="{E581C45C-6113-E344-9C64-CD233737BD43}"/>
                </a:ext>
              </a:extLst>
            </p:cNvPr>
            <p:cNvSpPr>
              <a:spLocks noChangeArrowheads="1"/>
            </p:cNvSpPr>
            <p:nvPr/>
          </p:nvSpPr>
          <p:spPr bwMode="auto">
            <a:xfrm rot="5400000">
              <a:off x="6858000" y="3429000"/>
              <a:ext cx="3352800" cy="457200"/>
            </a:xfrm>
            <a:prstGeom prst="rect">
              <a:avLst/>
            </a:prstGeom>
            <a:gradFill rotWithShape="1">
              <a:gsLst>
                <a:gs pos="0">
                  <a:srgbClr val="5D417E"/>
                </a:gs>
                <a:gs pos="80000">
                  <a:srgbClr val="7B58A6"/>
                </a:gs>
                <a:gs pos="100000">
                  <a:srgbClr val="7B57A8"/>
                </a:gs>
              </a:gsLst>
              <a:lin ang="16200000"/>
            </a:gradFill>
            <a:ln w="9525">
              <a:solidFill>
                <a:srgbClr val="7D60A0"/>
              </a:solidFill>
              <a:miter lim="800000"/>
              <a:headEnd/>
              <a:tailEnd/>
            </a:ln>
            <a:effectLst>
              <a:outerShdw blurRad="63500" dist="23000" dir="5400000" rotWithShape="0">
                <a:srgbClr val="000000">
                  <a:alpha val="34999"/>
                </a:srgbClr>
              </a:outerShdw>
            </a:effectLst>
          </p:spPr>
          <p:txBody>
            <a:bodyPr wrap="none" anchor="ctr"/>
            <a:lstStyle/>
            <a:p>
              <a:pPr algn="ctr" eaLnBrk="1" hangingPunct="1">
                <a:lnSpc>
                  <a:spcPct val="80000"/>
                </a:lnSpc>
                <a:defRPr/>
              </a:pPr>
              <a:r>
                <a:rPr lang="en-US" sz="3200" dirty="0">
                  <a:solidFill>
                    <a:srgbClr val="FFFFFF"/>
                  </a:solidFill>
                  <a:latin typeface="+mn-lt"/>
                  <a:ea typeface="+mn-ea"/>
                </a:rPr>
                <a:t>Barrier</a:t>
              </a:r>
            </a:p>
          </p:txBody>
        </p:sp>
      </p:grpSp>
      <p:sp>
        <p:nvSpPr>
          <p:cNvPr id="2" name="Title 1">
            <a:extLst>
              <a:ext uri="{FF2B5EF4-FFF2-40B4-BE49-F238E27FC236}">
                <a16:creationId xmlns:a16="http://schemas.microsoft.com/office/drawing/2014/main" id="{B0EB4CA1-B08A-2148-AACD-ED7B831549B9}"/>
              </a:ext>
            </a:extLst>
          </p:cNvPr>
          <p:cNvSpPr>
            <a:spLocks noGrp="1"/>
          </p:cNvSpPr>
          <p:nvPr>
            <p:ph type="title"/>
          </p:nvPr>
        </p:nvSpPr>
        <p:spPr>
          <a:xfrm>
            <a:off x="1190625" y="609600"/>
            <a:ext cx="8105775" cy="762000"/>
          </a:xfrm>
        </p:spPr>
        <p:txBody>
          <a:bodyPr rtlCol="0">
            <a:normAutofit fontScale="90000"/>
          </a:bodyPr>
          <a:lstStyle/>
          <a:p>
            <a:pPr eaLnBrk="1" fontAlgn="auto" hangingPunct="1">
              <a:spcAft>
                <a:spcPts val="0"/>
              </a:spcAft>
              <a:defRPr/>
            </a:pPr>
            <a:r>
              <a:rPr kumimoji="0" lang="en-US" dirty="0">
                <a:latin typeface="+mn-lt"/>
                <a:cs typeface="+mj-cs"/>
              </a:rPr>
              <a:t>Bulk Synchronous Parallel Model: </a:t>
            </a:r>
            <a:r>
              <a:rPr kumimoji="0" lang="en-US" dirty="0" err="1">
                <a:latin typeface="+mn-lt"/>
                <a:cs typeface="+mj-cs"/>
              </a:rPr>
              <a:t>Pregel</a:t>
            </a:r>
            <a:r>
              <a:rPr kumimoji="0" lang="en-US" dirty="0">
                <a:latin typeface="+mn-lt"/>
                <a:cs typeface="+mj-cs"/>
              </a:rPr>
              <a:t> (</a:t>
            </a:r>
            <a:r>
              <a:rPr kumimoji="0" lang="en-US" dirty="0" err="1">
                <a:latin typeface="+mn-lt"/>
                <a:cs typeface="+mj-cs"/>
              </a:rPr>
              <a:t>Giraph</a:t>
            </a:r>
            <a:r>
              <a:rPr kumimoji="0" lang="en-US" dirty="0">
                <a:latin typeface="+mn-lt"/>
                <a:cs typeface="+mj-cs"/>
              </a:rPr>
              <a:t>)</a:t>
            </a:r>
          </a:p>
        </p:txBody>
      </p:sp>
      <p:grpSp>
        <p:nvGrpSpPr>
          <p:cNvPr id="22531" name="Group 30">
            <a:extLst>
              <a:ext uri="{FF2B5EF4-FFF2-40B4-BE49-F238E27FC236}">
                <a16:creationId xmlns:a16="http://schemas.microsoft.com/office/drawing/2014/main" id="{9B1BBC3C-78E3-8442-B245-A2B86E80FA6C}"/>
              </a:ext>
            </a:extLst>
          </p:cNvPr>
          <p:cNvGrpSpPr>
            <a:grpSpLocks/>
          </p:cNvGrpSpPr>
          <p:nvPr/>
        </p:nvGrpSpPr>
        <p:grpSpPr bwMode="auto">
          <a:xfrm>
            <a:off x="609600" y="2857500"/>
            <a:ext cx="2667000" cy="2857500"/>
            <a:chOff x="1066800" y="2667000"/>
            <a:chExt cx="2133600" cy="2286000"/>
          </a:xfrm>
        </p:grpSpPr>
        <p:cxnSp>
          <p:nvCxnSpPr>
            <p:cNvPr id="4" name="Straight Connector 3">
              <a:extLst>
                <a:ext uri="{FF2B5EF4-FFF2-40B4-BE49-F238E27FC236}">
                  <a16:creationId xmlns:a16="http://schemas.microsoft.com/office/drawing/2014/main" id="{40ABADD1-05B8-0D46-B342-CF281A5D6E29}"/>
                </a:ext>
              </a:extLst>
            </p:cNvPr>
            <p:cNvCxnSpPr/>
            <p:nvPr/>
          </p:nvCxnSpPr>
          <p:spPr bwMode="auto">
            <a:xfrm flipV="1">
              <a:off x="2190750" y="2868930"/>
              <a:ext cx="70358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F39024E9-F649-BF47-8574-0D4D826F8D59}"/>
                </a:ext>
              </a:extLst>
            </p:cNvPr>
            <p:cNvCxnSpPr/>
            <p:nvPr/>
          </p:nvCxnSpPr>
          <p:spPr bwMode="auto">
            <a:xfrm flipV="1">
              <a:off x="1206500" y="3525520"/>
              <a:ext cx="984250" cy="5549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01362063-DF0C-CB4B-82DC-55CD75F989C0}"/>
                </a:ext>
              </a:extLst>
            </p:cNvPr>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249125F7-4A06-B141-BC9F-734BDA13DE5E}"/>
                </a:ext>
              </a:extLst>
            </p:cNvPr>
            <p:cNvCxnSpPr/>
            <p:nvPr/>
          </p:nvCxnSpPr>
          <p:spPr bwMode="auto">
            <a:xfrm rot="5400000">
              <a:off x="848995" y="3176905"/>
              <a:ext cx="1261110" cy="5461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0AB17E1-DB59-1442-9D91-435FD9D0833D}"/>
                </a:ext>
              </a:extLst>
            </p:cNvPr>
            <p:cNvCxnSpPr/>
            <p:nvPr/>
          </p:nvCxnSpPr>
          <p:spPr bwMode="auto">
            <a:xfrm rot="5400000">
              <a:off x="1322070" y="4019550"/>
              <a:ext cx="136271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A972509-F5DF-614D-9E89-68104CB2621F}"/>
                </a:ext>
              </a:extLst>
            </p:cNvPr>
            <p:cNvCxnSpPr/>
            <p:nvPr/>
          </p:nvCxnSpPr>
          <p:spPr bwMode="auto">
            <a:xfrm rot="16200000" flipH="1">
              <a:off x="1083946" y="4156075"/>
              <a:ext cx="80772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3587629F-1F36-0247-A983-3043AC842E11}"/>
                </a:ext>
              </a:extLst>
            </p:cNvPr>
            <p:cNvCxnSpPr/>
            <p:nvPr/>
          </p:nvCxnSpPr>
          <p:spPr bwMode="auto">
            <a:xfrm rot="16200000" flipH="1">
              <a:off x="2509521" y="3253740"/>
              <a:ext cx="909320" cy="1397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EC3FFB1-2882-A540-9944-B3F8FE71EFC8}"/>
                </a:ext>
              </a:extLst>
            </p:cNvPr>
            <p:cNvCxnSpPr/>
            <p:nvPr/>
          </p:nvCxnSpPr>
          <p:spPr bwMode="auto">
            <a:xfrm rot="5400000">
              <a:off x="2493646" y="3943985"/>
              <a:ext cx="70612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D49D4998-BDDF-154A-8959-C5CF9526E183}"/>
                </a:ext>
              </a:extLst>
            </p:cNvPr>
            <p:cNvCxnSpPr/>
            <p:nvPr/>
          </p:nvCxnSpPr>
          <p:spPr bwMode="auto">
            <a:xfrm rot="16200000" flipH="1">
              <a:off x="1945640" y="3770630"/>
              <a:ext cx="958850" cy="46863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A159FA89-4294-0F47-A12C-6B74BDEB9AE8}"/>
                </a:ext>
              </a:extLst>
            </p:cNvPr>
            <p:cNvCxnSpPr/>
            <p:nvPr/>
          </p:nvCxnSpPr>
          <p:spPr bwMode="auto">
            <a:xfrm flipV="1">
              <a:off x="1816100" y="4484370"/>
              <a:ext cx="843280" cy="35306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FCA1D15E-6085-D64B-8AC5-1B531A276EC8}"/>
                </a:ext>
              </a:extLst>
            </p:cNvPr>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7" name="Oval 16">
              <a:extLst>
                <a:ext uri="{FF2B5EF4-FFF2-40B4-BE49-F238E27FC236}">
                  <a16:creationId xmlns:a16="http://schemas.microsoft.com/office/drawing/2014/main" id="{4048821A-1611-2A46-BD68-0A1C20136765}"/>
                </a:ext>
              </a:extLst>
            </p:cNvPr>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8" name="Oval 17">
              <a:extLst>
                <a:ext uri="{FF2B5EF4-FFF2-40B4-BE49-F238E27FC236}">
                  <a16:creationId xmlns:a16="http://schemas.microsoft.com/office/drawing/2014/main" id="{1A504610-9938-9948-8F62-D4793F1401A1}"/>
                </a:ext>
              </a:extLst>
            </p:cNvPr>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9" name="Oval 18">
              <a:extLst>
                <a:ext uri="{FF2B5EF4-FFF2-40B4-BE49-F238E27FC236}">
                  <a16:creationId xmlns:a16="http://schemas.microsoft.com/office/drawing/2014/main" id="{F1587DDB-3CC6-2E42-AD6F-E579E439E893}"/>
                </a:ext>
              </a:extLst>
            </p:cNvPr>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0" name="Oval 19">
              <a:extLst>
                <a:ext uri="{FF2B5EF4-FFF2-40B4-BE49-F238E27FC236}">
                  <a16:creationId xmlns:a16="http://schemas.microsoft.com/office/drawing/2014/main" id="{3A17B370-D922-9B4F-8C17-0B9B01AAA707}"/>
                </a:ext>
              </a:extLst>
            </p:cNvPr>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3" name="Oval 22">
              <a:extLst>
                <a:ext uri="{FF2B5EF4-FFF2-40B4-BE49-F238E27FC236}">
                  <a16:creationId xmlns:a16="http://schemas.microsoft.com/office/drawing/2014/main" id="{27E22CBC-F0DB-2340-BD1C-0CCA39F7E9E1}"/>
                </a:ext>
              </a:extLst>
            </p:cNvPr>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4" name="Oval 23">
              <a:extLst>
                <a:ext uri="{FF2B5EF4-FFF2-40B4-BE49-F238E27FC236}">
                  <a16:creationId xmlns:a16="http://schemas.microsoft.com/office/drawing/2014/main" id="{9784EF3A-8AF1-6C4F-BD17-3410B2FCB217}"/>
                </a:ext>
              </a:extLst>
            </p:cNvPr>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grpSp>
      <p:pic>
        <p:nvPicPr>
          <p:cNvPr id="67593" name="Picture 9" descr="C:\Users\jegonzal\AppData\Local\Microsoft\Windows\Temporary Internet Files\Content.IE5\5PSFKVT5\MC900322626[1].wmf">
            <a:extLst>
              <a:ext uri="{FF2B5EF4-FFF2-40B4-BE49-F238E27FC236}">
                <a16:creationId xmlns:a16="http://schemas.microsoft.com/office/drawing/2014/main" id="{17167F8E-65DB-EF46-99D2-205FCF747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00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descr="C:\Users\jegonzal\AppData\Local\Microsoft\Windows\Temporary Internet Files\Content.IE5\5PSFKVT5\MC900322626[1].wmf">
            <a:extLst>
              <a:ext uri="{FF2B5EF4-FFF2-40B4-BE49-F238E27FC236}">
                <a16:creationId xmlns:a16="http://schemas.microsoft.com/office/drawing/2014/main" id="{57E38F23-D645-AB48-9791-F6857350F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400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 descr="C:\Users\jegonzal\AppData\Local\Microsoft\Windows\Temporary Internet Files\Content.IE5\5PSFKVT5\MC900322626[1].wmf">
            <a:extLst>
              <a:ext uri="{FF2B5EF4-FFF2-40B4-BE49-F238E27FC236}">
                <a16:creationId xmlns:a16="http://schemas.microsoft.com/office/drawing/2014/main" id="{42099F43-6BBC-5949-8C69-DF3A04B9C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695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C:\Users\jegonzal\AppData\Local\Microsoft\Windows\Temporary Internet Files\Content.IE5\5PSFKVT5\MC900322626[1].wmf">
            <a:extLst>
              <a:ext uri="{FF2B5EF4-FFF2-40B4-BE49-F238E27FC236}">
                <a16:creationId xmlns:a16="http://schemas.microsoft.com/office/drawing/2014/main" id="{8BBC722E-7612-A040-822E-87F31AFD9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314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9" descr="C:\Users\jegonzal\AppData\Local\Microsoft\Windows\Temporary Internet Files\Content.IE5\5PSFKVT5\MC900322626[1].wmf">
            <a:extLst>
              <a:ext uri="{FF2B5EF4-FFF2-40B4-BE49-F238E27FC236}">
                <a16:creationId xmlns:a16="http://schemas.microsoft.com/office/drawing/2014/main" id="{E3416FBC-FC2C-AF48-9287-A3C175B1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86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9" descr="C:\Users\jegonzal\AppData\Local\Microsoft\Windows\Temporary Internet Files\Content.IE5\5PSFKVT5\MC900322626[1].wmf">
            <a:extLst>
              <a:ext uri="{FF2B5EF4-FFF2-40B4-BE49-F238E27FC236}">
                <a16:creationId xmlns:a16="http://schemas.microsoft.com/office/drawing/2014/main" id="{F2E572CC-666A-5D4B-9AF9-33ADDB103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9149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 descr="C:\Users\jegonzal\AppData\Local\Microsoft\Windows\Temporary Internet Files\Content.IE5\5PSFKVT5\MC900322626[1].wmf">
            <a:extLst>
              <a:ext uri="{FF2B5EF4-FFF2-40B4-BE49-F238E27FC236}">
                <a16:creationId xmlns:a16="http://schemas.microsoft.com/office/drawing/2014/main" id="{5394DEAF-4799-D642-999D-F0E6FAB08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76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42">
            <a:extLst>
              <a:ext uri="{FF2B5EF4-FFF2-40B4-BE49-F238E27FC236}">
                <a16:creationId xmlns:a16="http://schemas.microsoft.com/office/drawing/2014/main" id="{576933D0-2A97-834E-B09F-ECADA47FCF83}"/>
              </a:ext>
            </a:extLst>
          </p:cNvPr>
          <p:cNvGrpSpPr>
            <a:grpSpLocks/>
          </p:cNvGrpSpPr>
          <p:nvPr/>
        </p:nvGrpSpPr>
        <p:grpSpPr bwMode="auto">
          <a:xfrm>
            <a:off x="4316413" y="2895600"/>
            <a:ext cx="2667000" cy="2857500"/>
            <a:chOff x="1066800" y="2667000"/>
            <a:chExt cx="2133600" cy="2286000"/>
          </a:xfrm>
        </p:grpSpPr>
        <p:cxnSp>
          <p:nvCxnSpPr>
            <p:cNvPr id="44" name="Straight Connector 43">
              <a:extLst>
                <a:ext uri="{FF2B5EF4-FFF2-40B4-BE49-F238E27FC236}">
                  <a16:creationId xmlns:a16="http://schemas.microsoft.com/office/drawing/2014/main" id="{C8A824E5-8448-CC42-91F7-7E6AF51924F3}"/>
                </a:ext>
              </a:extLst>
            </p:cNvPr>
            <p:cNvCxnSpPr/>
            <p:nvPr/>
          </p:nvCxnSpPr>
          <p:spPr bwMode="auto">
            <a:xfrm flipV="1">
              <a:off x="2190750" y="2868930"/>
              <a:ext cx="70358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E38087B-C2FC-AA4A-BBA1-3E8D59BC9ECF}"/>
                </a:ext>
              </a:extLst>
            </p:cNvPr>
            <p:cNvCxnSpPr/>
            <p:nvPr/>
          </p:nvCxnSpPr>
          <p:spPr bwMode="auto">
            <a:xfrm flipV="1">
              <a:off x="1206500" y="3525520"/>
              <a:ext cx="984250" cy="5549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DEF75313-51DC-5243-ABF1-877F363C9E68}"/>
                </a:ext>
              </a:extLst>
            </p:cNvPr>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A83FC57-623E-434B-9E6E-640CA2EB310B}"/>
                </a:ext>
              </a:extLst>
            </p:cNvPr>
            <p:cNvCxnSpPr/>
            <p:nvPr/>
          </p:nvCxnSpPr>
          <p:spPr bwMode="auto">
            <a:xfrm rot="5400000">
              <a:off x="848995" y="3176905"/>
              <a:ext cx="1261110" cy="5461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E476BCF6-AB1E-B44E-997A-3C7B2B1771D5}"/>
                </a:ext>
              </a:extLst>
            </p:cNvPr>
            <p:cNvCxnSpPr/>
            <p:nvPr/>
          </p:nvCxnSpPr>
          <p:spPr bwMode="auto">
            <a:xfrm rot="5400000">
              <a:off x="1322070" y="4019550"/>
              <a:ext cx="136271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0C2E6A2-B0D0-4740-9DC0-EF775AF574A5}"/>
                </a:ext>
              </a:extLst>
            </p:cNvPr>
            <p:cNvCxnSpPr/>
            <p:nvPr/>
          </p:nvCxnSpPr>
          <p:spPr bwMode="auto">
            <a:xfrm rot="16200000" flipH="1">
              <a:off x="1083945" y="4156075"/>
              <a:ext cx="80772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6AD83D2-B31B-204E-B9B6-546BCF0BE0AE}"/>
                </a:ext>
              </a:extLst>
            </p:cNvPr>
            <p:cNvCxnSpPr/>
            <p:nvPr/>
          </p:nvCxnSpPr>
          <p:spPr bwMode="auto">
            <a:xfrm rot="16200000" flipH="1">
              <a:off x="2509520" y="3253740"/>
              <a:ext cx="909320" cy="1397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D3921A-711B-0241-97C6-325223040175}"/>
                </a:ext>
              </a:extLst>
            </p:cNvPr>
            <p:cNvCxnSpPr/>
            <p:nvPr/>
          </p:nvCxnSpPr>
          <p:spPr bwMode="auto">
            <a:xfrm rot="5400000">
              <a:off x="2493645" y="3943986"/>
              <a:ext cx="70612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810786B-F9CA-C54E-80B2-C31C8C3D6986}"/>
                </a:ext>
              </a:extLst>
            </p:cNvPr>
            <p:cNvCxnSpPr/>
            <p:nvPr/>
          </p:nvCxnSpPr>
          <p:spPr bwMode="auto">
            <a:xfrm rot="16200000" flipH="1">
              <a:off x="1945639" y="3770630"/>
              <a:ext cx="958850" cy="46863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6948A43-41E8-614F-B950-1CA471E3ABDB}"/>
                </a:ext>
              </a:extLst>
            </p:cNvPr>
            <p:cNvCxnSpPr/>
            <p:nvPr/>
          </p:nvCxnSpPr>
          <p:spPr bwMode="auto">
            <a:xfrm flipV="1">
              <a:off x="1816100" y="4484370"/>
              <a:ext cx="843280" cy="35306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54" name="Oval 53">
              <a:extLst>
                <a:ext uri="{FF2B5EF4-FFF2-40B4-BE49-F238E27FC236}">
                  <a16:creationId xmlns:a16="http://schemas.microsoft.com/office/drawing/2014/main" id="{3379675A-6200-D34C-9C99-914ECD58A487}"/>
                </a:ext>
              </a:extLst>
            </p:cNvPr>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5" name="Oval 54">
              <a:extLst>
                <a:ext uri="{FF2B5EF4-FFF2-40B4-BE49-F238E27FC236}">
                  <a16:creationId xmlns:a16="http://schemas.microsoft.com/office/drawing/2014/main" id="{A40BBDAD-CEE4-1D4D-8B73-397563131762}"/>
                </a:ext>
              </a:extLst>
            </p:cNvPr>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6" name="Oval 55">
              <a:extLst>
                <a:ext uri="{FF2B5EF4-FFF2-40B4-BE49-F238E27FC236}">
                  <a16:creationId xmlns:a16="http://schemas.microsoft.com/office/drawing/2014/main" id="{BE6A51F3-9428-F043-846B-F4E49D2F6CE9}"/>
                </a:ext>
              </a:extLst>
            </p:cNvPr>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7" name="Oval 56">
              <a:extLst>
                <a:ext uri="{FF2B5EF4-FFF2-40B4-BE49-F238E27FC236}">
                  <a16:creationId xmlns:a16="http://schemas.microsoft.com/office/drawing/2014/main" id="{B948F46C-5F53-004A-AE82-E735F2DCDB62}"/>
                </a:ext>
              </a:extLst>
            </p:cNvPr>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8" name="Oval 57">
              <a:extLst>
                <a:ext uri="{FF2B5EF4-FFF2-40B4-BE49-F238E27FC236}">
                  <a16:creationId xmlns:a16="http://schemas.microsoft.com/office/drawing/2014/main" id="{291E465D-34FC-6A43-91EE-64F81A3CB36E}"/>
                </a:ext>
              </a:extLst>
            </p:cNvPr>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9" name="Oval 58">
              <a:extLst>
                <a:ext uri="{FF2B5EF4-FFF2-40B4-BE49-F238E27FC236}">
                  <a16:creationId xmlns:a16="http://schemas.microsoft.com/office/drawing/2014/main" id="{D593365B-EE02-CD4D-8626-5C522E641656}"/>
                </a:ext>
              </a:extLst>
            </p:cNvPr>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60" name="Oval 59">
              <a:extLst>
                <a:ext uri="{FF2B5EF4-FFF2-40B4-BE49-F238E27FC236}">
                  <a16:creationId xmlns:a16="http://schemas.microsoft.com/office/drawing/2014/main" id="{2DE8D318-2FD4-0C4B-A29F-9E478E4DA136}"/>
                </a:ext>
              </a:extLst>
            </p:cNvPr>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grpSp>
      <p:grpSp>
        <p:nvGrpSpPr>
          <p:cNvPr id="16" name="Group 72">
            <a:extLst>
              <a:ext uri="{FF2B5EF4-FFF2-40B4-BE49-F238E27FC236}">
                <a16:creationId xmlns:a16="http://schemas.microsoft.com/office/drawing/2014/main" id="{A7B9B69D-F2B0-8743-8367-11A9B965A80E}"/>
              </a:ext>
            </a:extLst>
          </p:cNvPr>
          <p:cNvGrpSpPr/>
          <p:nvPr/>
        </p:nvGrpSpPr>
        <p:grpSpPr>
          <a:xfrm>
            <a:off x="5459018" y="2781300"/>
            <a:ext cx="838200" cy="190500"/>
            <a:chOff x="6705600" y="2133600"/>
            <a:chExt cx="838200" cy="190500"/>
          </a:xfrm>
          <a:solidFill>
            <a:srgbClr val="95B3D7"/>
          </a:solidFill>
        </p:grpSpPr>
        <p:cxnSp>
          <p:nvCxnSpPr>
            <p:cNvPr id="67" name="Straight Arrow Connector 66">
              <a:extLst>
                <a:ext uri="{FF2B5EF4-FFF2-40B4-BE49-F238E27FC236}">
                  <a16:creationId xmlns:a16="http://schemas.microsoft.com/office/drawing/2014/main" id="{BA4FA278-86E5-9F4C-85F2-283D372D2AD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1" name="Group 132">
              <a:extLst>
                <a:ext uri="{FF2B5EF4-FFF2-40B4-BE49-F238E27FC236}">
                  <a16:creationId xmlns:a16="http://schemas.microsoft.com/office/drawing/2014/main" id="{78E0D12F-B031-CF45-8891-FE32ED6CD8E1}"/>
                </a:ext>
              </a:extLst>
            </p:cNvPr>
            <p:cNvGrpSpPr/>
            <p:nvPr/>
          </p:nvGrpSpPr>
          <p:grpSpPr>
            <a:xfrm>
              <a:off x="6705600" y="2133600"/>
              <a:ext cx="381000" cy="190500"/>
              <a:chOff x="762000" y="2971800"/>
              <a:chExt cx="838200" cy="381000"/>
            </a:xfrm>
            <a:grpFill/>
          </p:grpSpPr>
          <p:sp>
            <p:nvSpPr>
              <p:cNvPr id="64" name="Rectangle 63">
                <a:extLst>
                  <a:ext uri="{FF2B5EF4-FFF2-40B4-BE49-F238E27FC236}">
                    <a16:creationId xmlns:a16="http://schemas.microsoft.com/office/drawing/2014/main" id="{079518FD-BB53-C64C-9590-1E33674EDDB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65" name="Isosceles Triangle 64">
                <a:extLst>
                  <a:ext uri="{FF2B5EF4-FFF2-40B4-BE49-F238E27FC236}">
                    <a16:creationId xmlns:a16="http://schemas.microsoft.com/office/drawing/2014/main" id="{3F33A34C-3EA1-FE44-BD1A-CDCF231A2044}"/>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5" name="Group 73">
            <a:extLst>
              <a:ext uri="{FF2B5EF4-FFF2-40B4-BE49-F238E27FC236}">
                <a16:creationId xmlns:a16="http://schemas.microsoft.com/office/drawing/2014/main" id="{ACCBE4AC-22C5-F845-A2A8-A14F02F0AB8D}"/>
              </a:ext>
            </a:extLst>
          </p:cNvPr>
          <p:cNvGrpSpPr/>
          <p:nvPr/>
        </p:nvGrpSpPr>
        <p:grpSpPr>
          <a:xfrm rot="17696688">
            <a:off x="4319600" y="3601526"/>
            <a:ext cx="838200" cy="190500"/>
            <a:chOff x="6705600" y="2133600"/>
            <a:chExt cx="838200" cy="190500"/>
          </a:xfrm>
          <a:solidFill>
            <a:srgbClr val="95B3D7"/>
          </a:solidFill>
        </p:grpSpPr>
        <p:cxnSp>
          <p:nvCxnSpPr>
            <p:cNvPr id="75" name="Straight Arrow Connector 74">
              <a:extLst>
                <a:ext uri="{FF2B5EF4-FFF2-40B4-BE49-F238E27FC236}">
                  <a16:creationId xmlns:a16="http://schemas.microsoft.com/office/drawing/2014/main" id="{204EE91E-CAA1-BE4C-A187-291F68FA23A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6" name="Group 132">
              <a:extLst>
                <a:ext uri="{FF2B5EF4-FFF2-40B4-BE49-F238E27FC236}">
                  <a16:creationId xmlns:a16="http://schemas.microsoft.com/office/drawing/2014/main" id="{F560F827-031C-C949-B771-1DC713CC4FF8}"/>
                </a:ext>
              </a:extLst>
            </p:cNvPr>
            <p:cNvGrpSpPr/>
            <p:nvPr/>
          </p:nvGrpSpPr>
          <p:grpSpPr>
            <a:xfrm>
              <a:off x="6705600" y="2133600"/>
              <a:ext cx="381000" cy="190500"/>
              <a:chOff x="762000" y="2971800"/>
              <a:chExt cx="838200" cy="381000"/>
            </a:xfrm>
            <a:grpFill/>
          </p:grpSpPr>
          <p:sp>
            <p:nvSpPr>
              <p:cNvPr id="77" name="Rectangle 76">
                <a:extLst>
                  <a:ext uri="{FF2B5EF4-FFF2-40B4-BE49-F238E27FC236}">
                    <a16:creationId xmlns:a16="http://schemas.microsoft.com/office/drawing/2014/main" id="{749979C2-00B6-AA4F-AC0A-C7D03D27D9A9}"/>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78" name="Isosceles Triangle 77">
                <a:extLst>
                  <a:ext uri="{FF2B5EF4-FFF2-40B4-BE49-F238E27FC236}">
                    <a16:creationId xmlns:a16="http://schemas.microsoft.com/office/drawing/2014/main" id="{63818203-A626-7145-9898-9E8ECE8F320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7" name="Group 78">
            <a:extLst>
              <a:ext uri="{FF2B5EF4-FFF2-40B4-BE49-F238E27FC236}">
                <a16:creationId xmlns:a16="http://schemas.microsoft.com/office/drawing/2014/main" id="{1B057551-6F3E-D947-8342-3553E0871114}"/>
              </a:ext>
            </a:extLst>
          </p:cNvPr>
          <p:cNvGrpSpPr/>
          <p:nvPr/>
        </p:nvGrpSpPr>
        <p:grpSpPr>
          <a:xfrm rot="19876540">
            <a:off x="4702814" y="4034938"/>
            <a:ext cx="838200" cy="190500"/>
            <a:chOff x="6705600" y="2133600"/>
            <a:chExt cx="838200" cy="190500"/>
          </a:xfrm>
          <a:solidFill>
            <a:srgbClr val="95B3D7"/>
          </a:solidFill>
        </p:grpSpPr>
        <p:cxnSp>
          <p:nvCxnSpPr>
            <p:cNvPr id="80" name="Straight Arrow Connector 79">
              <a:extLst>
                <a:ext uri="{FF2B5EF4-FFF2-40B4-BE49-F238E27FC236}">
                  <a16:creationId xmlns:a16="http://schemas.microsoft.com/office/drawing/2014/main" id="{FD6DB0EE-31A6-8E4F-ADF1-C1E116B79AC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8" name="Group 132">
              <a:extLst>
                <a:ext uri="{FF2B5EF4-FFF2-40B4-BE49-F238E27FC236}">
                  <a16:creationId xmlns:a16="http://schemas.microsoft.com/office/drawing/2014/main" id="{72E31251-9634-A140-862E-B11238FD209B}"/>
                </a:ext>
              </a:extLst>
            </p:cNvPr>
            <p:cNvGrpSpPr/>
            <p:nvPr/>
          </p:nvGrpSpPr>
          <p:grpSpPr>
            <a:xfrm>
              <a:off x="6705600" y="2133600"/>
              <a:ext cx="381000" cy="190500"/>
              <a:chOff x="762000" y="2971800"/>
              <a:chExt cx="838200" cy="381000"/>
            </a:xfrm>
            <a:grpFill/>
          </p:grpSpPr>
          <p:sp>
            <p:nvSpPr>
              <p:cNvPr id="82" name="Rectangle 81">
                <a:extLst>
                  <a:ext uri="{FF2B5EF4-FFF2-40B4-BE49-F238E27FC236}">
                    <a16:creationId xmlns:a16="http://schemas.microsoft.com/office/drawing/2014/main" id="{620D3DEF-F04D-C341-9D55-4746A33CEFB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83" name="Isosceles Triangle 82">
                <a:extLst>
                  <a:ext uri="{FF2B5EF4-FFF2-40B4-BE49-F238E27FC236}">
                    <a16:creationId xmlns:a16="http://schemas.microsoft.com/office/drawing/2014/main" id="{3DDFBB43-3ACF-D343-9CDA-E02BE6D666D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9" name="Group 83">
            <a:extLst>
              <a:ext uri="{FF2B5EF4-FFF2-40B4-BE49-F238E27FC236}">
                <a16:creationId xmlns:a16="http://schemas.microsoft.com/office/drawing/2014/main" id="{78905FD6-2D88-4C4F-9B1A-288D487E8DBD}"/>
              </a:ext>
            </a:extLst>
          </p:cNvPr>
          <p:cNvGrpSpPr/>
          <p:nvPr/>
        </p:nvGrpSpPr>
        <p:grpSpPr>
          <a:xfrm rot="17696688">
            <a:off x="6319914" y="4744525"/>
            <a:ext cx="838200" cy="190500"/>
            <a:chOff x="6705600" y="2133600"/>
            <a:chExt cx="838200" cy="190500"/>
          </a:xfrm>
          <a:solidFill>
            <a:srgbClr val="95B3D7"/>
          </a:solidFill>
        </p:grpSpPr>
        <p:cxnSp>
          <p:nvCxnSpPr>
            <p:cNvPr id="85" name="Straight Arrow Connector 84">
              <a:extLst>
                <a:ext uri="{FF2B5EF4-FFF2-40B4-BE49-F238E27FC236}">
                  <a16:creationId xmlns:a16="http://schemas.microsoft.com/office/drawing/2014/main" id="{EDCB8A78-77F0-5046-80A1-3079E05D67F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0" name="Group 132">
              <a:extLst>
                <a:ext uri="{FF2B5EF4-FFF2-40B4-BE49-F238E27FC236}">
                  <a16:creationId xmlns:a16="http://schemas.microsoft.com/office/drawing/2014/main" id="{DDCA9803-91E8-874E-A8D8-CFC41921D8AD}"/>
                </a:ext>
              </a:extLst>
            </p:cNvPr>
            <p:cNvGrpSpPr/>
            <p:nvPr/>
          </p:nvGrpSpPr>
          <p:grpSpPr>
            <a:xfrm>
              <a:off x="6705600" y="2133600"/>
              <a:ext cx="381000" cy="190500"/>
              <a:chOff x="762000" y="2971800"/>
              <a:chExt cx="838200" cy="381000"/>
            </a:xfrm>
            <a:grpFill/>
          </p:grpSpPr>
          <p:sp>
            <p:nvSpPr>
              <p:cNvPr id="87" name="Rectangle 86">
                <a:extLst>
                  <a:ext uri="{FF2B5EF4-FFF2-40B4-BE49-F238E27FC236}">
                    <a16:creationId xmlns:a16="http://schemas.microsoft.com/office/drawing/2014/main" id="{D176F03E-F408-814B-A9A6-EE9B2C174F6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88" name="Isosceles Triangle 87">
                <a:extLst>
                  <a:ext uri="{FF2B5EF4-FFF2-40B4-BE49-F238E27FC236}">
                    <a16:creationId xmlns:a16="http://schemas.microsoft.com/office/drawing/2014/main" id="{FE5D00BA-AE06-6F44-9D82-BA1C49070C1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1" name="Group 88">
            <a:extLst>
              <a:ext uri="{FF2B5EF4-FFF2-40B4-BE49-F238E27FC236}">
                <a16:creationId xmlns:a16="http://schemas.microsoft.com/office/drawing/2014/main" id="{D0B136CA-14E2-8546-8093-7DA7D97339D3}"/>
              </a:ext>
            </a:extLst>
          </p:cNvPr>
          <p:cNvGrpSpPr/>
          <p:nvPr/>
        </p:nvGrpSpPr>
        <p:grpSpPr>
          <a:xfrm rot="15609024">
            <a:off x="6424657" y="3534367"/>
            <a:ext cx="838200" cy="190500"/>
            <a:chOff x="6705600" y="2133600"/>
            <a:chExt cx="838200" cy="190500"/>
          </a:xfrm>
          <a:solidFill>
            <a:srgbClr val="95B3D7"/>
          </a:solidFill>
        </p:grpSpPr>
        <p:cxnSp>
          <p:nvCxnSpPr>
            <p:cNvPr id="90" name="Straight Arrow Connector 89">
              <a:extLst>
                <a:ext uri="{FF2B5EF4-FFF2-40B4-BE49-F238E27FC236}">
                  <a16:creationId xmlns:a16="http://schemas.microsoft.com/office/drawing/2014/main" id="{C91BDE5D-20FA-8449-AAE5-BEB2B04CA23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2" name="Group 132">
              <a:extLst>
                <a:ext uri="{FF2B5EF4-FFF2-40B4-BE49-F238E27FC236}">
                  <a16:creationId xmlns:a16="http://schemas.microsoft.com/office/drawing/2014/main" id="{D1B523A5-1024-CB4B-A8FE-BFDE0F8D2A69}"/>
                </a:ext>
              </a:extLst>
            </p:cNvPr>
            <p:cNvGrpSpPr/>
            <p:nvPr/>
          </p:nvGrpSpPr>
          <p:grpSpPr>
            <a:xfrm>
              <a:off x="6705600" y="2133600"/>
              <a:ext cx="381000" cy="190500"/>
              <a:chOff x="762000" y="2971800"/>
              <a:chExt cx="838200" cy="381000"/>
            </a:xfrm>
            <a:grpFill/>
          </p:grpSpPr>
          <p:sp>
            <p:nvSpPr>
              <p:cNvPr id="92" name="Rectangle 91">
                <a:extLst>
                  <a:ext uri="{FF2B5EF4-FFF2-40B4-BE49-F238E27FC236}">
                    <a16:creationId xmlns:a16="http://schemas.microsoft.com/office/drawing/2014/main" id="{E508194E-8071-BB40-A95C-3D38702F6EA5}"/>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93" name="Isosceles Triangle 92">
                <a:extLst>
                  <a:ext uri="{FF2B5EF4-FFF2-40B4-BE49-F238E27FC236}">
                    <a16:creationId xmlns:a16="http://schemas.microsoft.com/office/drawing/2014/main" id="{9FDC5975-DA06-8C4D-9D5B-63A79DFFC394}"/>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3" name="Group 93">
            <a:extLst>
              <a:ext uri="{FF2B5EF4-FFF2-40B4-BE49-F238E27FC236}">
                <a16:creationId xmlns:a16="http://schemas.microsoft.com/office/drawing/2014/main" id="{1154669F-580B-3C47-AFA3-163A50E6FA6E}"/>
              </a:ext>
            </a:extLst>
          </p:cNvPr>
          <p:cNvGrpSpPr/>
          <p:nvPr/>
        </p:nvGrpSpPr>
        <p:grpSpPr>
          <a:xfrm rot="19150095">
            <a:off x="5651134" y="3298844"/>
            <a:ext cx="838200" cy="190500"/>
            <a:chOff x="6705600" y="2133600"/>
            <a:chExt cx="838200" cy="190500"/>
          </a:xfrm>
          <a:solidFill>
            <a:srgbClr val="95B3D7"/>
          </a:solidFill>
        </p:grpSpPr>
        <p:cxnSp>
          <p:nvCxnSpPr>
            <p:cNvPr id="95" name="Straight Arrow Connector 94">
              <a:extLst>
                <a:ext uri="{FF2B5EF4-FFF2-40B4-BE49-F238E27FC236}">
                  <a16:creationId xmlns:a16="http://schemas.microsoft.com/office/drawing/2014/main" id="{32F7217F-3149-D145-8421-B70BCA8628D4}"/>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4" name="Group 132">
              <a:extLst>
                <a:ext uri="{FF2B5EF4-FFF2-40B4-BE49-F238E27FC236}">
                  <a16:creationId xmlns:a16="http://schemas.microsoft.com/office/drawing/2014/main" id="{5B133199-80A6-2742-B027-07917FF52206}"/>
                </a:ext>
              </a:extLst>
            </p:cNvPr>
            <p:cNvGrpSpPr/>
            <p:nvPr/>
          </p:nvGrpSpPr>
          <p:grpSpPr>
            <a:xfrm>
              <a:off x="6705600" y="2133600"/>
              <a:ext cx="381000" cy="190500"/>
              <a:chOff x="762000" y="2971800"/>
              <a:chExt cx="838200" cy="381000"/>
            </a:xfrm>
            <a:grpFill/>
          </p:grpSpPr>
          <p:sp>
            <p:nvSpPr>
              <p:cNvPr id="97" name="Rectangle 96">
                <a:extLst>
                  <a:ext uri="{FF2B5EF4-FFF2-40B4-BE49-F238E27FC236}">
                    <a16:creationId xmlns:a16="http://schemas.microsoft.com/office/drawing/2014/main" id="{6E4F4911-C358-5041-B6AE-EBCA7F6C312E}"/>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98" name="Isosceles Triangle 97">
                <a:extLst>
                  <a:ext uri="{FF2B5EF4-FFF2-40B4-BE49-F238E27FC236}">
                    <a16:creationId xmlns:a16="http://schemas.microsoft.com/office/drawing/2014/main" id="{A5232453-0F8F-B44C-91FE-FB2DA356AE8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5" name="Group 98">
            <a:extLst>
              <a:ext uri="{FF2B5EF4-FFF2-40B4-BE49-F238E27FC236}">
                <a16:creationId xmlns:a16="http://schemas.microsoft.com/office/drawing/2014/main" id="{73E28E6B-CAD2-E048-9668-AF737255D682}"/>
              </a:ext>
            </a:extLst>
          </p:cNvPr>
          <p:cNvGrpSpPr/>
          <p:nvPr/>
        </p:nvGrpSpPr>
        <p:grpSpPr>
          <a:xfrm rot="20073751">
            <a:off x="5535501" y="5429919"/>
            <a:ext cx="838200" cy="190500"/>
            <a:chOff x="6705600" y="2133600"/>
            <a:chExt cx="838200" cy="190500"/>
          </a:xfrm>
          <a:solidFill>
            <a:srgbClr val="95B3D7"/>
          </a:solidFill>
        </p:grpSpPr>
        <p:cxnSp>
          <p:nvCxnSpPr>
            <p:cNvPr id="100" name="Straight Arrow Connector 99">
              <a:extLst>
                <a:ext uri="{FF2B5EF4-FFF2-40B4-BE49-F238E27FC236}">
                  <a16:creationId xmlns:a16="http://schemas.microsoft.com/office/drawing/2014/main" id="{DEA6139D-2786-1142-877E-4112BE31F804}"/>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6" name="Group 132">
              <a:extLst>
                <a:ext uri="{FF2B5EF4-FFF2-40B4-BE49-F238E27FC236}">
                  <a16:creationId xmlns:a16="http://schemas.microsoft.com/office/drawing/2014/main" id="{71C728C1-4E12-0F4D-AC02-3919082EB6C1}"/>
                </a:ext>
              </a:extLst>
            </p:cNvPr>
            <p:cNvGrpSpPr/>
            <p:nvPr/>
          </p:nvGrpSpPr>
          <p:grpSpPr>
            <a:xfrm>
              <a:off x="6705600" y="2133600"/>
              <a:ext cx="381000" cy="190500"/>
              <a:chOff x="762000" y="2971800"/>
              <a:chExt cx="838200" cy="381000"/>
            </a:xfrm>
            <a:grpFill/>
          </p:grpSpPr>
          <p:sp>
            <p:nvSpPr>
              <p:cNvPr id="102" name="Rectangle 101">
                <a:extLst>
                  <a:ext uri="{FF2B5EF4-FFF2-40B4-BE49-F238E27FC236}">
                    <a16:creationId xmlns:a16="http://schemas.microsoft.com/office/drawing/2014/main" id="{9DD4C250-C742-DD44-AD37-A7DE306AABC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03" name="Isosceles Triangle 102">
                <a:extLst>
                  <a:ext uri="{FF2B5EF4-FFF2-40B4-BE49-F238E27FC236}">
                    <a16:creationId xmlns:a16="http://schemas.microsoft.com/office/drawing/2014/main" id="{BDC1D951-9EA0-D443-A87E-E2A19B572F20}"/>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43" name="Group 103">
            <a:extLst>
              <a:ext uri="{FF2B5EF4-FFF2-40B4-BE49-F238E27FC236}">
                <a16:creationId xmlns:a16="http://schemas.microsoft.com/office/drawing/2014/main" id="{2DFA31B8-9B3D-7947-852C-23049648FB57}"/>
              </a:ext>
            </a:extLst>
          </p:cNvPr>
          <p:cNvGrpSpPr/>
          <p:nvPr/>
        </p:nvGrpSpPr>
        <p:grpSpPr>
          <a:xfrm rot="3044479">
            <a:off x="4187068" y="5146198"/>
            <a:ext cx="838200" cy="190500"/>
            <a:chOff x="6705600" y="2133600"/>
            <a:chExt cx="838200" cy="190500"/>
          </a:xfrm>
          <a:solidFill>
            <a:schemeClr val="accent1">
              <a:lumMod val="60000"/>
              <a:lumOff val="40000"/>
            </a:schemeClr>
          </a:solidFill>
        </p:grpSpPr>
        <p:cxnSp>
          <p:nvCxnSpPr>
            <p:cNvPr id="105" name="Straight Arrow Connector 104">
              <a:extLst>
                <a:ext uri="{FF2B5EF4-FFF2-40B4-BE49-F238E27FC236}">
                  <a16:creationId xmlns:a16="http://schemas.microsoft.com/office/drawing/2014/main" id="{D2AA5769-F685-EB4A-82AC-15CF6303D172}"/>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1" name="Group 132">
              <a:extLst>
                <a:ext uri="{FF2B5EF4-FFF2-40B4-BE49-F238E27FC236}">
                  <a16:creationId xmlns:a16="http://schemas.microsoft.com/office/drawing/2014/main" id="{16835B87-0E53-6245-9775-70EE4A8350D0}"/>
                </a:ext>
              </a:extLst>
            </p:cNvPr>
            <p:cNvGrpSpPr/>
            <p:nvPr/>
          </p:nvGrpSpPr>
          <p:grpSpPr>
            <a:xfrm>
              <a:off x="6705600" y="2133600"/>
              <a:ext cx="381000" cy="190500"/>
              <a:chOff x="762000" y="2971800"/>
              <a:chExt cx="838200" cy="381000"/>
            </a:xfrm>
            <a:grpFill/>
          </p:grpSpPr>
          <p:sp>
            <p:nvSpPr>
              <p:cNvPr id="107" name="Rectangle 106">
                <a:extLst>
                  <a:ext uri="{FF2B5EF4-FFF2-40B4-BE49-F238E27FC236}">
                    <a16:creationId xmlns:a16="http://schemas.microsoft.com/office/drawing/2014/main" id="{82EBFCD3-0A86-8D44-9E54-5E94022E10AE}"/>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08" name="Isosceles Triangle 107">
                <a:extLst>
                  <a:ext uri="{FF2B5EF4-FFF2-40B4-BE49-F238E27FC236}">
                    <a16:creationId xmlns:a16="http://schemas.microsoft.com/office/drawing/2014/main" id="{826C9F48-D4B0-5E40-8E93-7DE195D379A3}"/>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2" name="Group 108">
            <a:extLst>
              <a:ext uri="{FF2B5EF4-FFF2-40B4-BE49-F238E27FC236}">
                <a16:creationId xmlns:a16="http://schemas.microsoft.com/office/drawing/2014/main" id="{014471F4-532D-DC49-99C4-2DDCEE0E0400}"/>
              </a:ext>
            </a:extLst>
          </p:cNvPr>
          <p:cNvGrpSpPr/>
          <p:nvPr/>
        </p:nvGrpSpPr>
        <p:grpSpPr>
          <a:xfrm rot="3953199">
            <a:off x="5755277" y="4364793"/>
            <a:ext cx="838200" cy="190500"/>
            <a:chOff x="6705600" y="2133600"/>
            <a:chExt cx="838200" cy="190500"/>
          </a:xfrm>
          <a:solidFill>
            <a:srgbClr val="95B3D7"/>
          </a:solidFill>
        </p:grpSpPr>
        <p:cxnSp>
          <p:nvCxnSpPr>
            <p:cNvPr id="110" name="Straight Arrow Connector 109">
              <a:extLst>
                <a:ext uri="{FF2B5EF4-FFF2-40B4-BE49-F238E27FC236}">
                  <a16:creationId xmlns:a16="http://schemas.microsoft.com/office/drawing/2014/main" id="{7AA5D055-4EEC-3F4C-BA56-103D9178B061}"/>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3" name="Group 132">
              <a:extLst>
                <a:ext uri="{FF2B5EF4-FFF2-40B4-BE49-F238E27FC236}">
                  <a16:creationId xmlns:a16="http://schemas.microsoft.com/office/drawing/2014/main" id="{556AB2F7-0147-BC4B-903C-3C1EF8AD5079}"/>
                </a:ext>
              </a:extLst>
            </p:cNvPr>
            <p:cNvGrpSpPr/>
            <p:nvPr/>
          </p:nvGrpSpPr>
          <p:grpSpPr>
            <a:xfrm>
              <a:off x="6705600" y="2133600"/>
              <a:ext cx="381000" cy="190500"/>
              <a:chOff x="762000" y="2971800"/>
              <a:chExt cx="838200" cy="381000"/>
            </a:xfrm>
            <a:grpFill/>
          </p:grpSpPr>
          <p:sp>
            <p:nvSpPr>
              <p:cNvPr id="112" name="Rectangle 111">
                <a:extLst>
                  <a:ext uri="{FF2B5EF4-FFF2-40B4-BE49-F238E27FC236}">
                    <a16:creationId xmlns:a16="http://schemas.microsoft.com/office/drawing/2014/main" id="{DF0C38B6-9427-C946-8AF9-B57BEF6D71B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13" name="Isosceles Triangle 112">
                <a:extLst>
                  <a:ext uri="{FF2B5EF4-FFF2-40B4-BE49-F238E27FC236}">
                    <a16:creationId xmlns:a16="http://schemas.microsoft.com/office/drawing/2014/main" id="{D97FE826-E836-4140-A01C-B82693584EFA}"/>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6" name="Group 113">
            <a:extLst>
              <a:ext uri="{FF2B5EF4-FFF2-40B4-BE49-F238E27FC236}">
                <a16:creationId xmlns:a16="http://schemas.microsoft.com/office/drawing/2014/main" id="{F59C4AF0-E44E-8F4D-830A-1D6B292D0710}"/>
              </a:ext>
            </a:extLst>
          </p:cNvPr>
          <p:cNvGrpSpPr/>
          <p:nvPr/>
        </p:nvGrpSpPr>
        <p:grpSpPr>
          <a:xfrm rot="17428016">
            <a:off x="4956535" y="4583024"/>
            <a:ext cx="838200" cy="190500"/>
            <a:chOff x="6705600" y="2133600"/>
            <a:chExt cx="838200" cy="190500"/>
          </a:xfrm>
          <a:solidFill>
            <a:srgbClr val="95B3D7"/>
          </a:solidFill>
        </p:grpSpPr>
        <p:cxnSp>
          <p:nvCxnSpPr>
            <p:cNvPr id="115" name="Straight Arrow Connector 114">
              <a:extLst>
                <a:ext uri="{FF2B5EF4-FFF2-40B4-BE49-F238E27FC236}">
                  <a16:creationId xmlns:a16="http://schemas.microsoft.com/office/drawing/2014/main" id="{7B79BE3D-B981-2F42-8CDE-B557ED9CF5F6}"/>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8" name="Group 132">
              <a:extLst>
                <a:ext uri="{FF2B5EF4-FFF2-40B4-BE49-F238E27FC236}">
                  <a16:creationId xmlns:a16="http://schemas.microsoft.com/office/drawing/2014/main" id="{7ED047F4-0DEB-B54A-BB58-3A72C572A7CC}"/>
                </a:ext>
              </a:extLst>
            </p:cNvPr>
            <p:cNvGrpSpPr/>
            <p:nvPr/>
          </p:nvGrpSpPr>
          <p:grpSpPr>
            <a:xfrm>
              <a:off x="6705600" y="2133600"/>
              <a:ext cx="381000" cy="190500"/>
              <a:chOff x="762000" y="2971800"/>
              <a:chExt cx="838200" cy="381000"/>
            </a:xfrm>
            <a:grpFill/>
          </p:grpSpPr>
          <p:sp>
            <p:nvSpPr>
              <p:cNvPr id="117" name="Rectangle 116">
                <a:extLst>
                  <a:ext uri="{FF2B5EF4-FFF2-40B4-BE49-F238E27FC236}">
                    <a16:creationId xmlns:a16="http://schemas.microsoft.com/office/drawing/2014/main" id="{9FFE4DAB-2938-534F-824C-85C69B2CCDE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18" name="Isosceles Triangle 117">
                <a:extLst>
                  <a:ext uri="{FF2B5EF4-FFF2-40B4-BE49-F238E27FC236}">
                    <a16:creationId xmlns:a16="http://schemas.microsoft.com/office/drawing/2014/main" id="{4D65DF2E-D244-5449-9B2D-D710B08831AC}"/>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9" name="Group 118">
            <a:extLst>
              <a:ext uri="{FF2B5EF4-FFF2-40B4-BE49-F238E27FC236}">
                <a16:creationId xmlns:a16="http://schemas.microsoft.com/office/drawing/2014/main" id="{49D1C978-CD60-4046-8C60-79A13751EAB3}"/>
              </a:ext>
            </a:extLst>
          </p:cNvPr>
          <p:cNvGrpSpPr/>
          <p:nvPr/>
        </p:nvGrpSpPr>
        <p:grpSpPr>
          <a:xfrm flipH="1">
            <a:off x="5382818" y="3124200"/>
            <a:ext cx="838200" cy="190500"/>
            <a:chOff x="6705600" y="2133600"/>
            <a:chExt cx="838200" cy="190500"/>
          </a:xfrm>
          <a:solidFill>
            <a:srgbClr val="95B3D7"/>
          </a:solidFill>
        </p:grpSpPr>
        <p:cxnSp>
          <p:nvCxnSpPr>
            <p:cNvPr id="120" name="Straight Arrow Connector 119">
              <a:extLst>
                <a:ext uri="{FF2B5EF4-FFF2-40B4-BE49-F238E27FC236}">
                  <a16:creationId xmlns:a16="http://schemas.microsoft.com/office/drawing/2014/main" id="{D6580B58-283D-7B4C-926E-E7E37EF42E0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0" name="Group 132">
              <a:extLst>
                <a:ext uri="{FF2B5EF4-FFF2-40B4-BE49-F238E27FC236}">
                  <a16:creationId xmlns:a16="http://schemas.microsoft.com/office/drawing/2014/main" id="{645835F6-031C-0242-AD46-BF1EC4847295}"/>
                </a:ext>
              </a:extLst>
            </p:cNvPr>
            <p:cNvGrpSpPr/>
            <p:nvPr/>
          </p:nvGrpSpPr>
          <p:grpSpPr>
            <a:xfrm>
              <a:off x="6705600" y="2133600"/>
              <a:ext cx="381000" cy="190500"/>
              <a:chOff x="762000" y="2971800"/>
              <a:chExt cx="838200" cy="381000"/>
            </a:xfrm>
            <a:grpFill/>
          </p:grpSpPr>
          <p:sp>
            <p:nvSpPr>
              <p:cNvPr id="122" name="Rectangle 121">
                <a:extLst>
                  <a:ext uri="{FF2B5EF4-FFF2-40B4-BE49-F238E27FC236}">
                    <a16:creationId xmlns:a16="http://schemas.microsoft.com/office/drawing/2014/main" id="{983549FC-E430-F040-85FB-E1FB9D02F7A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23" name="Isosceles Triangle 122">
                <a:extLst>
                  <a:ext uri="{FF2B5EF4-FFF2-40B4-BE49-F238E27FC236}">
                    <a16:creationId xmlns:a16="http://schemas.microsoft.com/office/drawing/2014/main" id="{26E56025-434A-3E4D-92C4-5456EB908801}"/>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1" name="Group 123">
            <a:extLst>
              <a:ext uri="{FF2B5EF4-FFF2-40B4-BE49-F238E27FC236}">
                <a16:creationId xmlns:a16="http://schemas.microsoft.com/office/drawing/2014/main" id="{198F72E1-57C1-CB45-89B6-3CB3A3C1C90C}"/>
              </a:ext>
            </a:extLst>
          </p:cNvPr>
          <p:cNvGrpSpPr/>
          <p:nvPr/>
        </p:nvGrpSpPr>
        <p:grpSpPr>
          <a:xfrm rot="17611685" flipH="1">
            <a:off x="4679393" y="3597268"/>
            <a:ext cx="838200" cy="190500"/>
            <a:chOff x="6705600" y="2133600"/>
            <a:chExt cx="838200" cy="190500"/>
          </a:xfrm>
          <a:solidFill>
            <a:srgbClr val="95B3D7"/>
          </a:solidFill>
        </p:grpSpPr>
        <p:cxnSp>
          <p:nvCxnSpPr>
            <p:cNvPr id="125" name="Straight Arrow Connector 124">
              <a:extLst>
                <a:ext uri="{FF2B5EF4-FFF2-40B4-BE49-F238E27FC236}">
                  <a16:creationId xmlns:a16="http://schemas.microsoft.com/office/drawing/2014/main" id="{6ADEBBDC-F71C-1642-9229-298ABAA92AE7}"/>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2" name="Group 132">
              <a:extLst>
                <a:ext uri="{FF2B5EF4-FFF2-40B4-BE49-F238E27FC236}">
                  <a16:creationId xmlns:a16="http://schemas.microsoft.com/office/drawing/2014/main" id="{718E30C0-A49F-324C-9BED-49AF44E05A69}"/>
                </a:ext>
              </a:extLst>
            </p:cNvPr>
            <p:cNvGrpSpPr/>
            <p:nvPr/>
          </p:nvGrpSpPr>
          <p:grpSpPr>
            <a:xfrm>
              <a:off x="6705600" y="2133600"/>
              <a:ext cx="381000" cy="190500"/>
              <a:chOff x="762000" y="2971800"/>
              <a:chExt cx="838200" cy="381000"/>
            </a:xfrm>
            <a:grpFill/>
          </p:grpSpPr>
          <p:sp>
            <p:nvSpPr>
              <p:cNvPr id="127" name="Rectangle 126">
                <a:extLst>
                  <a:ext uri="{FF2B5EF4-FFF2-40B4-BE49-F238E27FC236}">
                    <a16:creationId xmlns:a16="http://schemas.microsoft.com/office/drawing/2014/main" id="{1770D82F-3CDE-F445-BC8D-244C31310D53}"/>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28" name="Isosceles Triangle 127">
                <a:extLst>
                  <a:ext uri="{FF2B5EF4-FFF2-40B4-BE49-F238E27FC236}">
                    <a16:creationId xmlns:a16="http://schemas.microsoft.com/office/drawing/2014/main" id="{D177787F-F0CF-8A4C-944F-F4DF16F7808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3" name="Group 128">
            <a:extLst>
              <a:ext uri="{FF2B5EF4-FFF2-40B4-BE49-F238E27FC236}">
                <a16:creationId xmlns:a16="http://schemas.microsoft.com/office/drawing/2014/main" id="{036A2F5D-C550-8040-8355-0BAEAB035C06}"/>
              </a:ext>
            </a:extLst>
          </p:cNvPr>
          <p:cNvGrpSpPr/>
          <p:nvPr/>
        </p:nvGrpSpPr>
        <p:grpSpPr>
          <a:xfrm rot="19860717" flipH="1">
            <a:off x="4717384" y="4382175"/>
            <a:ext cx="838200" cy="190500"/>
            <a:chOff x="6705600" y="2133600"/>
            <a:chExt cx="838200" cy="190500"/>
          </a:xfrm>
          <a:solidFill>
            <a:srgbClr val="95B3D7"/>
          </a:solidFill>
        </p:grpSpPr>
        <p:cxnSp>
          <p:nvCxnSpPr>
            <p:cNvPr id="130" name="Straight Arrow Connector 129">
              <a:extLst>
                <a:ext uri="{FF2B5EF4-FFF2-40B4-BE49-F238E27FC236}">
                  <a16:creationId xmlns:a16="http://schemas.microsoft.com/office/drawing/2014/main" id="{C4F2DF34-F876-EA4B-B0ED-3941EB66F28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4" name="Group 132">
              <a:extLst>
                <a:ext uri="{FF2B5EF4-FFF2-40B4-BE49-F238E27FC236}">
                  <a16:creationId xmlns:a16="http://schemas.microsoft.com/office/drawing/2014/main" id="{10DF019B-DB29-5C47-A84B-63ACAB50CA1A}"/>
                </a:ext>
              </a:extLst>
            </p:cNvPr>
            <p:cNvGrpSpPr/>
            <p:nvPr/>
          </p:nvGrpSpPr>
          <p:grpSpPr>
            <a:xfrm>
              <a:off x="6705600" y="2133600"/>
              <a:ext cx="381000" cy="190500"/>
              <a:chOff x="762000" y="2971800"/>
              <a:chExt cx="838200" cy="381000"/>
            </a:xfrm>
            <a:grpFill/>
          </p:grpSpPr>
          <p:sp>
            <p:nvSpPr>
              <p:cNvPr id="132" name="Rectangle 131">
                <a:extLst>
                  <a:ext uri="{FF2B5EF4-FFF2-40B4-BE49-F238E27FC236}">
                    <a16:creationId xmlns:a16="http://schemas.microsoft.com/office/drawing/2014/main" id="{C3EE3FBC-C860-1744-9D7D-1C0C2E7DD17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33" name="Isosceles Triangle 132">
                <a:extLst>
                  <a:ext uri="{FF2B5EF4-FFF2-40B4-BE49-F238E27FC236}">
                    <a16:creationId xmlns:a16="http://schemas.microsoft.com/office/drawing/2014/main" id="{A5767D94-CCBA-0948-A7F4-7C52033C485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6" name="Group 133">
            <a:extLst>
              <a:ext uri="{FF2B5EF4-FFF2-40B4-BE49-F238E27FC236}">
                <a16:creationId xmlns:a16="http://schemas.microsoft.com/office/drawing/2014/main" id="{22604563-B5BC-FF42-B9B6-C574642A8744}"/>
              </a:ext>
            </a:extLst>
          </p:cNvPr>
          <p:cNvGrpSpPr/>
          <p:nvPr/>
        </p:nvGrpSpPr>
        <p:grpSpPr>
          <a:xfrm rot="2931521" flipH="1">
            <a:off x="4495458" y="4936663"/>
            <a:ext cx="838200" cy="190500"/>
            <a:chOff x="6705600" y="2133600"/>
            <a:chExt cx="838200" cy="190500"/>
          </a:xfrm>
          <a:solidFill>
            <a:srgbClr val="95B3D7"/>
          </a:solidFill>
        </p:grpSpPr>
        <p:cxnSp>
          <p:nvCxnSpPr>
            <p:cNvPr id="135" name="Straight Arrow Connector 134">
              <a:extLst>
                <a:ext uri="{FF2B5EF4-FFF2-40B4-BE49-F238E27FC236}">
                  <a16:creationId xmlns:a16="http://schemas.microsoft.com/office/drawing/2014/main" id="{A1FC9143-F55C-6E40-BE07-803A63B1AC31}"/>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9" name="Group 132">
              <a:extLst>
                <a:ext uri="{FF2B5EF4-FFF2-40B4-BE49-F238E27FC236}">
                  <a16:creationId xmlns:a16="http://schemas.microsoft.com/office/drawing/2014/main" id="{0AF2D263-B455-0447-8F37-12DF6DAE3466}"/>
                </a:ext>
              </a:extLst>
            </p:cNvPr>
            <p:cNvGrpSpPr/>
            <p:nvPr/>
          </p:nvGrpSpPr>
          <p:grpSpPr>
            <a:xfrm>
              <a:off x="6705600" y="2133600"/>
              <a:ext cx="381000" cy="190500"/>
              <a:chOff x="762000" y="2971800"/>
              <a:chExt cx="838200" cy="381000"/>
            </a:xfrm>
            <a:grpFill/>
          </p:grpSpPr>
          <p:sp>
            <p:nvSpPr>
              <p:cNvPr id="137" name="Rectangle 136">
                <a:extLst>
                  <a:ext uri="{FF2B5EF4-FFF2-40B4-BE49-F238E27FC236}">
                    <a16:creationId xmlns:a16="http://schemas.microsoft.com/office/drawing/2014/main" id="{914E3967-E7A2-EB49-9774-8015C147C894}"/>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38" name="Isosceles Triangle 137">
                <a:extLst>
                  <a:ext uri="{FF2B5EF4-FFF2-40B4-BE49-F238E27FC236}">
                    <a16:creationId xmlns:a16="http://schemas.microsoft.com/office/drawing/2014/main" id="{563B9065-FB69-EC4B-B033-749A101FCDA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81" name="Group 138">
            <a:extLst>
              <a:ext uri="{FF2B5EF4-FFF2-40B4-BE49-F238E27FC236}">
                <a16:creationId xmlns:a16="http://schemas.microsoft.com/office/drawing/2014/main" id="{5285518F-1E62-9A4A-B34E-0256BD69FE31}"/>
              </a:ext>
            </a:extLst>
          </p:cNvPr>
          <p:cNvGrpSpPr/>
          <p:nvPr/>
        </p:nvGrpSpPr>
        <p:grpSpPr>
          <a:xfrm rot="17336772" flipH="1">
            <a:off x="5189882" y="4811429"/>
            <a:ext cx="838200" cy="190500"/>
            <a:chOff x="6705600" y="2133600"/>
            <a:chExt cx="838200" cy="190500"/>
          </a:xfrm>
          <a:solidFill>
            <a:srgbClr val="95B3D7"/>
          </a:solidFill>
        </p:grpSpPr>
        <p:cxnSp>
          <p:nvCxnSpPr>
            <p:cNvPr id="140" name="Straight Arrow Connector 139">
              <a:extLst>
                <a:ext uri="{FF2B5EF4-FFF2-40B4-BE49-F238E27FC236}">
                  <a16:creationId xmlns:a16="http://schemas.microsoft.com/office/drawing/2014/main" id="{05C8CF17-847C-6B44-B879-6C94A359B66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4" name="Group 132">
              <a:extLst>
                <a:ext uri="{FF2B5EF4-FFF2-40B4-BE49-F238E27FC236}">
                  <a16:creationId xmlns:a16="http://schemas.microsoft.com/office/drawing/2014/main" id="{02E35BF8-534B-8A43-89E0-1C80460CB0DC}"/>
                </a:ext>
              </a:extLst>
            </p:cNvPr>
            <p:cNvGrpSpPr/>
            <p:nvPr/>
          </p:nvGrpSpPr>
          <p:grpSpPr>
            <a:xfrm>
              <a:off x="6705600" y="2133600"/>
              <a:ext cx="381000" cy="190500"/>
              <a:chOff x="762000" y="2971800"/>
              <a:chExt cx="838200" cy="381000"/>
            </a:xfrm>
            <a:grpFill/>
          </p:grpSpPr>
          <p:sp>
            <p:nvSpPr>
              <p:cNvPr id="142" name="Rectangle 141">
                <a:extLst>
                  <a:ext uri="{FF2B5EF4-FFF2-40B4-BE49-F238E27FC236}">
                    <a16:creationId xmlns:a16="http://schemas.microsoft.com/office/drawing/2014/main" id="{0A10F5A1-4AAD-3E41-A46F-1C31D121FA2B}"/>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43" name="Isosceles Triangle 142">
                <a:extLst>
                  <a:ext uri="{FF2B5EF4-FFF2-40B4-BE49-F238E27FC236}">
                    <a16:creationId xmlns:a16="http://schemas.microsoft.com/office/drawing/2014/main" id="{2EBB1C19-63C9-7042-8FCE-AEF55B146549}"/>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86" name="Group 143">
            <a:extLst>
              <a:ext uri="{FF2B5EF4-FFF2-40B4-BE49-F238E27FC236}">
                <a16:creationId xmlns:a16="http://schemas.microsoft.com/office/drawing/2014/main" id="{310B4978-67F4-B64E-97E0-938A8C4B6AEF}"/>
              </a:ext>
            </a:extLst>
          </p:cNvPr>
          <p:cNvGrpSpPr/>
          <p:nvPr/>
        </p:nvGrpSpPr>
        <p:grpSpPr>
          <a:xfrm rot="19968762" flipH="1">
            <a:off x="5342282" y="5114936"/>
            <a:ext cx="838200" cy="190500"/>
            <a:chOff x="6705600" y="2133600"/>
            <a:chExt cx="838200" cy="190500"/>
          </a:xfrm>
          <a:solidFill>
            <a:srgbClr val="95B3D7"/>
          </a:solidFill>
        </p:grpSpPr>
        <p:cxnSp>
          <p:nvCxnSpPr>
            <p:cNvPr id="145" name="Straight Arrow Connector 144">
              <a:extLst>
                <a:ext uri="{FF2B5EF4-FFF2-40B4-BE49-F238E27FC236}">
                  <a16:creationId xmlns:a16="http://schemas.microsoft.com/office/drawing/2014/main" id="{898B3DA2-2584-6B44-BE72-7BD9CDB3A1AB}"/>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9" name="Group 132">
              <a:extLst>
                <a:ext uri="{FF2B5EF4-FFF2-40B4-BE49-F238E27FC236}">
                  <a16:creationId xmlns:a16="http://schemas.microsoft.com/office/drawing/2014/main" id="{EDCF7DE2-6FDD-D148-99F2-D7DEC130AE3F}"/>
                </a:ext>
              </a:extLst>
            </p:cNvPr>
            <p:cNvGrpSpPr/>
            <p:nvPr/>
          </p:nvGrpSpPr>
          <p:grpSpPr>
            <a:xfrm>
              <a:off x="6705600" y="2133600"/>
              <a:ext cx="381000" cy="190500"/>
              <a:chOff x="762000" y="2971800"/>
              <a:chExt cx="838200" cy="381000"/>
            </a:xfrm>
            <a:grpFill/>
          </p:grpSpPr>
          <p:sp>
            <p:nvSpPr>
              <p:cNvPr id="147" name="Rectangle 146">
                <a:extLst>
                  <a:ext uri="{FF2B5EF4-FFF2-40B4-BE49-F238E27FC236}">
                    <a16:creationId xmlns:a16="http://schemas.microsoft.com/office/drawing/2014/main" id="{171DE511-3168-A84A-8A16-7A6FFB956572}"/>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48" name="Isosceles Triangle 147">
                <a:extLst>
                  <a:ext uri="{FF2B5EF4-FFF2-40B4-BE49-F238E27FC236}">
                    <a16:creationId xmlns:a16="http://schemas.microsoft.com/office/drawing/2014/main" id="{FFA66CA3-B9B8-7B48-A0CE-DF42E2C8CAEE}"/>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91" name="Group 148">
            <a:extLst>
              <a:ext uri="{FF2B5EF4-FFF2-40B4-BE49-F238E27FC236}">
                <a16:creationId xmlns:a16="http://schemas.microsoft.com/office/drawing/2014/main" id="{8D4DF44E-581B-CF41-8EE0-F6DEDFC91300}"/>
              </a:ext>
            </a:extLst>
          </p:cNvPr>
          <p:cNvGrpSpPr/>
          <p:nvPr/>
        </p:nvGrpSpPr>
        <p:grpSpPr>
          <a:xfrm rot="4129500" flipH="1">
            <a:off x="5368399" y="4434220"/>
            <a:ext cx="838200" cy="190500"/>
            <a:chOff x="6705600" y="2133600"/>
            <a:chExt cx="838200" cy="190500"/>
          </a:xfrm>
          <a:solidFill>
            <a:srgbClr val="95B3D7"/>
          </a:solidFill>
        </p:grpSpPr>
        <p:cxnSp>
          <p:nvCxnSpPr>
            <p:cNvPr id="150" name="Straight Arrow Connector 149">
              <a:extLst>
                <a:ext uri="{FF2B5EF4-FFF2-40B4-BE49-F238E27FC236}">
                  <a16:creationId xmlns:a16="http://schemas.microsoft.com/office/drawing/2014/main" id="{5B39FA89-564D-6040-8CF7-A1E1556D6703}"/>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4" name="Group 132">
              <a:extLst>
                <a:ext uri="{FF2B5EF4-FFF2-40B4-BE49-F238E27FC236}">
                  <a16:creationId xmlns:a16="http://schemas.microsoft.com/office/drawing/2014/main" id="{D526A701-C6D9-D649-AB3F-04806FA77740}"/>
                </a:ext>
              </a:extLst>
            </p:cNvPr>
            <p:cNvGrpSpPr/>
            <p:nvPr/>
          </p:nvGrpSpPr>
          <p:grpSpPr>
            <a:xfrm>
              <a:off x="6705600" y="2133600"/>
              <a:ext cx="381000" cy="190500"/>
              <a:chOff x="762000" y="2971800"/>
              <a:chExt cx="838200" cy="381000"/>
            </a:xfrm>
            <a:grpFill/>
          </p:grpSpPr>
          <p:sp>
            <p:nvSpPr>
              <p:cNvPr id="152" name="Rectangle 151">
                <a:extLst>
                  <a:ext uri="{FF2B5EF4-FFF2-40B4-BE49-F238E27FC236}">
                    <a16:creationId xmlns:a16="http://schemas.microsoft.com/office/drawing/2014/main" id="{EC979D1E-03C9-384F-A043-38EE82EBBC0C}"/>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53" name="Isosceles Triangle 152">
                <a:extLst>
                  <a:ext uri="{FF2B5EF4-FFF2-40B4-BE49-F238E27FC236}">
                    <a16:creationId xmlns:a16="http://schemas.microsoft.com/office/drawing/2014/main" id="{4CA006C3-74E8-894F-B018-C176C3D953D7}"/>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96" name="Group 153">
            <a:extLst>
              <a:ext uri="{FF2B5EF4-FFF2-40B4-BE49-F238E27FC236}">
                <a16:creationId xmlns:a16="http://schemas.microsoft.com/office/drawing/2014/main" id="{96A39CBE-7139-B145-9302-B25A8B4A5281}"/>
              </a:ext>
            </a:extLst>
          </p:cNvPr>
          <p:cNvGrpSpPr/>
          <p:nvPr/>
        </p:nvGrpSpPr>
        <p:grpSpPr>
          <a:xfrm rot="15507997" flipH="1">
            <a:off x="6123448" y="3666971"/>
            <a:ext cx="838200" cy="190500"/>
            <a:chOff x="6705600" y="2133600"/>
            <a:chExt cx="838200" cy="190500"/>
          </a:xfrm>
          <a:solidFill>
            <a:srgbClr val="95B3D7"/>
          </a:solidFill>
        </p:grpSpPr>
        <p:cxnSp>
          <p:nvCxnSpPr>
            <p:cNvPr id="155" name="Straight Arrow Connector 154">
              <a:extLst>
                <a:ext uri="{FF2B5EF4-FFF2-40B4-BE49-F238E27FC236}">
                  <a16:creationId xmlns:a16="http://schemas.microsoft.com/office/drawing/2014/main" id="{AF7A19E4-1C68-EC48-BFCC-69D9AF5DEA4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9" name="Group 132">
              <a:extLst>
                <a:ext uri="{FF2B5EF4-FFF2-40B4-BE49-F238E27FC236}">
                  <a16:creationId xmlns:a16="http://schemas.microsoft.com/office/drawing/2014/main" id="{93FDDFD6-E9A4-AD40-A0FB-601DC841D811}"/>
                </a:ext>
              </a:extLst>
            </p:cNvPr>
            <p:cNvGrpSpPr/>
            <p:nvPr/>
          </p:nvGrpSpPr>
          <p:grpSpPr>
            <a:xfrm>
              <a:off x="6705600" y="2133600"/>
              <a:ext cx="381000" cy="190500"/>
              <a:chOff x="762000" y="2971800"/>
              <a:chExt cx="838200" cy="381000"/>
            </a:xfrm>
            <a:grpFill/>
          </p:grpSpPr>
          <p:sp>
            <p:nvSpPr>
              <p:cNvPr id="157" name="Rectangle 156">
                <a:extLst>
                  <a:ext uri="{FF2B5EF4-FFF2-40B4-BE49-F238E27FC236}">
                    <a16:creationId xmlns:a16="http://schemas.microsoft.com/office/drawing/2014/main" id="{E7A268DC-4A38-2D4A-B6D2-0A4E8DA4B02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58" name="Isosceles Triangle 157">
                <a:extLst>
                  <a:ext uri="{FF2B5EF4-FFF2-40B4-BE49-F238E27FC236}">
                    <a16:creationId xmlns:a16="http://schemas.microsoft.com/office/drawing/2014/main" id="{D1A7B856-BDBC-864A-ADB7-A6AB6ED36E5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101" name="Group 158">
            <a:extLst>
              <a:ext uri="{FF2B5EF4-FFF2-40B4-BE49-F238E27FC236}">
                <a16:creationId xmlns:a16="http://schemas.microsoft.com/office/drawing/2014/main" id="{7F3D9926-9097-A846-8B18-EBE9472BCBD9}"/>
              </a:ext>
            </a:extLst>
          </p:cNvPr>
          <p:cNvGrpSpPr/>
          <p:nvPr/>
        </p:nvGrpSpPr>
        <p:grpSpPr>
          <a:xfrm rot="17694349" flipH="1">
            <a:off x="6107306" y="4522675"/>
            <a:ext cx="838200" cy="190500"/>
            <a:chOff x="6705600" y="2133600"/>
            <a:chExt cx="838200" cy="190500"/>
          </a:xfrm>
          <a:solidFill>
            <a:srgbClr val="95B3D7"/>
          </a:solidFill>
        </p:grpSpPr>
        <p:cxnSp>
          <p:nvCxnSpPr>
            <p:cNvPr id="160" name="Straight Arrow Connector 159">
              <a:extLst>
                <a:ext uri="{FF2B5EF4-FFF2-40B4-BE49-F238E27FC236}">
                  <a16:creationId xmlns:a16="http://schemas.microsoft.com/office/drawing/2014/main" id="{D8E9A052-CDDC-7545-BB2E-07D06ABAD71F}"/>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4" name="Group 132">
              <a:extLst>
                <a:ext uri="{FF2B5EF4-FFF2-40B4-BE49-F238E27FC236}">
                  <a16:creationId xmlns:a16="http://schemas.microsoft.com/office/drawing/2014/main" id="{BFB11510-A7E6-A54A-A4D2-AF20770BFA2A}"/>
                </a:ext>
              </a:extLst>
            </p:cNvPr>
            <p:cNvGrpSpPr/>
            <p:nvPr/>
          </p:nvGrpSpPr>
          <p:grpSpPr>
            <a:xfrm>
              <a:off x="6705600" y="2133600"/>
              <a:ext cx="381000" cy="190500"/>
              <a:chOff x="762000" y="2971800"/>
              <a:chExt cx="838200" cy="381000"/>
            </a:xfrm>
            <a:grpFill/>
          </p:grpSpPr>
          <p:sp>
            <p:nvSpPr>
              <p:cNvPr id="162" name="Rectangle 161">
                <a:extLst>
                  <a:ext uri="{FF2B5EF4-FFF2-40B4-BE49-F238E27FC236}">
                    <a16:creationId xmlns:a16="http://schemas.microsoft.com/office/drawing/2014/main" id="{F2D1AB0C-43DD-4B44-9CDB-29B3A55999A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63" name="Isosceles Triangle 162">
                <a:extLst>
                  <a:ext uri="{FF2B5EF4-FFF2-40B4-BE49-F238E27FC236}">
                    <a16:creationId xmlns:a16="http://schemas.microsoft.com/office/drawing/2014/main" id="{7B3118A4-3E15-2845-A614-47C92710E325}"/>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106" name="Group 163">
            <a:extLst>
              <a:ext uri="{FF2B5EF4-FFF2-40B4-BE49-F238E27FC236}">
                <a16:creationId xmlns:a16="http://schemas.microsoft.com/office/drawing/2014/main" id="{29FD2B52-50E1-EF42-8371-49C5A1CD9AF0}"/>
              </a:ext>
            </a:extLst>
          </p:cNvPr>
          <p:cNvGrpSpPr/>
          <p:nvPr/>
        </p:nvGrpSpPr>
        <p:grpSpPr>
          <a:xfrm rot="19050061" flipH="1">
            <a:off x="5836204" y="3610912"/>
            <a:ext cx="838200" cy="190500"/>
            <a:chOff x="6705600" y="2133600"/>
            <a:chExt cx="838200" cy="190500"/>
          </a:xfrm>
          <a:solidFill>
            <a:srgbClr val="95B3D7"/>
          </a:solidFill>
        </p:grpSpPr>
        <p:cxnSp>
          <p:nvCxnSpPr>
            <p:cNvPr id="165" name="Straight Arrow Connector 164">
              <a:extLst>
                <a:ext uri="{FF2B5EF4-FFF2-40B4-BE49-F238E27FC236}">
                  <a16:creationId xmlns:a16="http://schemas.microsoft.com/office/drawing/2014/main" id="{7AA6B8C5-4B6F-8E45-A4BE-99DD187680FD}"/>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9" name="Group 132">
              <a:extLst>
                <a:ext uri="{FF2B5EF4-FFF2-40B4-BE49-F238E27FC236}">
                  <a16:creationId xmlns:a16="http://schemas.microsoft.com/office/drawing/2014/main" id="{9BA8944C-CE53-F14F-944C-955FD0103944}"/>
                </a:ext>
              </a:extLst>
            </p:cNvPr>
            <p:cNvGrpSpPr/>
            <p:nvPr/>
          </p:nvGrpSpPr>
          <p:grpSpPr>
            <a:xfrm>
              <a:off x="6705600" y="2133600"/>
              <a:ext cx="381000" cy="190500"/>
              <a:chOff x="762000" y="2971800"/>
              <a:chExt cx="838200" cy="381000"/>
            </a:xfrm>
            <a:grpFill/>
          </p:grpSpPr>
          <p:sp>
            <p:nvSpPr>
              <p:cNvPr id="167" name="Rectangle 166">
                <a:extLst>
                  <a:ext uri="{FF2B5EF4-FFF2-40B4-BE49-F238E27FC236}">
                    <a16:creationId xmlns:a16="http://schemas.microsoft.com/office/drawing/2014/main" id="{742A33CE-A44D-1A47-A9F0-55627C77A2B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68" name="Isosceles Triangle 167">
                <a:extLst>
                  <a:ext uri="{FF2B5EF4-FFF2-40B4-BE49-F238E27FC236}">
                    <a16:creationId xmlns:a16="http://schemas.microsoft.com/office/drawing/2014/main" id="{FFAE500B-27CD-DA42-84AA-630047209D06}"/>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sp>
        <p:nvSpPr>
          <p:cNvPr id="22560" name="TextBox 173">
            <a:extLst>
              <a:ext uri="{FF2B5EF4-FFF2-40B4-BE49-F238E27FC236}">
                <a16:creationId xmlns:a16="http://schemas.microsoft.com/office/drawing/2014/main" id="{17727F84-6DDD-3C45-A535-E2CDE9DEA1B6}"/>
              </a:ext>
            </a:extLst>
          </p:cNvPr>
          <p:cNvSpPr txBox="1">
            <a:spLocks noChangeArrowheads="1"/>
          </p:cNvSpPr>
          <p:nvPr/>
        </p:nvSpPr>
        <p:spPr bwMode="auto">
          <a:xfrm>
            <a:off x="1355725" y="1790700"/>
            <a:ext cx="1739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b="1">
                <a:solidFill>
                  <a:srgbClr val="000000"/>
                </a:solidFill>
              </a:rPr>
              <a:t>Compute</a:t>
            </a:r>
          </a:p>
        </p:txBody>
      </p:sp>
      <p:sp>
        <p:nvSpPr>
          <p:cNvPr id="175" name="TextBox 174">
            <a:extLst>
              <a:ext uri="{FF2B5EF4-FFF2-40B4-BE49-F238E27FC236}">
                <a16:creationId xmlns:a16="http://schemas.microsoft.com/office/drawing/2014/main" id="{91930DB5-C4F8-7247-8F2E-5049DE198D03}"/>
              </a:ext>
            </a:extLst>
          </p:cNvPr>
          <p:cNvSpPr txBox="1">
            <a:spLocks noChangeArrowheads="1"/>
          </p:cNvSpPr>
          <p:nvPr/>
        </p:nvSpPr>
        <p:spPr bwMode="auto">
          <a:xfrm>
            <a:off x="4314825" y="1790700"/>
            <a:ext cx="2543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b="1">
                <a:solidFill>
                  <a:srgbClr val="000000"/>
                </a:solidFill>
              </a:rPr>
              <a:t>Communicate</a:t>
            </a:r>
          </a:p>
        </p:txBody>
      </p:sp>
      <p:sp>
        <p:nvSpPr>
          <p:cNvPr id="176" name="U-Turn Arrow 175">
            <a:extLst>
              <a:ext uri="{FF2B5EF4-FFF2-40B4-BE49-F238E27FC236}">
                <a16:creationId xmlns:a16="http://schemas.microsoft.com/office/drawing/2014/main" id="{1AAA00E0-53D0-F94C-8275-B5B6214FB4E7}"/>
              </a:ext>
            </a:extLst>
          </p:cNvPr>
          <p:cNvSpPr/>
          <p:nvPr/>
        </p:nvSpPr>
        <p:spPr bwMode="auto">
          <a:xfrm rot="10800000">
            <a:off x="1371600" y="5867399"/>
            <a:ext cx="7010400" cy="609600"/>
          </a:xfrm>
          <a:prstGeom prst="uturnArrow">
            <a:avLst>
              <a:gd name="adj1" fmla="val 28507"/>
              <a:gd name="adj2" fmla="val 25000"/>
              <a:gd name="adj3" fmla="val 28326"/>
              <a:gd name="adj4" fmla="val 46309"/>
              <a:gd name="adj5" fmla="val 10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endParaRPr lang="en-US" sz="2800">
              <a:solidFill>
                <a:prstClr val="black"/>
              </a:solidFill>
            </a:endParaRPr>
          </a:p>
        </p:txBody>
      </p:sp>
      <p:sp>
        <p:nvSpPr>
          <p:cNvPr id="22565" name="TextBox 115">
            <a:extLst>
              <a:ext uri="{FF2B5EF4-FFF2-40B4-BE49-F238E27FC236}">
                <a16:creationId xmlns:a16="http://schemas.microsoft.com/office/drawing/2014/main" id="{9B7EB2B9-D8B6-824E-9A6E-A0CAD43225AC}"/>
              </a:ext>
            </a:extLst>
          </p:cNvPr>
          <p:cNvSpPr txBox="1">
            <a:spLocks noChangeArrowheads="1"/>
          </p:cNvSpPr>
          <p:nvPr/>
        </p:nvSpPr>
        <p:spPr bwMode="auto">
          <a:xfrm>
            <a:off x="7578725" y="849313"/>
            <a:ext cx="1320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[Valiant ‘90] </a:t>
            </a:r>
          </a:p>
        </p:txBody>
      </p:sp>
    </p:spTree>
    <p:custDataLst>
      <p:tags r:id="rId1"/>
    </p:custDataLst>
    <p:extLst>
      <p:ext uri="{BB962C8B-B14F-4D97-AF65-F5344CB8AC3E}">
        <p14:creationId xmlns:p14="http://schemas.microsoft.com/office/powerpoint/2010/main" val="3783218958"/>
      </p:ext>
    </p:extLst>
  </p:cSld>
  <p:clrMapOvr>
    <a:masterClrMapping/>
  </p:clrMapOvr>
  <p:transition spd="slow" advTm="3091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mph" presetSubtype="0" fill="hold" nodeType="clickEffect">
                                  <p:stCondLst>
                                    <p:cond delay="0"/>
                                  </p:stCondLst>
                                  <p:childTnLst>
                                    <p:animRot by="21600000">
                                      <p:cBhvr>
                                        <p:cTn id="22" dur="2000" fill="hold"/>
                                        <p:tgtEl>
                                          <p:spTgt spid="67593"/>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7"/>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38"/>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3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0"/>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1"/>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2"/>
                                        </p:tgtEl>
                                        <p:attrNameLst>
                                          <p:attrName>r</p:attrName>
                                        </p:attrNameLst>
                                      </p:cBhvr>
                                    </p:animRo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8"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down)">
                                      <p:cBhvr>
                                        <p:cTn id="57" dur="500"/>
                                        <p:tgtEl>
                                          <p:spTgt spid="31"/>
                                        </p:tgtEl>
                                      </p:cBhvr>
                                    </p:animEffect>
                                  </p:childTnLst>
                                </p:cTn>
                              </p:par>
                              <p:par>
                                <p:cTn id="58" presetID="22" presetClass="entr" presetSubtype="8"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par>
                                <p:cTn id="61" presetID="2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par>
                                <p:cTn id="64" presetID="22" presetClass="entr" presetSubtype="8" fill="hold"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left)">
                                      <p:cBhvr>
                                        <p:cTn id="66" dur="500"/>
                                        <p:tgtEl>
                                          <p:spTgt spid="43"/>
                                        </p:tgtEl>
                                      </p:cBhvr>
                                    </p:animEffect>
                                  </p:childTnLst>
                                </p:cTn>
                              </p:par>
                              <p:par>
                                <p:cTn id="67" presetID="22" presetClass="entr" presetSubtype="4"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wipe(down)">
                                      <p:cBhvr>
                                        <p:cTn id="69" dur="500"/>
                                        <p:tgtEl>
                                          <p:spTgt spid="62"/>
                                        </p:tgtEl>
                                      </p:cBhvr>
                                    </p:animEffect>
                                  </p:childTnLst>
                                </p:cTn>
                              </p:par>
                              <p:par>
                                <p:cTn id="70" presetID="22" presetClass="entr" presetSubtype="4" fill="hold"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wipe(down)">
                                      <p:cBhvr>
                                        <p:cTn id="72" dur="500"/>
                                        <p:tgtEl>
                                          <p:spTgt spid="66"/>
                                        </p:tgtEl>
                                      </p:cBhvr>
                                    </p:animEffect>
                                  </p:childTnLst>
                                </p:cTn>
                              </p:par>
                              <p:par>
                                <p:cTn id="73" presetID="22" presetClass="entr" presetSubtype="2"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right)">
                                      <p:cBhvr>
                                        <p:cTn id="75" dur="500"/>
                                        <p:tgtEl>
                                          <p:spTgt spid="69"/>
                                        </p:tgtEl>
                                      </p:cBhvr>
                                    </p:animEffect>
                                  </p:childTnLst>
                                </p:cTn>
                              </p:par>
                              <p:par>
                                <p:cTn id="76" presetID="22" presetClass="entr" presetSubtype="4" fill="hold" nodeType="with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down)">
                                      <p:cBhvr>
                                        <p:cTn id="78" dur="500"/>
                                        <p:tgtEl>
                                          <p:spTgt spid="71"/>
                                        </p:tgtEl>
                                      </p:cBhvr>
                                    </p:animEffect>
                                  </p:childTnLst>
                                </p:cTn>
                              </p:par>
                              <p:par>
                                <p:cTn id="79" presetID="22" presetClass="entr" presetSubtype="2"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right)">
                                      <p:cBhvr>
                                        <p:cTn id="81" dur="500"/>
                                        <p:tgtEl>
                                          <p:spTgt spid="73"/>
                                        </p:tgtEl>
                                      </p:cBhvr>
                                    </p:animEffect>
                                  </p:childTnLst>
                                </p:cTn>
                              </p:par>
                              <p:par>
                                <p:cTn id="82" presetID="22" presetClass="entr" presetSubtype="2"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wipe(right)">
                                      <p:cBhvr>
                                        <p:cTn id="84" dur="500"/>
                                        <p:tgtEl>
                                          <p:spTgt spid="76"/>
                                        </p:tgtEl>
                                      </p:cBhvr>
                                    </p:animEffect>
                                  </p:childTnLst>
                                </p:cTn>
                              </p:par>
                              <p:par>
                                <p:cTn id="85" presetID="22" presetClass="entr" presetSubtype="4"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down)">
                                      <p:cBhvr>
                                        <p:cTn id="87" dur="500"/>
                                        <p:tgtEl>
                                          <p:spTgt spid="81"/>
                                        </p:tgtEl>
                                      </p:cBhvr>
                                    </p:animEffect>
                                  </p:childTnLst>
                                </p:cTn>
                              </p:par>
                              <p:par>
                                <p:cTn id="88" presetID="22" presetClass="entr" presetSubtype="2" fill="hold"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wipe(right)">
                                      <p:cBhvr>
                                        <p:cTn id="90" dur="500"/>
                                        <p:tgtEl>
                                          <p:spTgt spid="86"/>
                                        </p:tgtEl>
                                      </p:cBhvr>
                                    </p:animEffect>
                                  </p:childTnLst>
                                </p:cTn>
                              </p:par>
                              <p:par>
                                <p:cTn id="91" presetID="22" presetClass="entr" presetSubtype="4" fill="hold"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wipe(down)">
                                      <p:cBhvr>
                                        <p:cTn id="93" dur="500"/>
                                        <p:tgtEl>
                                          <p:spTgt spid="91"/>
                                        </p:tgtEl>
                                      </p:cBhvr>
                                    </p:animEffect>
                                  </p:childTnLst>
                                </p:cTn>
                              </p:par>
                              <p:par>
                                <p:cTn id="94" presetID="22" presetClass="entr" presetSubtype="4" fill="hold" nodeType="with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down)">
                                      <p:cBhvr>
                                        <p:cTn id="96" dur="500"/>
                                        <p:tgtEl>
                                          <p:spTgt spid="96"/>
                                        </p:tgtEl>
                                      </p:cBhvr>
                                    </p:animEffect>
                                  </p:childTnLst>
                                </p:cTn>
                              </p:par>
                              <p:par>
                                <p:cTn id="97" presetID="22" presetClass="entr" presetSubtype="2" fill="hold"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right)">
                                      <p:cBhvr>
                                        <p:cTn id="99" dur="500"/>
                                        <p:tgtEl>
                                          <p:spTgt spid="101"/>
                                        </p:tgtEl>
                                      </p:cBhvr>
                                    </p:animEffect>
                                  </p:childTnLst>
                                </p:cTn>
                              </p:par>
                              <p:par>
                                <p:cTn id="100" presetID="22" presetClass="entr" presetSubtype="2" fill="hold" nodeType="withEffect">
                                  <p:stCondLst>
                                    <p:cond delay="0"/>
                                  </p:stCondLst>
                                  <p:childTnLst>
                                    <p:set>
                                      <p:cBhvr>
                                        <p:cTn id="101" dur="1" fill="hold">
                                          <p:stCondLst>
                                            <p:cond delay="0"/>
                                          </p:stCondLst>
                                        </p:cTn>
                                        <p:tgtEl>
                                          <p:spTgt spid="106"/>
                                        </p:tgtEl>
                                        <p:attrNameLst>
                                          <p:attrName>style.visibility</p:attrName>
                                        </p:attrNameLst>
                                      </p:cBhvr>
                                      <p:to>
                                        <p:strVal val="visible"/>
                                      </p:to>
                                    </p:set>
                                    <p:animEffect transition="in" filter="wipe(right)">
                                      <p:cBhvr>
                                        <p:cTn id="102" dur="500"/>
                                        <p:tgtEl>
                                          <p:spTgt spid="10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2" fill="hold" nodeType="clickEffect">
                                  <p:stCondLst>
                                    <p:cond delay="0"/>
                                  </p:stCondLst>
                                  <p:childTnLst>
                                    <p:set>
                                      <p:cBhvr>
                                        <p:cTn id="110" dur="1" fill="hold">
                                          <p:stCondLst>
                                            <p:cond delay="0"/>
                                          </p:stCondLst>
                                        </p:cTn>
                                        <p:tgtEl>
                                          <p:spTgt spid="176"/>
                                        </p:tgtEl>
                                        <p:attrNameLst>
                                          <p:attrName>style.visibility</p:attrName>
                                        </p:attrNameLst>
                                      </p:cBhvr>
                                      <p:to>
                                        <p:strVal val="visible"/>
                                      </p:to>
                                    </p:set>
                                    <p:animEffect transition="in" filter="wipe(right)">
                                      <p:cBhvr>
                                        <p:cTn id="111"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46455-07B4-7649-B156-A9C360CE6E95}"/>
              </a:ext>
            </a:extLst>
          </p:cNvPr>
          <p:cNvSpPr>
            <a:spLocks noGrp="1"/>
          </p:cNvSpPr>
          <p:nvPr>
            <p:ph type="title"/>
          </p:nvPr>
        </p:nvSpPr>
        <p:spPr/>
        <p:txBody>
          <a:bodyPr/>
          <a:lstStyle/>
          <a:p>
            <a:r>
              <a:rPr kumimoji="1" lang="en-US" altLang="zh-CN" dirty="0"/>
              <a:t>MPI</a:t>
            </a:r>
            <a:r>
              <a:rPr kumimoji="1" lang="zh-CN" altLang="en-US" dirty="0"/>
              <a:t> </a:t>
            </a:r>
            <a:r>
              <a:rPr kumimoji="1" lang="en-US" altLang="zh-CN" dirty="0"/>
              <a:t>vs</a:t>
            </a:r>
            <a:r>
              <a:rPr kumimoji="1" lang="zh-CN" altLang="en-US" dirty="0"/>
              <a:t> </a:t>
            </a:r>
            <a:r>
              <a:rPr kumimoji="1" lang="en-US" altLang="zh-CN" dirty="0"/>
              <a:t>Pregel</a:t>
            </a:r>
            <a:r>
              <a:rPr kumimoji="1" lang="zh-CN" altLang="en-US" dirty="0"/>
              <a:t> </a:t>
            </a:r>
            <a:r>
              <a:rPr kumimoji="1" lang="en-US" altLang="zh-CN" dirty="0"/>
              <a:t>vs</a:t>
            </a:r>
            <a:r>
              <a:rPr kumimoji="1" lang="zh-CN" altLang="en-US" dirty="0"/>
              <a:t> </a:t>
            </a:r>
            <a:r>
              <a:rPr kumimoji="1" lang="en-US" altLang="zh-CN" dirty="0"/>
              <a:t>Spark</a:t>
            </a:r>
            <a:endParaRPr kumimoji="1" lang="zh-CN" altLang="en-US" dirty="0"/>
          </a:p>
        </p:txBody>
      </p:sp>
      <p:sp>
        <p:nvSpPr>
          <p:cNvPr id="3" name="内容占位符 2">
            <a:extLst>
              <a:ext uri="{FF2B5EF4-FFF2-40B4-BE49-F238E27FC236}">
                <a16:creationId xmlns:a16="http://schemas.microsoft.com/office/drawing/2014/main" id="{FE3C5B7D-A270-374C-88F3-922D1664162D}"/>
              </a:ext>
            </a:extLst>
          </p:cNvPr>
          <p:cNvSpPr>
            <a:spLocks noGrp="1"/>
          </p:cNvSpPr>
          <p:nvPr>
            <p:ph idx="1"/>
          </p:nvPr>
        </p:nvSpPr>
        <p:spPr/>
        <p:txBody>
          <a:bodyPr/>
          <a:lstStyle/>
          <a:p>
            <a:r>
              <a:rPr kumimoji="1" lang="en-US" altLang="zh-CN" dirty="0"/>
              <a:t>Data model</a:t>
            </a:r>
          </a:p>
          <a:p>
            <a:pPr lvl="1"/>
            <a:r>
              <a:rPr lang="en-US" altLang="zh-CN" dirty="0"/>
              <a:t>Mutable / immutable</a:t>
            </a:r>
          </a:p>
          <a:p>
            <a:r>
              <a:rPr kumimoji="1" lang="en-US" altLang="zh-CN" dirty="0"/>
              <a:t>Fa</a:t>
            </a:r>
            <a:r>
              <a:rPr lang="en-US" altLang="zh-CN" dirty="0"/>
              <a:t>ult tolerance</a:t>
            </a:r>
          </a:p>
          <a:p>
            <a:pPr lvl="1"/>
            <a:r>
              <a:rPr kumimoji="1" lang="en-US" altLang="zh-CN" dirty="0"/>
              <a:t>Checkpoint/recompute</a:t>
            </a:r>
          </a:p>
          <a:p>
            <a:r>
              <a:rPr kumimoji="1" lang="en-US" altLang="zh-CN" dirty="0"/>
              <a:t>Elastic Scheduling </a:t>
            </a:r>
          </a:p>
          <a:p>
            <a:r>
              <a:rPr lang="en-US" altLang="zh-CN" dirty="0"/>
              <a:t>Performance</a:t>
            </a:r>
          </a:p>
          <a:p>
            <a:pPr lvl="1"/>
            <a:endParaRPr kumimoji="1" lang="en-US" altLang="zh-CN" dirty="0"/>
          </a:p>
        </p:txBody>
      </p:sp>
    </p:spTree>
    <p:extLst>
      <p:ext uri="{BB962C8B-B14F-4D97-AF65-F5344CB8AC3E}">
        <p14:creationId xmlns:p14="http://schemas.microsoft.com/office/powerpoint/2010/main" val="380152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3">
            <a:extLst>
              <a:ext uri="{FF2B5EF4-FFF2-40B4-BE49-F238E27FC236}">
                <a16:creationId xmlns:a16="http://schemas.microsoft.com/office/drawing/2014/main" id="{200FBB0F-4F4E-E743-928A-1AE05C598045}"/>
              </a:ext>
            </a:extLst>
          </p:cNvPr>
          <p:cNvGrpSpPr>
            <a:grpSpLocks/>
          </p:cNvGrpSpPr>
          <p:nvPr/>
        </p:nvGrpSpPr>
        <p:grpSpPr bwMode="auto">
          <a:xfrm>
            <a:off x="914400" y="1447800"/>
            <a:ext cx="7391400" cy="2362200"/>
            <a:chOff x="914400" y="1447800"/>
            <a:chExt cx="7391400" cy="2362200"/>
          </a:xfrm>
        </p:grpSpPr>
        <p:sp>
          <p:nvSpPr>
            <p:cNvPr id="166" name="Rounded Rectangle 165">
              <a:extLst>
                <a:ext uri="{FF2B5EF4-FFF2-40B4-BE49-F238E27FC236}">
                  <a16:creationId xmlns:a16="http://schemas.microsoft.com/office/drawing/2014/main" id="{27D47D6A-342A-5B4E-96B9-6B96BBE914F1}"/>
                </a:ext>
              </a:extLst>
            </p:cNvPr>
            <p:cNvSpPr>
              <a:spLocks noChangeArrowheads="1"/>
            </p:cNvSpPr>
            <p:nvPr/>
          </p:nvSpPr>
          <p:spPr bwMode="auto">
            <a:xfrm>
              <a:off x="914400" y="2667000"/>
              <a:ext cx="1828800" cy="1143000"/>
            </a:xfrm>
            <a:prstGeom prst="roundRect">
              <a:avLst>
                <a:gd name="adj" fmla="val 6546"/>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dirty="0">
                <a:latin typeface="+mn-lt"/>
                <a:ea typeface="+mn-ea"/>
              </a:endParaRPr>
            </a:p>
          </p:txBody>
        </p:sp>
        <p:sp>
          <p:nvSpPr>
            <p:cNvPr id="171" name="Rounded Rectangle 170">
              <a:extLst>
                <a:ext uri="{FF2B5EF4-FFF2-40B4-BE49-F238E27FC236}">
                  <a16:creationId xmlns:a16="http://schemas.microsoft.com/office/drawing/2014/main" id="{45ADF6E5-C241-A047-9871-692BC533C2F3}"/>
                </a:ext>
              </a:extLst>
            </p:cNvPr>
            <p:cNvSpPr>
              <a:spLocks noChangeArrowheads="1"/>
            </p:cNvSpPr>
            <p:nvPr/>
          </p:nvSpPr>
          <p:spPr bwMode="auto">
            <a:xfrm>
              <a:off x="2971800" y="1447800"/>
              <a:ext cx="5334000" cy="1143000"/>
            </a:xfrm>
            <a:prstGeom prst="roundRect">
              <a:avLst>
                <a:gd name="adj" fmla="val 6546"/>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dirty="0">
                <a:latin typeface="+mn-lt"/>
                <a:ea typeface="+mn-ea"/>
              </a:endParaRPr>
            </a:p>
          </p:txBody>
        </p:sp>
      </p:grpSp>
      <p:sp>
        <p:nvSpPr>
          <p:cNvPr id="2" name="Title 1">
            <a:extLst>
              <a:ext uri="{FF2B5EF4-FFF2-40B4-BE49-F238E27FC236}">
                <a16:creationId xmlns:a16="http://schemas.microsoft.com/office/drawing/2014/main" id="{D2B1F1C5-A722-EE4F-AD06-E0BFDA01B0AB}"/>
              </a:ext>
            </a:extLst>
          </p:cNvPr>
          <p:cNvSpPr>
            <a:spLocks noGrp="1"/>
          </p:cNvSpPr>
          <p:nvPr>
            <p:ph type="title"/>
          </p:nvPr>
        </p:nvSpPr>
        <p:spPr>
          <a:xfrm>
            <a:off x="1143000" y="214313"/>
            <a:ext cx="7496175" cy="762000"/>
          </a:xfrm>
        </p:spPr>
        <p:txBody>
          <a:bodyPr rtlCol="0">
            <a:normAutofit fontScale="90000"/>
          </a:bodyPr>
          <a:lstStyle/>
          <a:p>
            <a:pPr eaLnBrk="1" fontAlgn="auto" hangingPunct="1">
              <a:spcAft>
                <a:spcPts val="0"/>
              </a:spcAft>
              <a:defRPr/>
            </a:pPr>
            <a:r>
              <a:rPr kumimoji="0" lang="en-US" sz="4000" dirty="0">
                <a:latin typeface="+mn-lt"/>
                <a:cs typeface="+mj-cs"/>
              </a:rPr>
              <a:t>BSP Systems Problem:</a:t>
            </a:r>
            <a:br>
              <a:rPr kumimoji="0" lang="en-US" sz="4000" dirty="0">
                <a:latin typeface="+mn-lt"/>
                <a:cs typeface="+mj-cs"/>
              </a:rPr>
            </a:br>
            <a:r>
              <a:rPr kumimoji="0" lang="en-US" sz="4000" dirty="0">
                <a:latin typeface="+mn-lt"/>
                <a:cs typeface="+mj-cs"/>
              </a:rPr>
              <a:t>Curse of the Slow Job</a:t>
            </a:r>
          </a:p>
        </p:txBody>
      </p:sp>
      <p:sp>
        <p:nvSpPr>
          <p:cNvPr id="26627" name="Oval 4">
            <a:extLst>
              <a:ext uri="{FF2B5EF4-FFF2-40B4-BE49-F238E27FC236}">
                <a16:creationId xmlns:a16="http://schemas.microsoft.com/office/drawing/2014/main" id="{D5679418-AEC0-5F46-9566-9C4C358F4549}"/>
              </a:ext>
            </a:extLst>
          </p:cNvPr>
          <p:cNvSpPr>
            <a:spLocks noChangeArrowheads="1"/>
          </p:cNvSpPr>
          <p:nvPr/>
        </p:nvSpPr>
        <p:spPr bwMode="auto">
          <a:xfrm>
            <a:off x="990600" y="15843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28" name="Oval 5">
            <a:extLst>
              <a:ext uri="{FF2B5EF4-FFF2-40B4-BE49-F238E27FC236}">
                <a16:creationId xmlns:a16="http://schemas.microsoft.com/office/drawing/2014/main" id="{737E1835-5D73-3E48-A9D8-D68990523BD6}"/>
              </a:ext>
            </a:extLst>
          </p:cNvPr>
          <p:cNvSpPr>
            <a:spLocks noChangeArrowheads="1"/>
          </p:cNvSpPr>
          <p:nvPr/>
        </p:nvSpPr>
        <p:spPr bwMode="auto">
          <a:xfrm>
            <a:off x="990600" y="21685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29" name="Oval 6">
            <a:extLst>
              <a:ext uri="{FF2B5EF4-FFF2-40B4-BE49-F238E27FC236}">
                <a16:creationId xmlns:a16="http://schemas.microsoft.com/office/drawing/2014/main" id="{AB00A251-30AE-404F-8C2F-4FDBAA87E54F}"/>
              </a:ext>
            </a:extLst>
          </p:cNvPr>
          <p:cNvSpPr>
            <a:spLocks noChangeArrowheads="1"/>
          </p:cNvSpPr>
          <p:nvPr/>
        </p:nvSpPr>
        <p:spPr bwMode="auto">
          <a:xfrm>
            <a:off x="990600" y="27527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30" name="Oval 7">
            <a:extLst>
              <a:ext uri="{FF2B5EF4-FFF2-40B4-BE49-F238E27FC236}">
                <a16:creationId xmlns:a16="http://schemas.microsoft.com/office/drawing/2014/main" id="{9E2C5213-455D-0E44-91B0-69F752D894D1}"/>
              </a:ext>
            </a:extLst>
          </p:cNvPr>
          <p:cNvSpPr>
            <a:spLocks noChangeArrowheads="1"/>
          </p:cNvSpPr>
          <p:nvPr/>
        </p:nvSpPr>
        <p:spPr bwMode="auto">
          <a:xfrm>
            <a:off x="990600" y="33369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31" name="Oval 8">
            <a:extLst>
              <a:ext uri="{FF2B5EF4-FFF2-40B4-BE49-F238E27FC236}">
                <a16:creationId xmlns:a16="http://schemas.microsoft.com/office/drawing/2014/main" id="{DCEF001A-6C02-DF4F-82C7-BA830C886788}"/>
              </a:ext>
            </a:extLst>
          </p:cNvPr>
          <p:cNvSpPr>
            <a:spLocks noChangeArrowheads="1"/>
          </p:cNvSpPr>
          <p:nvPr/>
        </p:nvSpPr>
        <p:spPr bwMode="auto">
          <a:xfrm>
            <a:off x="990600" y="39211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32" name="Oval 9">
            <a:extLst>
              <a:ext uri="{FF2B5EF4-FFF2-40B4-BE49-F238E27FC236}">
                <a16:creationId xmlns:a16="http://schemas.microsoft.com/office/drawing/2014/main" id="{A3FBEC09-8A81-3D43-A9A9-DA5634CF14D6}"/>
              </a:ext>
            </a:extLst>
          </p:cNvPr>
          <p:cNvSpPr>
            <a:spLocks noChangeArrowheads="1"/>
          </p:cNvSpPr>
          <p:nvPr/>
        </p:nvSpPr>
        <p:spPr bwMode="auto">
          <a:xfrm>
            <a:off x="990600" y="45053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33" name="Oval 10">
            <a:extLst>
              <a:ext uri="{FF2B5EF4-FFF2-40B4-BE49-F238E27FC236}">
                <a16:creationId xmlns:a16="http://schemas.microsoft.com/office/drawing/2014/main" id="{530B877F-32D3-E945-A2C6-474F5A623197}"/>
              </a:ext>
            </a:extLst>
          </p:cNvPr>
          <p:cNvSpPr>
            <a:spLocks noChangeArrowheads="1"/>
          </p:cNvSpPr>
          <p:nvPr/>
        </p:nvSpPr>
        <p:spPr bwMode="auto">
          <a:xfrm>
            <a:off x="990600" y="5089525"/>
            <a:ext cx="533400" cy="320675"/>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grpSp>
        <p:nvGrpSpPr>
          <p:cNvPr id="4" name="Group 152">
            <a:extLst>
              <a:ext uri="{FF2B5EF4-FFF2-40B4-BE49-F238E27FC236}">
                <a16:creationId xmlns:a16="http://schemas.microsoft.com/office/drawing/2014/main" id="{96458396-71E7-BF40-B8EF-67D236D0DA54}"/>
              </a:ext>
            </a:extLst>
          </p:cNvPr>
          <p:cNvGrpSpPr>
            <a:grpSpLocks/>
          </p:cNvGrpSpPr>
          <p:nvPr/>
        </p:nvGrpSpPr>
        <p:grpSpPr bwMode="auto">
          <a:xfrm>
            <a:off x="3124200" y="1584325"/>
            <a:ext cx="533400" cy="3825875"/>
            <a:chOff x="3124200" y="1584960"/>
            <a:chExt cx="533400" cy="3825240"/>
          </a:xfrm>
        </p:grpSpPr>
        <p:sp>
          <p:nvSpPr>
            <p:cNvPr id="26722" name="Oval 11">
              <a:extLst>
                <a:ext uri="{FF2B5EF4-FFF2-40B4-BE49-F238E27FC236}">
                  <a16:creationId xmlns:a16="http://schemas.microsoft.com/office/drawing/2014/main" id="{8A779ABF-AF68-4244-B482-84F60B54EBBF}"/>
                </a:ext>
              </a:extLst>
            </p:cNvPr>
            <p:cNvSpPr>
              <a:spLocks noChangeArrowheads="1"/>
            </p:cNvSpPr>
            <p:nvPr/>
          </p:nvSpPr>
          <p:spPr bwMode="auto">
            <a:xfrm>
              <a:off x="3124200" y="1584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3" name="Oval 12">
              <a:extLst>
                <a:ext uri="{FF2B5EF4-FFF2-40B4-BE49-F238E27FC236}">
                  <a16:creationId xmlns:a16="http://schemas.microsoft.com/office/drawing/2014/main" id="{EE57A56C-3D64-FE49-9B66-0EC36C0EF3C9}"/>
                </a:ext>
              </a:extLst>
            </p:cNvPr>
            <p:cNvSpPr>
              <a:spLocks noChangeArrowheads="1"/>
            </p:cNvSpPr>
            <p:nvPr/>
          </p:nvSpPr>
          <p:spPr bwMode="auto">
            <a:xfrm>
              <a:off x="3124200" y="2169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4" name="Oval 13">
              <a:extLst>
                <a:ext uri="{FF2B5EF4-FFF2-40B4-BE49-F238E27FC236}">
                  <a16:creationId xmlns:a16="http://schemas.microsoft.com/office/drawing/2014/main" id="{FA44D5AF-8D67-E742-8E88-FCFCBCE9CF23}"/>
                </a:ext>
              </a:extLst>
            </p:cNvPr>
            <p:cNvSpPr>
              <a:spLocks noChangeArrowheads="1"/>
            </p:cNvSpPr>
            <p:nvPr/>
          </p:nvSpPr>
          <p:spPr bwMode="auto">
            <a:xfrm>
              <a:off x="3124200" y="27533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5" name="Oval 14">
              <a:extLst>
                <a:ext uri="{FF2B5EF4-FFF2-40B4-BE49-F238E27FC236}">
                  <a16:creationId xmlns:a16="http://schemas.microsoft.com/office/drawing/2014/main" id="{FF996E86-D44C-1B49-9DEA-D7C5350BEAD5}"/>
                </a:ext>
              </a:extLst>
            </p:cNvPr>
            <p:cNvSpPr>
              <a:spLocks noChangeArrowheads="1"/>
            </p:cNvSpPr>
            <p:nvPr/>
          </p:nvSpPr>
          <p:spPr bwMode="auto">
            <a:xfrm>
              <a:off x="3124200" y="33375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6" name="Oval 15">
              <a:extLst>
                <a:ext uri="{FF2B5EF4-FFF2-40B4-BE49-F238E27FC236}">
                  <a16:creationId xmlns:a16="http://schemas.microsoft.com/office/drawing/2014/main" id="{04E74253-0B0B-6144-9AC0-99F3AC672A1A}"/>
                </a:ext>
              </a:extLst>
            </p:cNvPr>
            <p:cNvSpPr>
              <a:spLocks noChangeArrowheads="1"/>
            </p:cNvSpPr>
            <p:nvPr/>
          </p:nvSpPr>
          <p:spPr bwMode="auto">
            <a:xfrm>
              <a:off x="3124200" y="39217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7" name="Oval 16">
              <a:extLst>
                <a:ext uri="{FF2B5EF4-FFF2-40B4-BE49-F238E27FC236}">
                  <a16:creationId xmlns:a16="http://schemas.microsoft.com/office/drawing/2014/main" id="{5608DDE6-50DE-9445-A60E-A833A2735529}"/>
                </a:ext>
              </a:extLst>
            </p:cNvPr>
            <p:cNvSpPr>
              <a:spLocks noChangeArrowheads="1"/>
            </p:cNvSpPr>
            <p:nvPr/>
          </p:nvSpPr>
          <p:spPr bwMode="auto">
            <a:xfrm>
              <a:off x="3124200" y="4505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728" name="Oval 17">
              <a:extLst>
                <a:ext uri="{FF2B5EF4-FFF2-40B4-BE49-F238E27FC236}">
                  <a16:creationId xmlns:a16="http://schemas.microsoft.com/office/drawing/2014/main" id="{E2314B2E-1FBC-9143-AC9D-F436A25A8E8A}"/>
                </a:ext>
              </a:extLst>
            </p:cNvPr>
            <p:cNvSpPr>
              <a:spLocks noChangeArrowheads="1"/>
            </p:cNvSpPr>
            <p:nvPr/>
          </p:nvSpPr>
          <p:spPr bwMode="auto">
            <a:xfrm>
              <a:off x="3124200" y="5090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grpSp>
      <p:grpSp>
        <p:nvGrpSpPr>
          <p:cNvPr id="5" name="Group 101">
            <a:extLst>
              <a:ext uri="{FF2B5EF4-FFF2-40B4-BE49-F238E27FC236}">
                <a16:creationId xmlns:a16="http://schemas.microsoft.com/office/drawing/2014/main" id="{544744EF-FD33-6647-BF0F-E3F74EB7F39F}"/>
              </a:ext>
            </a:extLst>
          </p:cNvPr>
          <p:cNvGrpSpPr>
            <a:grpSpLocks/>
          </p:cNvGrpSpPr>
          <p:nvPr/>
        </p:nvGrpSpPr>
        <p:grpSpPr bwMode="auto">
          <a:xfrm>
            <a:off x="1524000" y="1668463"/>
            <a:ext cx="1600200" cy="1828800"/>
            <a:chOff x="1524000" y="1668780"/>
            <a:chExt cx="1600200" cy="1828800"/>
          </a:xfrm>
        </p:grpSpPr>
        <p:sp>
          <p:nvSpPr>
            <p:cNvPr id="19" name="Rounded Rectangle 18">
              <a:extLst>
                <a:ext uri="{FF2B5EF4-FFF2-40B4-BE49-F238E27FC236}">
                  <a16:creationId xmlns:a16="http://schemas.microsoft.com/office/drawing/2014/main" id="{E90E7127-D7EA-2D40-8430-3555D112CC30}"/>
                </a:ext>
              </a:extLst>
            </p:cNvPr>
            <p:cNvSpPr>
              <a:spLocks noChangeArrowheads="1"/>
            </p:cNvSpPr>
            <p:nvPr/>
          </p:nvSpPr>
          <p:spPr bwMode="auto">
            <a:xfrm>
              <a:off x="1981200" y="18132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1</a:t>
              </a:r>
              <a:endParaRPr lang="en-US" altLang="zh-CN" sz="1400">
                <a:latin typeface="Calibri" charset="0"/>
                <a:ea typeface="宋体" charset="0"/>
                <a:cs typeface="宋体" charset="0"/>
              </a:endParaRPr>
            </a:p>
          </p:txBody>
        </p:sp>
        <p:cxnSp>
          <p:nvCxnSpPr>
            <p:cNvPr id="23" name="Straight Arrow Connector 22">
              <a:extLst>
                <a:ext uri="{FF2B5EF4-FFF2-40B4-BE49-F238E27FC236}">
                  <a16:creationId xmlns:a16="http://schemas.microsoft.com/office/drawing/2014/main" id="{9CB9ABFB-6F7E-1646-B66F-7334CF7A742D}"/>
                </a:ext>
              </a:extLst>
            </p:cNvPr>
            <p:cNvCxnSpPr>
              <a:cxnSpLocks noChangeShapeType="1"/>
              <a:stCxn id="26627" idx="6"/>
              <a:endCxn id="19" idx="1"/>
            </p:cNvCxnSpPr>
            <p:nvPr/>
          </p:nvCxnSpPr>
          <p:spPr bwMode="auto">
            <a:xfrm>
              <a:off x="1524000" y="1668780"/>
              <a:ext cx="457200" cy="3349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25" name="Straight Arrow Connector 24">
              <a:extLst>
                <a:ext uri="{FF2B5EF4-FFF2-40B4-BE49-F238E27FC236}">
                  <a16:creationId xmlns:a16="http://schemas.microsoft.com/office/drawing/2014/main" id="{7749BB3C-93B6-DE4C-A0E4-A393E0946917}"/>
                </a:ext>
              </a:extLst>
            </p:cNvPr>
            <p:cNvCxnSpPr>
              <a:cxnSpLocks noChangeShapeType="1"/>
              <a:stCxn id="26628" idx="6"/>
              <a:endCxn id="19" idx="1"/>
            </p:cNvCxnSpPr>
            <p:nvPr/>
          </p:nvCxnSpPr>
          <p:spPr bwMode="auto">
            <a:xfrm flipV="1">
              <a:off x="1524000" y="2003742"/>
              <a:ext cx="457200" cy="2492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40" name="Straight Arrow Connector 39">
              <a:extLst>
                <a:ext uri="{FF2B5EF4-FFF2-40B4-BE49-F238E27FC236}">
                  <a16:creationId xmlns:a16="http://schemas.microsoft.com/office/drawing/2014/main" id="{C0FEE6BA-AFBB-2E41-BE1E-8C75E8FC0E67}"/>
                </a:ext>
              </a:extLst>
            </p:cNvPr>
            <p:cNvCxnSpPr>
              <a:cxnSpLocks noChangeShapeType="1"/>
              <a:stCxn id="19" idx="3"/>
              <a:endCxn id="26724" idx="2"/>
            </p:cNvCxnSpPr>
            <p:nvPr/>
          </p:nvCxnSpPr>
          <p:spPr bwMode="auto">
            <a:xfrm>
              <a:off x="2590800" y="2003742"/>
              <a:ext cx="533400" cy="9096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42" name="Straight Arrow Connector 41">
              <a:extLst>
                <a:ext uri="{FF2B5EF4-FFF2-40B4-BE49-F238E27FC236}">
                  <a16:creationId xmlns:a16="http://schemas.microsoft.com/office/drawing/2014/main" id="{50EAD235-7B5D-1F4E-8512-2C4EEFC9CB69}"/>
                </a:ext>
              </a:extLst>
            </p:cNvPr>
            <p:cNvCxnSpPr>
              <a:cxnSpLocks noChangeShapeType="1"/>
              <a:stCxn id="19" idx="3"/>
              <a:endCxn id="26725" idx="2"/>
            </p:cNvCxnSpPr>
            <p:nvPr/>
          </p:nvCxnSpPr>
          <p:spPr bwMode="auto">
            <a:xfrm>
              <a:off x="2590800" y="2003742"/>
              <a:ext cx="533400" cy="149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6" name="Group 102">
            <a:extLst>
              <a:ext uri="{FF2B5EF4-FFF2-40B4-BE49-F238E27FC236}">
                <a16:creationId xmlns:a16="http://schemas.microsoft.com/office/drawing/2014/main" id="{3CF92A8F-0DC5-3E44-BE02-37D83A4D7FF6}"/>
              </a:ext>
            </a:extLst>
          </p:cNvPr>
          <p:cNvGrpSpPr>
            <a:grpSpLocks/>
          </p:cNvGrpSpPr>
          <p:nvPr/>
        </p:nvGrpSpPr>
        <p:grpSpPr bwMode="auto">
          <a:xfrm>
            <a:off x="1524000" y="1744663"/>
            <a:ext cx="1600200" cy="1676400"/>
            <a:chOff x="1524000" y="1744980"/>
            <a:chExt cx="1600200" cy="1676400"/>
          </a:xfrm>
        </p:grpSpPr>
        <p:sp>
          <p:nvSpPr>
            <p:cNvPr id="20" name="Rounded Rectangle 19">
              <a:extLst>
                <a:ext uri="{FF2B5EF4-FFF2-40B4-BE49-F238E27FC236}">
                  <a16:creationId xmlns:a16="http://schemas.microsoft.com/office/drawing/2014/main" id="{98E3EE46-8FF4-2F4A-ADC6-4E5A2996A509}"/>
                </a:ext>
              </a:extLst>
            </p:cNvPr>
            <p:cNvSpPr>
              <a:spLocks noChangeArrowheads="1"/>
            </p:cNvSpPr>
            <p:nvPr/>
          </p:nvSpPr>
          <p:spPr bwMode="auto">
            <a:xfrm>
              <a:off x="1981200" y="30324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2</a:t>
              </a:r>
              <a:endParaRPr lang="en-US" altLang="zh-CN" sz="1400">
                <a:latin typeface="Calibri" charset="0"/>
                <a:ea typeface="宋体" charset="0"/>
                <a:cs typeface="宋体" charset="0"/>
              </a:endParaRPr>
            </a:p>
          </p:txBody>
        </p:sp>
        <p:cxnSp>
          <p:nvCxnSpPr>
            <p:cNvPr id="29" name="Straight Arrow Connector 28">
              <a:extLst>
                <a:ext uri="{FF2B5EF4-FFF2-40B4-BE49-F238E27FC236}">
                  <a16:creationId xmlns:a16="http://schemas.microsoft.com/office/drawing/2014/main" id="{FF0CA0BA-EE53-4848-A358-1158BCA0AA40}"/>
                </a:ext>
              </a:extLst>
            </p:cNvPr>
            <p:cNvCxnSpPr>
              <a:cxnSpLocks noChangeShapeType="1"/>
              <a:stCxn id="26629" idx="6"/>
              <a:endCxn id="20" idx="1"/>
            </p:cNvCxnSpPr>
            <p:nvPr/>
          </p:nvCxnSpPr>
          <p:spPr bwMode="auto">
            <a:xfrm>
              <a:off x="1524000" y="2837180"/>
              <a:ext cx="457200" cy="385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1" name="Straight Arrow Connector 30">
              <a:extLst>
                <a:ext uri="{FF2B5EF4-FFF2-40B4-BE49-F238E27FC236}">
                  <a16:creationId xmlns:a16="http://schemas.microsoft.com/office/drawing/2014/main" id="{ED7F17D0-E71D-5A4B-93F0-C1BC4FA2237D}"/>
                </a:ext>
              </a:extLst>
            </p:cNvPr>
            <p:cNvCxnSpPr>
              <a:cxnSpLocks noChangeShapeType="1"/>
              <a:stCxn id="26630" idx="6"/>
              <a:endCxn id="20" idx="1"/>
            </p:cNvCxnSpPr>
            <p:nvPr/>
          </p:nvCxnSpPr>
          <p:spPr bwMode="auto">
            <a:xfrm flipV="1">
              <a:off x="1524000" y="3222942"/>
              <a:ext cx="457200" cy="1984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44" name="Straight Arrow Connector 43">
              <a:extLst>
                <a:ext uri="{FF2B5EF4-FFF2-40B4-BE49-F238E27FC236}">
                  <a16:creationId xmlns:a16="http://schemas.microsoft.com/office/drawing/2014/main" id="{5F60102F-1D58-5045-8C37-AA3CB7154E3B}"/>
                </a:ext>
              </a:extLst>
            </p:cNvPr>
            <p:cNvCxnSpPr>
              <a:cxnSpLocks noChangeShapeType="1"/>
              <a:stCxn id="20" idx="3"/>
              <a:endCxn id="26723" idx="2"/>
            </p:cNvCxnSpPr>
            <p:nvPr/>
          </p:nvCxnSpPr>
          <p:spPr bwMode="auto">
            <a:xfrm flipV="1">
              <a:off x="2590800" y="2329180"/>
              <a:ext cx="533400" cy="893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48" name="Straight Arrow Connector 47">
              <a:extLst>
                <a:ext uri="{FF2B5EF4-FFF2-40B4-BE49-F238E27FC236}">
                  <a16:creationId xmlns:a16="http://schemas.microsoft.com/office/drawing/2014/main" id="{7CD6D0F9-B368-CD49-AA80-6BC78D4BA444}"/>
                </a:ext>
              </a:extLst>
            </p:cNvPr>
            <p:cNvCxnSpPr>
              <a:cxnSpLocks noChangeShapeType="1"/>
              <a:stCxn id="20" idx="3"/>
              <a:endCxn id="26722" idx="2"/>
            </p:cNvCxnSpPr>
            <p:nvPr/>
          </p:nvCxnSpPr>
          <p:spPr bwMode="auto">
            <a:xfrm flipV="1">
              <a:off x="2590800" y="1744980"/>
              <a:ext cx="533400" cy="14779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7" name="Group 103">
            <a:extLst>
              <a:ext uri="{FF2B5EF4-FFF2-40B4-BE49-F238E27FC236}">
                <a16:creationId xmlns:a16="http://schemas.microsoft.com/office/drawing/2014/main" id="{D95B5CBF-DFE1-0344-8D0C-80AA35093399}"/>
              </a:ext>
            </a:extLst>
          </p:cNvPr>
          <p:cNvGrpSpPr>
            <a:grpSpLocks/>
          </p:cNvGrpSpPr>
          <p:nvPr/>
        </p:nvGrpSpPr>
        <p:grpSpPr bwMode="auto">
          <a:xfrm>
            <a:off x="1524000" y="3497263"/>
            <a:ext cx="1600200" cy="1752600"/>
            <a:chOff x="1524000" y="3497580"/>
            <a:chExt cx="1600200" cy="1752600"/>
          </a:xfrm>
        </p:grpSpPr>
        <p:sp>
          <p:nvSpPr>
            <p:cNvPr id="21" name="Rounded Rectangle 20">
              <a:extLst>
                <a:ext uri="{FF2B5EF4-FFF2-40B4-BE49-F238E27FC236}">
                  <a16:creationId xmlns:a16="http://schemas.microsoft.com/office/drawing/2014/main" id="{876A9E09-6439-1140-AAA8-8D7B65311568}"/>
                </a:ext>
              </a:extLst>
            </p:cNvPr>
            <p:cNvSpPr>
              <a:spLocks noChangeArrowheads="1"/>
            </p:cNvSpPr>
            <p:nvPr/>
          </p:nvSpPr>
          <p:spPr bwMode="auto">
            <a:xfrm>
              <a:off x="1981200" y="42516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3</a:t>
              </a:r>
              <a:endParaRPr lang="en-US" altLang="zh-CN" sz="1400">
                <a:latin typeface="Calibri" charset="0"/>
                <a:ea typeface="宋体" charset="0"/>
                <a:cs typeface="宋体" charset="0"/>
              </a:endParaRPr>
            </a:p>
          </p:txBody>
        </p:sp>
        <p:cxnSp>
          <p:nvCxnSpPr>
            <p:cNvPr id="33" name="Straight Arrow Connector 32">
              <a:extLst>
                <a:ext uri="{FF2B5EF4-FFF2-40B4-BE49-F238E27FC236}">
                  <a16:creationId xmlns:a16="http://schemas.microsoft.com/office/drawing/2014/main" id="{AB40F8BE-32D0-264D-8BDF-72EE017FB638}"/>
                </a:ext>
              </a:extLst>
            </p:cNvPr>
            <p:cNvCxnSpPr>
              <a:cxnSpLocks noChangeShapeType="1"/>
              <a:stCxn id="26631" idx="6"/>
              <a:endCxn id="21" idx="1"/>
            </p:cNvCxnSpPr>
            <p:nvPr/>
          </p:nvCxnSpPr>
          <p:spPr bwMode="auto">
            <a:xfrm>
              <a:off x="1524000" y="4005580"/>
              <a:ext cx="457200" cy="436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 name="Straight Arrow Connector 34">
              <a:extLst>
                <a:ext uri="{FF2B5EF4-FFF2-40B4-BE49-F238E27FC236}">
                  <a16:creationId xmlns:a16="http://schemas.microsoft.com/office/drawing/2014/main" id="{6386115E-1088-3945-AB43-2122C7784675}"/>
                </a:ext>
              </a:extLst>
            </p:cNvPr>
            <p:cNvCxnSpPr>
              <a:cxnSpLocks noChangeShapeType="1"/>
              <a:stCxn id="26632" idx="6"/>
              <a:endCxn id="21" idx="1"/>
            </p:cNvCxnSpPr>
            <p:nvPr/>
          </p:nvCxnSpPr>
          <p:spPr bwMode="auto">
            <a:xfrm flipV="1">
              <a:off x="1524000" y="4442142"/>
              <a:ext cx="457200" cy="1476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7" name="Straight Arrow Connector 36">
              <a:extLst>
                <a:ext uri="{FF2B5EF4-FFF2-40B4-BE49-F238E27FC236}">
                  <a16:creationId xmlns:a16="http://schemas.microsoft.com/office/drawing/2014/main" id="{C861FCE7-1F61-7A42-9B70-01ABD99E8AD5}"/>
                </a:ext>
              </a:extLst>
            </p:cNvPr>
            <p:cNvCxnSpPr>
              <a:cxnSpLocks noChangeShapeType="1"/>
              <a:stCxn id="26633" idx="6"/>
              <a:endCxn id="21" idx="1"/>
            </p:cNvCxnSpPr>
            <p:nvPr/>
          </p:nvCxnSpPr>
          <p:spPr bwMode="auto">
            <a:xfrm flipV="1">
              <a:off x="1524000" y="4442142"/>
              <a:ext cx="457200" cy="731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50" name="Straight Arrow Connector 49">
              <a:extLst>
                <a:ext uri="{FF2B5EF4-FFF2-40B4-BE49-F238E27FC236}">
                  <a16:creationId xmlns:a16="http://schemas.microsoft.com/office/drawing/2014/main" id="{1BFDCADB-BB99-4F48-B34D-88F2E10C7D71}"/>
                </a:ext>
              </a:extLst>
            </p:cNvPr>
            <p:cNvCxnSpPr>
              <a:cxnSpLocks noChangeShapeType="1"/>
              <a:stCxn id="21" idx="3"/>
              <a:endCxn id="26727" idx="2"/>
            </p:cNvCxnSpPr>
            <p:nvPr/>
          </p:nvCxnSpPr>
          <p:spPr bwMode="auto">
            <a:xfrm>
              <a:off x="2590800" y="4442142"/>
              <a:ext cx="533400" cy="22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53" name="Straight Arrow Connector 52">
              <a:extLst>
                <a:ext uri="{FF2B5EF4-FFF2-40B4-BE49-F238E27FC236}">
                  <a16:creationId xmlns:a16="http://schemas.microsoft.com/office/drawing/2014/main" id="{686C0084-1D69-4040-9B5C-2201DEAEA141}"/>
                </a:ext>
              </a:extLst>
            </p:cNvPr>
            <p:cNvCxnSpPr>
              <a:cxnSpLocks noChangeShapeType="1"/>
              <a:stCxn id="21" idx="3"/>
              <a:endCxn id="26725" idx="2"/>
            </p:cNvCxnSpPr>
            <p:nvPr/>
          </p:nvCxnSpPr>
          <p:spPr bwMode="auto">
            <a:xfrm flipV="1">
              <a:off x="2590800" y="3497580"/>
              <a:ext cx="533400" cy="944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59" name="Straight Arrow Connector 58">
              <a:extLst>
                <a:ext uri="{FF2B5EF4-FFF2-40B4-BE49-F238E27FC236}">
                  <a16:creationId xmlns:a16="http://schemas.microsoft.com/office/drawing/2014/main" id="{4E584D8F-3595-E649-BE2B-B0D1D4BF8BB1}"/>
                </a:ext>
              </a:extLst>
            </p:cNvPr>
            <p:cNvCxnSpPr>
              <a:cxnSpLocks noChangeShapeType="1"/>
              <a:stCxn id="21" idx="3"/>
              <a:endCxn id="26728" idx="2"/>
            </p:cNvCxnSpPr>
            <p:nvPr/>
          </p:nvCxnSpPr>
          <p:spPr bwMode="auto">
            <a:xfrm>
              <a:off x="2590800" y="4442142"/>
              <a:ext cx="533400" cy="8080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8" name="Group 154">
            <a:extLst>
              <a:ext uri="{FF2B5EF4-FFF2-40B4-BE49-F238E27FC236}">
                <a16:creationId xmlns:a16="http://schemas.microsoft.com/office/drawing/2014/main" id="{8550C61B-F2EB-3C40-B11C-BB12A5BA0315}"/>
              </a:ext>
            </a:extLst>
          </p:cNvPr>
          <p:cNvGrpSpPr>
            <a:grpSpLocks/>
          </p:cNvGrpSpPr>
          <p:nvPr/>
        </p:nvGrpSpPr>
        <p:grpSpPr bwMode="auto">
          <a:xfrm>
            <a:off x="3657600" y="1744663"/>
            <a:ext cx="1676400" cy="584200"/>
            <a:chOff x="3657600" y="1744980"/>
            <a:chExt cx="1676400" cy="584200"/>
          </a:xfrm>
        </p:grpSpPr>
        <p:sp>
          <p:nvSpPr>
            <p:cNvPr id="112" name="Rounded Rectangle 111">
              <a:extLst>
                <a:ext uri="{FF2B5EF4-FFF2-40B4-BE49-F238E27FC236}">
                  <a16:creationId xmlns:a16="http://schemas.microsoft.com/office/drawing/2014/main" id="{DD150666-0F3E-C740-BA39-9929D31E11C9}"/>
                </a:ext>
              </a:extLst>
            </p:cNvPr>
            <p:cNvSpPr>
              <a:spLocks noChangeArrowheads="1"/>
            </p:cNvSpPr>
            <p:nvPr/>
          </p:nvSpPr>
          <p:spPr bwMode="auto">
            <a:xfrm>
              <a:off x="4191000" y="18132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1</a:t>
              </a:r>
              <a:endParaRPr lang="en-US" altLang="zh-CN" sz="1400">
                <a:latin typeface="Calibri" charset="0"/>
                <a:ea typeface="宋体" charset="0"/>
                <a:cs typeface="宋体" charset="0"/>
              </a:endParaRPr>
            </a:p>
          </p:txBody>
        </p:sp>
        <p:cxnSp>
          <p:nvCxnSpPr>
            <p:cNvPr id="115" name="Straight Arrow Connector 114">
              <a:extLst>
                <a:ext uri="{FF2B5EF4-FFF2-40B4-BE49-F238E27FC236}">
                  <a16:creationId xmlns:a16="http://schemas.microsoft.com/office/drawing/2014/main" id="{C241115E-38DA-5E43-9D85-038AE48F3656}"/>
                </a:ext>
              </a:extLst>
            </p:cNvPr>
            <p:cNvCxnSpPr>
              <a:cxnSpLocks noChangeShapeType="1"/>
              <a:endCxn id="112" idx="1"/>
            </p:cNvCxnSpPr>
            <p:nvPr/>
          </p:nvCxnSpPr>
          <p:spPr bwMode="auto">
            <a:xfrm>
              <a:off x="3657600" y="1744980"/>
              <a:ext cx="533400" cy="258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16" name="Straight Arrow Connector 115">
              <a:extLst>
                <a:ext uri="{FF2B5EF4-FFF2-40B4-BE49-F238E27FC236}">
                  <a16:creationId xmlns:a16="http://schemas.microsoft.com/office/drawing/2014/main" id="{B2165425-A18E-5243-B324-4F6C1A57F38C}"/>
                </a:ext>
              </a:extLst>
            </p:cNvPr>
            <p:cNvCxnSpPr>
              <a:cxnSpLocks noChangeShapeType="1"/>
              <a:endCxn id="112" idx="1"/>
            </p:cNvCxnSpPr>
            <p:nvPr/>
          </p:nvCxnSpPr>
          <p:spPr bwMode="auto">
            <a:xfrm flipV="1">
              <a:off x="3657600" y="2003742"/>
              <a:ext cx="533400" cy="3254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2" name="Straight Arrow Connector 121">
              <a:extLst>
                <a:ext uri="{FF2B5EF4-FFF2-40B4-BE49-F238E27FC236}">
                  <a16:creationId xmlns:a16="http://schemas.microsoft.com/office/drawing/2014/main" id="{9E3AAC01-6320-D940-8746-70F757B5F413}"/>
                </a:ext>
              </a:extLst>
            </p:cNvPr>
            <p:cNvCxnSpPr>
              <a:cxnSpLocks noChangeShapeType="1"/>
              <a:stCxn id="112" idx="3"/>
              <a:endCxn id="26681" idx="2"/>
            </p:cNvCxnSpPr>
            <p:nvPr/>
          </p:nvCxnSpPr>
          <p:spPr bwMode="auto">
            <a:xfrm flipV="1">
              <a:off x="4800600" y="1744980"/>
              <a:ext cx="533400" cy="258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3" name="Straight Arrow Connector 122">
              <a:extLst>
                <a:ext uri="{FF2B5EF4-FFF2-40B4-BE49-F238E27FC236}">
                  <a16:creationId xmlns:a16="http://schemas.microsoft.com/office/drawing/2014/main" id="{4932EF8C-B1FE-7D43-A42B-F5A3B05CC839}"/>
                </a:ext>
              </a:extLst>
            </p:cNvPr>
            <p:cNvCxnSpPr>
              <a:cxnSpLocks noChangeShapeType="1"/>
              <a:stCxn id="112" idx="3"/>
              <a:endCxn id="26682" idx="2"/>
            </p:cNvCxnSpPr>
            <p:nvPr/>
          </p:nvCxnSpPr>
          <p:spPr bwMode="auto">
            <a:xfrm>
              <a:off x="4800600" y="2003742"/>
              <a:ext cx="533400" cy="3254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9" name="Group 153">
            <a:extLst>
              <a:ext uri="{FF2B5EF4-FFF2-40B4-BE49-F238E27FC236}">
                <a16:creationId xmlns:a16="http://schemas.microsoft.com/office/drawing/2014/main" id="{BCF9E3BF-BB95-744C-9A6E-FCB06F9A7172}"/>
              </a:ext>
            </a:extLst>
          </p:cNvPr>
          <p:cNvGrpSpPr>
            <a:grpSpLocks/>
          </p:cNvGrpSpPr>
          <p:nvPr/>
        </p:nvGrpSpPr>
        <p:grpSpPr bwMode="auto">
          <a:xfrm>
            <a:off x="3657600" y="2328863"/>
            <a:ext cx="1676400" cy="1752600"/>
            <a:chOff x="3657600" y="2329180"/>
            <a:chExt cx="1676400" cy="1752600"/>
          </a:xfrm>
        </p:grpSpPr>
        <p:sp>
          <p:nvSpPr>
            <p:cNvPr id="113" name="Rounded Rectangle 112">
              <a:extLst>
                <a:ext uri="{FF2B5EF4-FFF2-40B4-BE49-F238E27FC236}">
                  <a16:creationId xmlns:a16="http://schemas.microsoft.com/office/drawing/2014/main" id="{2A03EABA-D0B8-364A-8246-62E5868913CF}"/>
                </a:ext>
              </a:extLst>
            </p:cNvPr>
            <p:cNvSpPr>
              <a:spLocks noChangeArrowheads="1"/>
            </p:cNvSpPr>
            <p:nvPr/>
          </p:nvSpPr>
          <p:spPr bwMode="auto">
            <a:xfrm>
              <a:off x="4191000" y="30324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2</a:t>
              </a:r>
              <a:endParaRPr lang="en-US" altLang="zh-CN" sz="1400">
                <a:latin typeface="Calibri" charset="0"/>
                <a:ea typeface="宋体" charset="0"/>
                <a:cs typeface="宋体" charset="0"/>
              </a:endParaRPr>
            </a:p>
          </p:txBody>
        </p:sp>
        <p:cxnSp>
          <p:nvCxnSpPr>
            <p:cNvPr id="117" name="Straight Arrow Connector 116">
              <a:extLst>
                <a:ext uri="{FF2B5EF4-FFF2-40B4-BE49-F238E27FC236}">
                  <a16:creationId xmlns:a16="http://schemas.microsoft.com/office/drawing/2014/main" id="{8EE7E870-8F8A-3B4E-AAB0-98B1F1022A1B}"/>
                </a:ext>
              </a:extLst>
            </p:cNvPr>
            <p:cNvCxnSpPr>
              <a:cxnSpLocks noChangeShapeType="1"/>
              <a:endCxn id="113" idx="1"/>
            </p:cNvCxnSpPr>
            <p:nvPr/>
          </p:nvCxnSpPr>
          <p:spPr bwMode="auto">
            <a:xfrm>
              <a:off x="3657600" y="2913380"/>
              <a:ext cx="533400" cy="309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18" name="Straight Arrow Connector 117">
              <a:extLst>
                <a:ext uri="{FF2B5EF4-FFF2-40B4-BE49-F238E27FC236}">
                  <a16:creationId xmlns:a16="http://schemas.microsoft.com/office/drawing/2014/main" id="{7D9FF744-4B35-5244-BEE7-54B69B1252A3}"/>
                </a:ext>
              </a:extLst>
            </p:cNvPr>
            <p:cNvCxnSpPr>
              <a:cxnSpLocks noChangeShapeType="1"/>
              <a:endCxn id="113" idx="1"/>
            </p:cNvCxnSpPr>
            <p:nvPr/>
          </p:nvCxnSpPr>
          <p:spPr bwMode="auto">
            <a:xfrm flipV="1">
              <a:off x="3657600" y="3222942"/>
              <a:ext cx="533400" cy="2746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4" name="Straight Arrow Connector 123">
              <a:extLst>
                <a:ext uri="{FF2B5EF4-FFF2-40B4-BE49-F238E27FC236}">
                  <a16:creationId xmlns:a16="http://schemas.microsoft.com/office/drawing/2014/main" id="{FF2B9520-CAE4-B54E-BACF-95D66AB975A5}"/>
                </a:ext>
              </a:extLst>
            </p:cNvPr>
            <p:cNvCxnSpPr>
              <a:cxnSpLocks noChangeShapeType="1"/>
              <a:stCxn id="113" idx="3"/>
              <a:endCxn id="26682" idx="2"/>
            </p:cNvCxnSpPr>
            <p:nvPr/>
          </p:nvCxnSpPr>
          <p:spPr bwMode="auto">
            <a:xfrm flipV="1">
              <a:off x="4800600" y="2329180"/>
              <a:ext cx="533400" cy="893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5" name="Straight Arrow Connector 124">
              <a:extLst>
                <a:ext uri="{FF2B5EF4-FFF2-40B4-BE49-F238E27FC236}">
                  <a16:creationId xmlns:a16="http://schemas.microsoft.com/office/drawing/2014/main" id="{D928BB0D-BB3A-AA40-B988-4A4691A7A7DA}"/>
                </a:ext>
              </a:extLst>
            </p:cNvPr>
            <p:cNvCxnSpPr>
              <a:cxnSpLocks noChangeShapeType="1"/>
              <a:stCxn id="113" idx="3"/>
              <a:endCxn id="26685" idx="2"/>
            </p:cNvCxnSpPr>
            <p:nvPr/>
          </p:nvCxnSpPr>
          <p:spPr bwMode="auto">
            <a:xfrm>
              <a:off x="4800600" y="3222942"/>
              <a:ext cx="533400" cy="858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10" name="Group 155">
            <a:extLst>
              <a:ext uri="{FF2B5EF4-FFF2-40B4-BE49-F238E27FC236}">
                <a16:creationId xmlns:a16="http://schemas.microsoft.com/office/drawing/2014/main" id="{7355E1C8-2D4F-F54E-B970-B0D7682061DF}"/>
              </a:ext>
            </a:extLst>
          </p:cNvPr>
          <p:cNvGrpSpPr>
            <a:grpSpLocks/>
          </p:cNvGrpSpPr>
          <p:nvPr/>
        </p:nvGrpSpPr>
        <p:grpSpPr bwMode="auto">
          <a:xfrm>
            <a:off x="3657600" y="3497263"/>
            <a:ext cx="1676400" cy="1752600"/>
            <a:chOff x="3657600" y="3497580"/>
            <a:chExt cx="1676400" cy="1752600"/>
          </a:xfrm>
        </p:grpSpPr>
        <p:sp>
          <p:nvSpPr>
            <p:cNvPr id="114" name="Rounded Rectangle 113">
              <a:extLst>
                <a:ext uri="{FF2B5EF4-FFF2-40B4-BE49-F238E27FC236}">
                  <a16:creationId xmlns:a16="http://schemas.microsoft.com/office/drawing/2014/main" id="{1998499D-2958-C04C-8288-146BCA90760D}"/>
                </a:ext>
              </a:extLst>
            </p:cNvPr>
            <p:cNvSpPr>
              <a:spLocks noChangeArrowheads="1"/>
            </p:cNvSpPr>
            <p:nvPr/>
          </p:nvSpPr>
          <p:spPr bwMode="auto">
            <a:xfrm>
              <a:off x="4191000" y="42516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3</a:t>
              </a:r>
              <a:endParaRPr lang="en-US" altLang="zh-CN" sz="1400">
                <a:latin typeface="Calibri" charset="0"/>
                <a:ea typeface="宋体" charset="0"/>
                <a:cs typeface="宋体" charset="0"/>
              </a:endParaRPr>
            </a:p>
          </p:txBody>
        </p:sp>
        <p:cxnSp>
          <p:nvCxnSpPr>
            <p:cNvPr id="119" name="Straight Arrow Connector 118">
              <a:extLst>
                <a:ext uri="{FF2B5EF4-FFF2-40B4-BE49-F238E27FC236}">
                  <a16:creationId xmlns:a16="http://schemas.microsoft.com/office/drawing/2014/main" id="{A58E720C-FBB8-3141-9B81-508630827C75}"/>
                </a:ext>
              </a:extLst>
            </p:cNvPr>
            <p:cNvCxnSpPr>
              <a:cxnSpLocks noChangeShapeType="1"/>
              <a:endCxn id="114" idx="1"/>
            </p:cNvCxnSpPr>
            <p:nvPr/>
          </p:nvCxnSpPr>
          <p:spPr bwMode="auto">
            <a:xfrm>
              <a:off x="3657600" y="4081780"/>
              <a:ext cx="533400" cy="3603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0" name="Straight Arrow Connector 119">
              <a:extLst>
                <a:ext uri="{FF2B5EF4-FFF2-40B4-BE49-F238E27FC236}">
                  <a16:creationId xmlns:a16="http://schemas.microsoft.com/office/drawing/2014/main" id="{C14F684A-0A0C-844D-A313-9033ABE31BEA}"/>
                </a:ext>
              </a:extLst>
            </p:cNvPr>
            <p:cNvCxnSpPr>
              <a:cxnSpLocks noChangeShapeType="1"/>
              <a:endCxn id="114" idx="1"/>
            </p:cNvCxnSpPr>
            <p:nvPr/>
          </p:nvCxnSpPr>
          <p:spPr bwMode="auto">
            <a:xfrm flipV="1">
              <a:off x="3657600" y="4442142"/>
              <a:ext cx="533400" cy="22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1" name="Straight Arrow Connector 120">
              <a:extLst>
                <a:ext uri="{FF2B5EF4-FFF2-40B4-BE49-F238E27FC236}">
                  <a16:creationId xmlns:a16="http://schemas.microsoft.com/office/drawing/2014/main" id="{277D2D03-E1CF-ED45-9392-E0AE4B3E7ED3}"/>
                </a:ext>
              </a:extLst>
            </p:cNvPr>
            <p:cNvCxnSpPr>
              <a:cxnSpLocks noChangeShapeType="1"/>
              <a:endCxn id="114" idx="1"/>
            </p:cNvCxnSpPr>
            <p:nvPr/>
          </p:nvCxnSpPr>
          <p:spPr bwMode="auto">
            <a:xfrm flipV="1">
              <a:off x="3657600" y="4442142"/>
              <a:ext cx="533400" cy="8080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6" name="Straight Arrow Connector 125">
              <a:extLst>
                <a:ext uri="{FF2B5EF4-FFF2-40B4-BE49-F238E27FC236}">
                  <a16:creationId xmlns:a16="http://schemas.microsoft.com/office/drawing/2014/main" id="{AE9BAB98-D78C-F046-AD19-FD26D8D8F90E}"/>
                </a:ext>
              </a:extLst>
            </p:cNvPr>
            <p:cNvCxnSpPr>
              <a:cxnSpLocks noChangeShapeType="1"/>
              <a:stCxn id="114" idx="3"/>
              <a:endCxn id="26686" idx="2"/>
            </p:cNvCxnSpPr>
            <p:nvPr/>
          </p:nvCxnSpPr>
          <p:spPr bwMode="auto">
            <a:xfrm>
              <a:off x="4800600" y="4442142"/>
              <a:ext cx="533400" cy="22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7" name="Straight Arrow Connector 126">
              <a:extLst>
                <a:ext uri="{FF2B5EF4-FFF2-40B4-BE49-F238E27FC236}">
                  <a16:creationId xmlns:a16="http://schemas.microsoft.com/office/drawing/2014/main" id="{D244B9FE-11BA-0F4A-8E44-C28B02E20E3C}"/>
                </a:ext>
              </a:extLst>
            </p:cNvPr>
            <p:cNvCxnSpPr>
              <a:cxnSpLocks noChangeShapeType="1"/>
              <a:stCxn id="114" idx="3"/>
              <a:endCxn id="26684" idx="2"/>
            </p:cNvCxnSpPr>
            <p:nvPr/>
          </p:nvCxnSpPr>
          <p:spPr bwMode="auto">
            <a:xfrm flipV="1">
              <a:off x="4800600" y="3497580"/>
              <a:ext cx="533400" cy="944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28" name="Straight Arrow Connector 127">
              <a:extLst>
                <a:ext uri="{FF2B5EF4-FFF2-40B4-BE49-F238E27FC236}">
                  <a16:creationId xmlns:a16="http://schemas.microsoft.com/office/drawing/2014/main" id="{CA8E6377-86AD-D846-BEDD-E527E0EFDA97}"/>
                </a:ext>
              </a:extLst>
            </p:cNvPr>
            <p:cNvCxnSpPr>
              <a:cxnSpLocks noChangeShapeType="1"/>
              <a:stCxn id="114" idx="3"/>
              <a:endCxn id="26687" idx="2"/>
            </p:cNvCxnSpPr>
            <p:nvPr/>
          </p:nvCxnSpPr>
          <p:spPr bwMode="auto">
            <a:xfrm>
              <a:off x="4800600" y="4442142"/>
              <a:ext cx="533400" cy="8080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11" name="Group 159">
            <a:extLst>
              <a:ext uri="{FF2B5EF4-FFF2-40B4-BE49-F238E27FC236}">
                <a16:creationId xmlns:a16="http://schemas.microsoft.com/office/drawing/2014/main" id="{399BE6F3-54D8-854A-8A76-461E518EEFA4}"/>
              </a:ext>
            </a:extLst>
          </p:cNvPr>
          <p:cNvGrpSpPr>
            <a:grpSpLocks/>
          </p:cNvGrpSpPr>
          <p:nvPr/>
        </p:nvGrpSpPr>
        <p:grpSpPr bwMode="auto">
          <a:xfrm>
            <a:off x="5334000" y="1584325"/>
            <a:ext cx="533400" cy="3825875"/>
            <a:chOff x="5334000" y="1584960"/>
            <a:chExt cx="533400" cy="3825240"/>
          </a:xfrm>
        </p:grpSpPr>
        <p:sp>
          <p:nvSpPr>
            <p:cNvPr id="26681" name="Oval 104">
              <a:extLst>
                <a:ext uri="{FF2B5EF4-FFF2-40B4-BE49-F238E27FC236}">
                  <a16:creationId xmlns:a16="http://schemas.microsoft.com/office/drawing/2014/main" id="{64D112C9-3669-284D-9B18-81AE12C8E169}"/>
                </a:ext>
              </a:extLst>
            </p:cNvPr>
            <p:cNvSpPr>
              <a:spLocks noChangeArrowheads="1"/>
            </p:cNvSpPr>
            <p:nvPr/>
          </p:nvSpPr>
          <p:spPr bwMode="auto">
            <a:xfrm>
              <a:off x="5334000" y="1584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2" name="Oval 105">
              <a:extLst>
                <a:ext uri="{FF2B5EF4-FFF2-40B4-BE49-F238E27FC236}">
                  <a16:creationId xmlns:a16="http://schemas.microsoft.com/office/drawing/2014/main" id="{351223E5-C13C-8045-A8FE-391D1BFB54E8}"/>
                </a:ext>
              </a:extLst>
            </p:cNvPr>
            <p:cNvSpPr>
              <a:spLocks noChangeArrowheads="1"/>
            </p:cNvSpPr>
            <p:nvPr/>
          </p:nvSpPr>
          <p:spPr bwMode="auto">
            <a:xfrm>
              <a:off x="5334000" y="2169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3" name="Oval 106">
              <a:extLst>
                <a:ext uri="{FF2B5EF4-FFF2-40B4-BE49-F238E27FC236}">
                  <a16:creationId xmlns:a16="http://schemas.microsoft.com/office/drawing/2014/main" id="{8BCA70F0-0E5F-0D40-B8DA-8B4B90731F55}"/>
                </a:ext>
              </a:extLst>
            </p:cNvPr>
            <p:cNvSpPr>
              <a:spLocks noChangeArrowheads="1"/>
            </p:cNvSpPr>
            <p:nvPr/>
          </p:nvSpPr>
          <p:spPr bwMode="auto">
            <a:xfrm>
              <a:off x="5334000" y="27533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4" name="Oval 107">
              <a:extLst>
                <a:ext uri="{FF2B5EF4-FFF2-40B4-BE49-F238E27FC236}">
                  <a16:creationId xmlns:a16="http://schemas.microsoft.com/office/drawing/2014/main" id="{1977C523-64EE-8348-B817-DD508CFD03B2}"/>
                </a:ext>
              </a:extLst>
            </p:cNvPr>
            <p:cNvSpPr>
              <a:spLocks noChangeArrowheads="1"/>
            </p:cNvSpPr>
            <p:nvPr/>
          </p:nvSpPr>
          <p:spPr bwMode="auto">
            <a:xfrm>
              <a:off x="5334000" y="33375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5" name="Oval 108">
              <a:extLst>
                <a:ext uri="{FF2B5EF4-FFF2-40B4-BE49-F238E27FC236}">
                  <a16:creationId xmlns:a16="http://schemas.microsoft.com/office/drawing/2014/main" id="{DF6F9E3F-0908-8C42-B410-2ADC0068EBFC}"/>
                </a:ext>
              </a:extLst>
            </p:cNvPr>
            <p:cNvSpPr>
              <a:spLocks noChangeArrowheads="1"/>
            </p:cNvSpPr>
            <p:nvPr/>
          </p:nvSpPr>
          <p:spPr bwMode="auto">
            <a:xfrm>
              <a:off x="5334000" y="39217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6" name="Oval 109">
              <a:extLst>
                <a:ext uri="{FF2B5EF4-FFF2-40B4-BE49-F238E27FC236}">
                  <a16:creationId xmlns:a16="http://schemas.microsoft.com/office/drawing/2014/main" id="{2941C931-1213-9842-B7D3-9A8DB01C6C09}"/>
                </a:ext>
              </a:extLst>
            </p:cNvPr>
            <p:cNvSpPr>
              <a:spLocks noChangeArrowheads="1"/>
            </p:cNvSpPr>
            <p:nvPr/>
          </p:nvSpPr>
          <p:spPr bwMode="auto">
            <a:xfrm>
              <a:off x="5334000" y="4505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87" name="Oval 110">
              <a:extLst>
                <a:ext uri="{FF2B5EF4-FFF2-40B4-BE49-F238E27FC236}">
                  <a16:creationId xmlns:a16="http://schemas.microsoft.com/office/drawing/2014/main" id="{924EAF96-0BC7-A343-ABA9-E541B6BDA870}"/>
                </a:ext>
              </a:extLst>
            </p:cNvPr>
            <p:cNvSpPr>
              <a:spLocks noChangeArrowheads="1"/>
            </p:cNvSpPr>
            <p:nvPr/>
          </p:nvSpPr>
          <p:spPr bwMode="auto">
            <a:xfrm>
              <a:off x="5334000" y="5090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grpSp>
      <p:grpSp>
        <p:nvGrpSpPr>
          <p:cNvPr id="12" name="Group 162">
            <a:extLst>
              <a:ext uri="{FF2B5EF4-FFF2-40B4-BE49-F238E27FC236}">
                <a16:creationId xmlns:a16="http://schemas.microsoft.com/office/drawing/2014/main" id="{4B52180D-1190-9642-80CB-826D33E5A971}"/>
              </a:ext>
            </a:extLst>
          </p:cNvPr>
          <p:cNvGrpSpPr>
            <a:grpSpLocks/>
          </p:cNvGrpSpPr>
          <p:nvPr/>
        </p:nvGrpSpPr>
        <p:grpSpPr bwMode="auto">
          <a:xfrm>
            <a:off x="5867400" y="1744663"/>
            <a:ext cx="1676400" cy="1168400"/>
            <a:chOff x="5867400" y="1744980"/>
            <a:chExt cx="1676400" cy="1168400"/>
          </a:xfrm>
        </p:grpSpPr>
        <p:sp>
          <p:nvSpPr>
            <p:cNvPr id="136" name="Rounded Rectangle 135">
              <a:extLst>
                <a:ext uri="{FF2B5EF4-FFF2-40B4-BE49-F238E27FC236}">
                  <a16:creationId xmlns:a16="http://schemas.microsoft.com/office/drawing/2014/main" id="{5DC0F1BC-0D3A-7E4F-AE8F-380575D11210}"/>
                </a:ext>
              </a:extLst>
            </p:cNvPr>
            <p:cNvSpPr>
              <a:spLocks noChangeArrowheads="1"/>
            </p:cNvSpPr>
            <p:nvPr/>
          </p:nvSpPr>
          <p:spPr bwMode="auto">
            <a:xfrm>
              <a:off x="6400800" y="18132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1</a:t>
              </a:r>
              <a:endParaRPr lang="en-US" altLang="zh-CN" sz="1400">
                <a:latin typeface="Calibri" charset="0"/>
                <a:ea typeface="宋体" charset="0"/>
                <a:cs typeface="宋体" charset="0"/>
              </a:endParaRPr>
            </a:p>
          </p:txBody>
        </p:sp>
        <p:cxnSp>
          <p:nvCxnSpPr>
            <p:cNvPr id="139" name="Straight Arrow Connector 138">
              <a:extLst>
                <a:ext uri="{FF2B5EF4-FFF2-40B4-BE49-F238E27FC236}">
                  <a16:creationId xmlns:a16="http://schemas.microsoft.com/office/drawing/2014/main" id="{F6ED8B39-19B1-7740-9821-142627381946}"/>
                </a:ext>
              </a:extLst>
            </p:cNvPr>
            <p:cNvCxnSpPr>
              <a:cxnSpLocks noChangeShapeType="1"/>
              <a:endCxn id="136" idx="1"/>
            </p:cNvCxnSpPr>
            <p:nvPr/>
          </p:nvCxnSpPr>
          <p:spPr bwMode="auto">
            <a:xfrm>
              <a:off x="5867400" y="1744980"/>
              <a:ext cx="533400" cy="258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0" name="Straight Arrow Connector 139">
              <a:extLst>
                <a:ext uri="{FF2B5EF4-FFF2-40B4-BE49-F238E27FC236}">
                  <a16:creationId xmlns:a16="http://schemas.microsoft.com/office/drawing/2014/main" id="{E35253EA-D787-A147-8AB1-243154B3D3CB}"/>
                </a:ext>
              </a:extLst>
            </p:cNvPr>
            <p:cNvCxnSpPr>
              <a:cxnSpLocks noChangeShapeType="1"/>
              <a:endCxn id="136" idx="1"/>
            </p:cNvCxnSpPr>
            <p:nvPr/>
          </p:nvCxnSpPr>
          <p:spPr bwMode="auto">
            <a:xfrm flipV="1">
              <a:off x="5867400" y="2003742"/>
              <a:ext cx="533400" cy="3254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6" name="Straight Arrow Connector 145">
              <a:extLst>
                <a:ext uri="{FF2B5EF4-FFF2-40B4-BE49-F238E27FC236}">
                  <a16:creationId xmlns:a16="http://schemas.microsoft.com/office/drawing/2014/main" id="{2DA77600-7B8F-A64F-B30A-1FBCDA463F4F}"/>
                </a:ext>
              </a:extLst>
            </p:cNvPr>
            <p:cNvCxnSpPr>
              <a:cxnSpLocks noChangeShapeType="1"/>
              <a:stCxn id="136" idx="3"/>
              <a:endCxn id="26650" idx="2"/>
            </p:cNvCxnSpPr>
            <p:nvPr/>
          </p:nvCxnSpPr>
          <p:spPr bwMode="auto">
            <a:xfrm flipV="1">
              <a:off x="7010400" y="1744980"/>
              <a:ext cx="533400" cy="258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7" name="Straight Arrow Connector 146">
              <a:extLst>
                <a:ext uri="{FF2B5EF4-FFF2-40B4-BE49-F238E27FC236}">
                  <a16:creationId xmlns:a16="http://schemas.microsoft.com/office/drawing/2014/main" id="{8F9F4B5D-FF5C-224E-98BE-EFBB5B0E148E}"/>
                </a:ext>
              </a:extLst>
            </p:cNvPr>
            <p:cNvCxnSpPr>
              <a:cxnSpLocks noChangeShapeType="1"/>
              <a:stCxn id="136" idx="3"/>
              <a:endCxn id="26652" idx="2"/>
            </p:cNvCxnSpPr>
            <p:nvPr/>
          </p:nvCxnSpPr>
          <p:spPr bwMode="auto">
            <a:xfrm>
              <a:off x="7010400" y="2003742"/>
              <a:ext cx="533400" cy="9096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13" name="Group 161">
            <a:extLst>
              <a:ext uri="{FF2B5EF4-FFF2-40B4-BE49-F238E27FC236}">
                <a16:creationId xmlns:a16="http://schemas.microsoft.com/office/drawing/2014/main" id="{9AEFC816-6D58-AC4F-861A-A01E6B3CB75D}"/>
              </a:ext>
            </a:extLst>
          </p:cNvPr>
          <p:cNvGrpSpPr>
            <a:grpSpLocks/>
          </p:cNvGrpSpPr>
          <p:nvPr/>
        </p:nvGrpSpPr>
        <p:grpSpPr bwMode="auto">
          <a:xfrm>
            <a:off x="5867400" y="2328863"/>
            <a:ext cx="1676400" cy="1752600"/>
            <a:chOff x="5867400" y="2329180"/>
            <a:chExt cx="1676400" cy="1752600"/>
          </a:xfrm>
        </p:grpSpPr>
        <p:sp>
          <p:nvSpPr>
            <p:cNvPr id="137" name="Rounded Rectangle 136">
              <a:extLst>
                <a:ext uri="{FF2B5EF4-FFF2-40B4-BE49-F238E27FC236}">
                  <a16:creationId xmlns:a16="http://schemas.microsoft.com/office/drawing/2014/main" id="{5C6A93B3-C95D-F34F-824E-7867A5F9F975}"/>
                </a:ext>
              </a:extLst>
            </p:cNvPr>
            <p:cNvSpPr>
              <a:spLocks noChangeArrowheads="1"/>
            </p:cNvSpPr>
            <p:nvPr/>
          </p:nvSpPr>
          <p:spPr bwMode="auto">
            <a:xfrm>
              <a:off x="6400800" y="30324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2</a:t>
              </a:r>
              <a:endParaRPr lang="en-US" altLang="zh-CN" sz="1400">
                <a:latin typeface="Calibri" charset="0"/>
                <a:ea typeface="宋体" charset="0"/>
                <a:cs typeface="宋体" charset="0"/>
              </a:endParaRPr>
            </a:p>
          </p:txBody>
        </p:sp>
        <p:cxnSp>
          <p:nvCxnSpPr>
            <p:cNvPr id="141" name="Straight Arrow Connector 140">
              <a:extLst>
                <a:ext uri="{FF2B5EF4-FFF2-40B4-BE49-F238E27FC236}">
                  <a16:creationId xmlns:a16="http://schemas.microsoft.com/office/drawing/2014/main" id="{452665D2-5986-554F-ADAC-A0C336E958F3}"/>
                </a:ext>
              </a:extLst>
            </p:cNvPr>
            <p:cNvCxnSpPr>
              <a:cxnSpLocks noChangeShapeType="1"/>
              <a:endCxn id="137" idx="1"/>
            </p:cNvCxnSpPr>
            <p:nvPr/>
          </p:nvCxnSpPr>
          <p:spPr bwMode="auto">
            <a:xfrm>
              <a:off x="5867400" y="2913380"/>
              <a:ext cx="533400" cy="309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2" name="Straight Arrow Connector 141">
              <a:extLst>
                <a:ext uri="{FF2B5EF4-FFF2-40B4-BE49-F238E27FC236}">
                  <a16:creationId xmlns:a16="http://schemas.microsoft.com/office/drawing/2014/main" id="{1635701F-CBAB-8648-9B6C-EB5BE6E3CEA5}"/>
                </a:ext>
              </a:extLst>
            </p:cNvPr>
            <p:cNvCxnSpPr>
              <a:cxnSpLocks noChangeShapeType="1"/>
              <a:endCxn id="137" idx="1"/>
            </p:cNvCxnSpPr>
            <p:nvPr/>
          </p:nvCxnSpPr>
          <p:spPr bwMode="auto">
            <a:xfrm flipV="1">
              <a:off x="5867400" y="3222942"/>
              <a:ext cx="533400" cy="2746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8" name="Straight Arrow Connector 147">
              <a:extLst>
                <a:ext uri="{FF2B5EF4-FFF2-40B4-BE49-F238E27FC236}">
                  <a16:creationId xmlns:a16="http://schemas.microsoft.com/office/drawing/2014/main" id="{B22779E0-7F61-4B4C-A0EE-79718CA473A4}"/>
                </a:ext>
              </a:extLst>
            </p:cNvPr>
            <p:cNvCxnSpPr>
              <a:cxnSpLocks noChangeShapeType="1"/>
              <a:stCxn id="137" idx="3"/>
              <a:endCxn id="26651" idx="2"/>
            </p:cNvCxnSpPr>
            <p:nvPr/>
          </p:nvCxnSpPr>
          <p:spPr bwMode="auto">
            <a:xfrm flipV="1">
              <a:off x="7010400" y="2329180"/>
              <a:ext cx="533400" cy="8937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9" name="Straight Arrow Connector 148">
              <a:extLst>
                <a:ext uri="{FF2B5EF4-FFF2-40B4-BE49-F238E27FC236}">
                  <a16:creationId xmlns:a16="http://schemas.microsoft.com/office/drawing/2014/main" id="{E6E47748-2D07-704A-AA70-BCA5B13BC03E}"/>
                </a:ext>
              </a:extLst>
            </p:cNvPr>
            <p:cNvCxnSpPr>
              <a:cxnSpLocks noChangeShapeType="1"/>
              <a:stCxn id="137" idx="3"/>
              <a:endCxn id="26654" idx="2"/>
            </p:cNvCxnSpPr>
            <p:nvPr/>
          </p:nvCxnSpPr>
          <p:spPr bwMode="auto">
            <a:xfrm>
              <a:off x="7010400" y="3222942"/>
              <a:ext cx="533400" cy="858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nvGrpSpPr>
          <p:cNvPr id="14" name="Group 160">
            <a:extLst>
              <a:ext uri="{FF2B5EF4-FFF2-40B4-BE49-F238E27FC236}">
                <a16:creationId xmlns:a16="http://schemas.microsoft.com/office/drawing/2014/main" id="{4E4F17D6-E947-E84C-940E-B6D2BDC8F5FA}"/>
              </a:ext>
            </a:extLst>
          </p:cNvPr>
          <p:cNvGrpSpPr>
            <a:grpSpLocks/>
          </p:cNvGrpSpPr>
          <p:nvPr/>
        </p:nvGrpSpPr>
        <p:grpSpPr bwMode="auto">
          <a:xfrm>
            <a:off x="5867400" y="3497263"/>
            <a:ext cx="1676400" cy="1752600"/>
            <a:chOff x="5867400" y="3497580"/>
            <a:chExt cx="1676400" cy="1752600"/>
          </a:xfrm>
        </p:grpSpPr>
        <p:sp>
          <p:nvSpPr>
            <p:cNvPr id="138" name="Rounded Rectangle 137">
              <a:extLst>
                <a:ext uri="{FF2B5EF4-FFF2-40B4-BE49-F238E27FC236}">
                  <a16:creationId xmlns:a16="http://schemas.microsoft.com/office/drawing/2014/main" id="{8192FDAC-5298-554C-88E3-1A4D637DD01A}"/>
                </a:ext>
              </a:extLst>
            </p:cNvPr>
            <p:cNvSpPr>
              <a:spLocks noChangeArrowheads="1"/>
            </p:cNvSpPr>
            <p:nvPr/>
          </p:nvSpPr>
          <p:spPr bwMode="auto">
            <a:xfrm>
              <a:off x="6400800" y="4251642"/>
              <a:ext cx="609600" cy="381000"/>
            </a:xfrm>
            <a:prstGeom prst="roundRect">
              <a:avLst>
                <a:gd name="adj" fmla="val 16667"/>
              </a:avLst>
            </a:prstGeom>
            <a:gradFill rotWithShape="1">
              <a:gsLst>
                <a:gs pos="0">
                  <a:srgbClr val="CB6C1D"/>
                </a:gs>
                <a:gs pos="80000">
                  <a:srgbClr val="FF8F2A"/>
                </a:gs>
                <a:gs pos="100000">
                  <a:srgbClr val="FF8F26"/>
                </a:gs>
              </a:gsLst>
              <a:lin ang="16200000"/>
            </a:gradFill>
            <a:ln w="9525">
              <a:solidFill>
                <a:srgbClr val="F6924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1400">
                  <a:solidFill>
                    <a:srgbClr val="FFFFFF"/>
                  </a:solidFill>
                  <a:latin typeface="Calibri" charset="0"/>
                  <a:ea typeface="宋体" charset="0"/>
                  <a:cs typeface="宋体" charset="0"/>
                </a:rPr>
                <a:t>CPU 3</a:t>
              </a:r>
              <a:endParaRPr lang="en-US" altLang="zh-CN" sz="1400">
                <a:latin typeface="Calibri" charset="0"/>
                <a:ea typeface="宋体" charset="0"/>
                <a:cs typeface="宋体" charset="0"/>
              </a:endParaRPr>
            </a:p>
          </p:txBody>
        </p:sp>
        <p:cxnSp>
          <p:nvCxnSpPr>
            <p:cNvPr id="143" name="Straight Arrow Connector 142">
              <a:extLst>
                <a:ext uri="{FF2B5EF4-FFF2-40B4-BE49-F238E27FC236}">
                  <a16:creationId xmlns:a16="http://schemas.microsoft.com/office/drawing/2014/main" id="{25C985C1-B372-8844-BD42-32DFCAFAABDD}"/>
                </a:ext>
              </a:extLst>
            </p:cNvPr>
            <p:cNvCxnSpPr>
              <a:cxnSpLocks noChangeShapeType="1"/>
              <a:endCxn id="138" idx="1"/>
            </p:cNvCxnSpPr>
            <p:nvPr/>
          </p:nvCxnSpPr>
          <p:spPr bwMode="auto">
            <a:xfrm>
              <a:off x="5867400" y="4081780"/>
              <a:ext cx="533400" cy="3603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4" name="Straight Arrow Connector 143">
              <a:extLst>
                <a:ext uri="{FF2B5EF4-FFF2-40B4-BE49-F238E27FC236}">
                  <a16:creationId xmlns:a16="http://schemas.microsoft.com/office/drawing/2014/main" id="{B638B921-21C6-F94B-B044-C0704D65C4D5}"/>
                </a:ext>
              </a:extLst>
            </p:cNvPr>
            <p:cNvCxnSpPr>
              <a:cxnSpLocks noChangeShapeType="1"/>
              <a:endCxn id="138" idx="1"/>
            </p:cNvCxnSpPr>
            <p:nvPr/>
          </p:nvCxnSpPr>
          <p:spPr bwMode="auto">
            <a:xfrm flipV="1">
              <a:off x="5867400" y="4442142"/>
              <a:ext cx="533400" cy="22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45" name="Straight Arrow Connector 144">
              <a:extLst>
                <a:ext uri="{FF2B5EF4-FFF2-40B4-BE49-F238E27FC236}">
                  <a16:creationId xmlns:a16="http://schemas.microsoft.com/office/drawing/2014/main" id="{94B11004-8B39-9A46-8114-D3F77A4A396F}"/>
                </a:ext>
              </a:extLst>
            </p:cNvPr>
            <p:cNvCxnSpPr>
              <a:cxnSpLocks noChangeShapeType="1"/>
              <a:endCxn id="138" idx="1"/>
            </p:cNvCxnSpPr>
            <p:nvPr/>
          </p:nvCxnSpPr>
          <p:spPr bwMode="auto">
            <a:xfrm flipV="1">
              <a:off x="5867400" y="4442142"/>
              <a:ext cx="533400" cy="8080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50" name="Straight Arrow Connector 149">
              <a:extLst>
                <a:ext uri="{FF2B5EF4-FFF2-40B4-BE49-F238E27FC236}">
                  <a16:creationId xmlns:a16="http://schemas.microsoft.com/office/drawing/2014/main" id="{0456DAF3-D524-E040-9FB2-05EEF2364316}"/>
                </a:ext>
              </a:extLst>
            </p:cNvPr>
            <p:cNvCxnSpPr>
              <a:cxnSpLocks noChangeShapeType="1"/>
              <a:stCxn id="138" idx="3"/>
              <a:endCxn id="26655" idx="2"/>
            </p:cNvCxnSpPr>
            <p:nvPr/>
          </p:nvCxnSpPr>
          <p:spPr bwMode="auto">
            <a:xfrm>
              <a:off x="7010400" y="4442142"/>
              <a:ext cx="533400" cy="2238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51" name="Straight Arrow Connector 150">
              <a:extLst>
                <a:ext uri="{FF2B5EF4-FFF2-40B4-BE49-F238E27FC236}">
                  <a16:creationId xmlns:a16="http://schemas.microsoft.com/office/drawing/2014/main" id="{0013A9FB-7C39-A24D-BAE9-32E432ED7B45}"/>
                </a:ext>
              </a:extLst>
            </p:cNvPr>
            <p:cNvCxnSpPr>
              <a:cxnSpLocks noChangeShapeType="1"/>
              <a:stCxn id="138" idx="3"/>
              <a:endCxn id="26653" idx="2"/>
            </p:cNvCxnSpPr>
            <p:nvPr/>
          </p:nvCxnSpPr>
          <p:spPr bwMode="auto">
            <a:xfrm flipV="1">
              <a:off x="7010400" y="3497580"/>
              <a:ext cx="533400" cy="944562"/>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152" name="Straight Arrow Connector 151">
              <a:extLst>
                <a:ext uri="{FF2B5EF4-FFF2-40B4-BE49-F238E27FC236}">
                  <a16:creationId xmlns:a16="http://schemas.microsoft.com/office/drawing/2014/main" id="{59EEA167-8E61-7D4A-B137-349749D49F68}"/>
                </a:ext>
              </a:extLst>
            </p:cNvPr>
            <p:cNvCxnSpPr>
              <a:cxnSpLocks noChangeShapeType="1"/>
              <a:stCxn id="138" idx="3"/>
              <a:endCxn id="26656" idx="2"/>
            </p:cNvCxnSpPr>
            <p:nvPr/>
          </p:nvCxnSpPr>
          <p:spPr bwMode="auto">
            <a:xfrm>
              <a:off x="7010400" y="4442142"/>
              <a:ext cx="533400" cy="808038"/>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extLst>
          </p:spPr>
        </p:cxnSp>
      </p:grpSp>
      <p:cxnSp>
        <p:nvCxnSpPr>
          <p:cNvPr id="26645" name="Straight Arrow Connector 156">
            <a:extLst>
              <a:ext uri="{FF2B5EF4-FFF2-40B4-BE49-F238E27FC236}">
                <a16:creationId xmlns:a16="http://schemas.microsoft.com/office/drawing/2014/main" id="{59FD3ED3-A55C-FA48-9B87-774CEBB04DAB}"/>
              </a:ext>
            </a:extLst>
          </p:cNvPr>
          <p:cNvCxnSpPr>
            <a:cxnSpLocks noChangeShapeType="1"/>
          </p:cNvCxnSpPr>
          <p:nvPr/>
        </p:nvCxnSpPr>
        <p:spPr bwMode="auto">
          <a:xfrm>
            <a:off x="990600" y="1295400"/>
            <a:ext cx="6934200" cy="1588"/>
          </a:xfrm>
          <a:prstGeom prst="straightConnector1">
            <a:avLst/>
          </a:prstGeom>
          <a:noFill/>
          <a:ln w="38100">
            <a:solidFill>
              <a:schemeClr val="hlink"/>
            </a:solidFill>
            <a:round/>
            <a:headEnd/>
            <a:tailEnd type="arrow" w="med" len="med"/>
          </a:ln>
          <a:extLst>
            <a:ext uri="{909E8E84-426E-40DD-AFC4-6F175D3DCCD1}">
              <a14:hiddenFill xmlns:a14="http://schemas.microsoft.com/office/drawing/2010/main">
                <a:noFill/>
              </a14:hiddenFill>
            </a:ext>
          </a:extLst>
        </p:spPr>
      </p:cxnSp>
      <p:sp>
        <p:nvSpPr>
          <p:cNvPr id="26646" name="TextBox 157">
            <a:extLst>
              <a:ext uri="{FF2B5EF4-FFF2-40B4-BE49-F238E27FC236}">
                <a16:creationId xmlns:a16="http://schemas.microsoft.com/office/drawing/2014/main" id="{5F831AD4-D3A2-2D45-921B-5F49965AA460}"/>
              </a:ext>
            </a:extLst>
          </p:cNvPr>
          <p:cNvSpPr txBox="1">
            <a:spLocks noChangeArrowheads="1"/>
          </p:cNvSpPr>
          <p:nvPr/>
        </p:nvSpPr>
        <p:spPr bwMode="auto">
          <a:xfrm>
            <a:off x="3733800" y="990600"/>
            <a:ext cx="107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Iterations</a:t>
            </a:r>
          </a:p>
        </p:txBody>
      </p:sp>
      <p:grpSp>
        <p:nvGrpSpPr>
          <p:cNvPr id="15" name="Group 174">
            <a:extLst>
              <a:ext uri="{FF2B5EF4-FFF2-40B4-BE49-F238E27FC236}">
                <a16:creationId xmlns:a16="http://schemas.microsoft.com/office/drawing/2014/main" id="{E136DF46-1DB0-5049-9FFA-9C74C8F57D3C}"/>
              </a:ext>
            </a:extLst>
          </p:cNvPr>
          <p:cNvGrpSpPr>
            <a:grpSpLocks/>
          </p:cNvGrpSpPr>
          <p:nvPr/>
        </p:nvGrpSpPr>
        <p:grpSpPr bwMode="auto">
          <a:xfrm>
            <a:off x="2830513" y="1371600"/>
            <a:ext cx="369887" cy="4724400"/>
            <a:chOff x="2831068" y="2133599"/>
            <a:chExt cx="369332" cy="4724400"/>
          </a:xfrm>
        </p:grpSpPr>
        <p:cxnSp>
          <p:nvCxnSpPr>
            <p:cNvPr id="172" name="Straight Connector 171">
              <a:extLst>
                <a:ext uri="{FF2B5EF4-FFF2-40B4-BE49-F238E27FC236}">
                  <a16:creationId xmlns:a16="http://schemas.microsoft.com/office/drawing/2014/main" id="{662D5C1C-D8C8-6B4E-BBE9-F1482C677373}"/>
                </a:ext>
              </a:extLst>
            </p:cNvPr>
            <p:cNvCxnSpPr>
              <a:cxnSpLocks noChangeShapeType="1"/>
            </p:cNvCxnSpPr>
            <p:nvPr/>
          </p:nvCxnSpPr>
          <p:spPr bwMode="auto">
            <a:xfrm rot="5400000">
              <a:off x="795451" y="4462462"/>
              <a:ext cx="4657725" cy="0"/>
            </a:xfrm>
            <a:prstGeom prst="line">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26663" name="TextBox 172">
              <a:extLst>
                <a:ext uri="{FF2B5EF4-FFF2-40B4-BE49-F238E27FC236}">
                  <a16:creationId xmlns:a16="http://schemas.microsoft.com/office/drawing/2014/main" id="{A4CBDC57-1CFB-FB4A-AF0B-8918AC74B831}"/>
                </a:ext>
              </a:extLst>
            </p:cNvPr>
            <p:cNvSpPr txBox="1">
              <a:spLocks noChangeArrowheads="1"/>
            </p:cNvSpPr>
            <p:nvPr/>
          </p:nvSpPr>
          <p:spPr bwMode="auto">
            <a:xfrm rot="-5400000">
              <a:off x="2601197" y="6258797"/>
              <a:ext cx="82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Barrier</a:t>
              </a:r>
            </a:p>
          </p:txBody>
        </p:sp>
      </p:grpSp>
      <p:grpSp>
        <p:nvGrpSpPr>
          <p:cNvPr id="16" name="Group 175">
            <a:extLst>
              <a:ext uri="{FF2B5EF4-FFF2-40B4-BE49-F238E27FC236}">
                <a16:creationId xmlns:a16="http://schemas.microsoft.com/office/drawing/2014/main" id="{DE053C12-C0F4-504E-9426-8223065D95FC}"/>
              </a:ext>
            </a:extLst>
          </p:cNvPr>
          <p:cNvGrpSpPr>
            <a:grpSpLocks/>
          </p:cNvGrpSpPr>
          <p:nvPr/>
        </p:nvGrpSpPr>
        <p:grpSpPr bwMode="auto">
          <a:xfrm>
            <a:off x="5029200" y="1371600"/>
            <a:ext cx="369888" cy="4724400"/>
            <a:chOff x="2831068" y="2133599"/>
            <a:chExt cx="369332" cy="4724400"/>
          </a:xfrm>
        </p:grpSpPr>
        <p:cxnSp>
          <p:nvCxnSpPr>
            <p:cNvPr id="177" name="Straight Connector 176">
              <a:extLst>
                <a:ext uri="{FF2B5EF4-FFF2-40B4-BE49-F238E27FC236}">
                  <a16:creationId xmlns:a16="http://schemas.microsoft.com/office/drawing/2014/main" id="{6621C961-436F-CD49-A1EF-4A2F175DC0D2}"/>
                </a:ext>
              </a:extLst>
            </p:cNvPr>
            <p:cNvCxnSpPr>
              <a:cxnSpLocks noChangeShapeType="1"/>
            </p:cNvCxnSpPr>
            <p:nvPr/>
          </p:nvCxnSpPr>
          <p:spPr bwMode="auto">
            <a:xfrm rot="5400000">
              <a:off x="795452" y="4462462"/>
              <a:ext cx="4657725" cy="0"/>
            </a:xfrm>
            <a:prstGeom prst="line">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26661" name="TextBox 177">
              <a:extLst>
                <a:ext uri="{FF2B5EF4-FFF2-40B4-BE49-F238E27FC236}">
                  <a16:creationId xmlns:a16="http://schemas.microsoft.com/office/drawing/2014/main" id="{967349C4-2B92-D94F-9258-D4250C47D95D}"/>
                </a:ext>
              </a:extLst>
            </p:cNvPr>
            <p:cNvSpPr txBox="1">
              <a:spLocks noChangeArrowheads="1"/>
            </p:cNvSpPr>
            <p:nvPr/>
          </p:nvSpPr>
          <p:spPr bwMode="auto">
            <a:xfrm rot="-5400000">
              <a:off x="2601197" y="6258797"/>
              <a:ext cx="82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Barrier</a:t>
              </a:r>
            </a:p>
          </p:txBody>
        </p:sp>
      </p:grpSp>
      <p:grpSp>
        <p:nvGrpSpPr>
          <p:cNvPr id="17" name="Group 163">
            <a:extLst>
              <a:ext uri="{FF2B5EF4-FFF2-40B4-BE49-F238E27FC236}">
                <a16:creationId xmlns:a16="http://schemas.microsoft.com/office/drawing/2014/main" id="{E610BCDF-3D8F-E64D-ADA6-27C8D4032360}"/>
              </a:ext>
            </a:extLst>
          </p:cNvPr>
          <p:cNvGrpSpPr>
            <a:grpSpLocks/>
          </p:cNvGrpSpPr>
          <p:nvPr/>
        </p:nvGrpSpPr>
        <p:grpSpPr bwMode="auto">
          <a:xfrm>
            <a:off x="7239000" y="1371600"/>
            <a:ext cx="838200" cy="4724400"/>
            <a:chOff x="7239000" y="1371600"/>
            <a:chExt cx="838200" cy="4724400"/>
          </a:xfrm>
        </p:grpSpPr>
        <p:sp>
          <p:nvSpPr>
            <p:cNvPr id="26650" name="Oval 128">
              <a:extLst>
                <a:ext uri="{FF2B5EF4-FFF2-40B4-BE49-F238E27FC236}">
                  <a16:creationId xmlns:a16="http://schemas.microsoft.com/office/drawing/2014/main" id="{F7B05CF1-E21C-0C45-9EC2-702974715BCB}"/>
                </a:ext>
              </a:extLst>
            </p:cNvPr>
            <p:cNvSpPr>
              <a:spLocks noChangeArrowheads="1"/>
            </p:cNvSpPr>
            <p:nvPr/>
          </p:nvSpPr>
          <p:spPr bwMode="auto">
            <a:xfrm>
              <a:off x="7543800" y="1584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1" name="Oval 129">
              <a:extLst>
                <a:ext uri="{FF2B5EF4-FFF2-40B4-BE49-F238E27FC236}">
                  <a16:creationId xmlns:a16="http://schemas.microsoft.com/office/drawing/2014/main" id="{264ABDEF-F3FD-3B44-8A22-97CB526A7EF1}"/>
                </a:ext>
              </a:extLst>
            </p:cNvPr>
            <p:cNvSpPr>
              <a:spLocks noChangeArrowheads="1"/>
            </p:cNvSpPr>
            <p:nvPr/>
          </p:nvSpPr>
          <p:spPr bwMode="auto">
            <a:xfrm>
              <a:off x="7543800" y="2169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2" name="Oval 130">
              <a:extLst>
                <a:ext uri="{FF2B5EF4-FFF2-40B4-BE49-F238E27FC236}">
                  <a16:creationId xmlns:a16="http://schemas.microsoft.com/office/drawing/2014/main" id="{DFD7333A-6E7C-A449-8C3D-8B0EAAB1D1EB}"/>
                </a:ext>
              </a:extLst>
            </p:cNvPr>
            <p:cNvSpPr>
              <a:spLocks noChangeArrowheads="1"/>
            </p:cNvSpPr>
            <p:nvPr/>
          </p:nvSpPr>
          <p:spPr bwMode="auto">
            <a:xfrm>
              <a:off x="7543800" y="27533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3" name="Oval 131">
              <a:extLst>
                <a:ext uri="{FF2B5EF4-FFF2-40B4-BE49-F238E27FC236}">
                  <a16:creationId xmlns:a16="http://schemas.microsoft.com/office/drawing/2014/main" id="{95784A80-D572-D64E-A22E-8A52AC3C4290}"/>
                </a:ext>
              </a:extLst>
            </p:cNvPr>
            <p:cNvSpPr>
              <a:spLocks noChangeArrowheads="1"/>
            </p:cNvSpPr>
            <p:nvPr/>
          </p:nvSpPr>
          <p:spPr bwMode="auto">
            <a:xfrm>
              <a:off x="7543800" y="33375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4" name="Oval 132">
              <a:extLst>
                <a:ext uri="{FF2B5EF4-FFF2-40B4-BE49-F238E27FC236}">
                  <a16:creationId xmlns:a16="http://schemas.microsoft.com/office/drawing/2014/main" id="{3AB51F4A-8D5E-0F43-B49E-7DA9D1F11B43}"/>
                </a:ext>
              </a:extLst>
            </p:cNvPr>
            <p:cNvSpPr>
              <a:spLocks noChangeArrowheads="1"/>
            </p:cNvSpPr>
            <p:nvPr/>
          </p:nvSpPr>
          <p:spPr bwMode="auto">
            <a:xfrm>
              <a:off x="7543800" y="39217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5" name="Oval 133">
              <a:extLst>
                <a:ext uri="{FF2B5EF4-FFF2-40B4-BE49-F238E27FC236}">
                  <a16:creationId xmlns:a16="http://schemas.microsoft.com/office/drawing/2014/main" id="{0FA05542-A01A-5D4F-A578-5A533BFF0993}"/>
                </a:ext>
              </a:extLst>
            </p:cNvPr>
            <p:cNvSpPr>
              <a:spLocks noChangeArrowheads="1"/>
            </p:cNvSpPr>
            <p:nvPr/>
          </p:nvSpPr>
          <p:spPr bwMode="auto">
            <a:xfrm>
              <a:off x="7543800" y="45059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sp>
          <p:nvSpPr>
            <p:cNvPr id="26656" name="Oval 134">
              <a:extLst>
                <a:ext uri="{FF2B5EF4-FFF2-40B4-BE49-F238E27FC236}">
                  <a16:creationId xmlns:a16="http://schemas.microsoft.com/office/drawing/2014/main" id="{A5E37E1C-37F4-9F40-A4A7-9F8ABCE14FF6}"/>
                </a:ext>
              </a:extLst>
            </p:cNvPr>
            <p:cNvSpPr>
              <a:spLocks noChangeArrowheads="1"/>
            </p:cNvSpPr>
            <p:nvPr/>
          </p:nvSpPr>
          <p:spPr bwMode="auto">
            <a:xfrm>
              <a:off x="7543800" y="5090160"/>
              <a:ext cx="533400" cy="32004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400"/>
                <a:t>Data</a:t>
              </a:r>
            </a:p>
          </p:txBody>
        </p:sp>
        <p:grpSp>
          <p:nvGrpSpPr>
            <p:cNvPr id="26657" name="Group 178">
              <a:extLst>
                <a:ext uri="{FF2B5EF4-FFF2-40B4-BE49-F238E27FC236}">
                  <a16:creationId xmlns:a16="http://schemas.microsoft.com/office/drawing/2014/main" id="{0DD0F619-6ACC-C541-8124-D5083D8DFB0E}"/>
                </a:ext>
              </a:extLst>
            </p:cNvPr>
            <p:cNvGrpSpPr>
              <a:grpSpLocks/>
            </p:cNvGrpSpPr>
            <p:nvPr/>
          </p:nvGrpSpPr>
          <p:grpSpPr bwMode="auto">
            <a:xfrm>
              <a:off x="7239000" y="1371600"/>
              <a:ext cx="369332" cy="4724400"/>
              <a:chOff x="2831068" y="2133599"/>
              <a:chExt cx="369332" cy="4724400"/>
            </a:xfrm>
          </p:grpSpPr>
          <p:cxnSp>
            <p:nvCxnSpPr>
              <p:cNvPr id="180" name="Straight Connector 179">
                <a:extLst>
                  <a:ext uri="{FF2B5EF4-FFF2-40B4-BE49-F238E27FC236}">
                    <a16:creationId xmlns:a16="http://schemas.microsoft.com/office/drawing/2014/main" id="{010EECC2-3795-324F-878B-C44BF8578E35}"/>
                  </a:ext>
                </a:extLst>
              </p:cNvPr>
              <p:cNvCxnSpPr>
                <a:cxnSpLocks noChangeShapeType="1"/>
              </p:cNvCxnSpPr>
              <p:nvPr/>
            </p:nvCxnSpPr>
            <p:spPr bwMode="auto">
              <a:xfrm rot="5400000">
                <a:off x="795893" y="4462462"/>
                <a:ext cx="4657725" cy="0"/>
              </a:xfrm>
              <a:prstGeom prst="line">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26659" name="TextBox 180">
                <a:extLst>
                  <a:ext uri="{FF2B5EF4-FFF2-40B4-BE49-F238E27FC236}">
                    <a16:creationId xmlns:a16="http://schemas.microsoft.com/office/drawing/2014/main" id="{BCEB0F7E-F42B-594B-9B94-AF11066B4A5C}"/>
                  </a:ext>
                </a:extLst>
              </p:cNvPr>
              <p:cNvSpPr txBox="1">
                <a:spLocks noChangeArrowheads="1"/>
              </p:cNvSpPr>
              <p:nvPr/>
            </p:nvSpPr>
            <p:spPr bwMode="auto">
              <a:xfrm rot="-5400000">
                <a:off x="2601197" y="6258797"/>
                <a:ext cx="8290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Barrier</a:t>
                </a:r>
              </a:p>
            </p:txBody>
          </p:sp>
        </p:grpSp>
      </p:grpSp>
    </p:spTree>
    <p:custDataLst>
      <p:tags r:id="rId1"/>
    </p:custDataLst>
    <p:extLst>
      <p:ext uri="{BB962C8B-B14F-4D97-AF65-F5344CB8AC3E}">
        <p14:creationId xmlns:p14="http://schemas.microsoft.com/office/powerpoint/2010/main" val="379152875"/>
      </p:ext>
    </p:extLst>
  </p:cSld>
  <p:clrMapOvr>
    <a:masterClrMapping/>
  </p:clrMapOvr>
  <p:transition spd="slow" advTm="2866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20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nodeType="afterGroup">
                            <p:stCondLst>
                              <p:cond delay="20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3000"/>
                                        <p:tgtEl>
                                          <p:spTgt spid="12"/>
                                        </p:tgtEl>
                                      </p:cBhvr>
                                    </p:animEffect>
                                  </p:childTnLst>
                                </p:cTn>
                              </p:par>
                              <p:par>
                                <p:cTn id="37" presetID="22" presetClass="entr" presetSubtype="8"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63F06-47B3-CB41-9AE6-BB7722783D6C}"/>
              </a:ext>
            </a:extLst>
          </p:cNvPr>
          <p:cNvSpPr>
            <a:spLocks noGrp="1"/>
          </p:cNvSpPr>
          <p:nvPr>
            <p:ph type="title"/>
          </p:nvPr>
        </p:nvSpPr>
        <p:spPr/>
        <p:txBody>
          <a:bodyPr/>
          <a:lstStyle/>
          <a:p>
            <a:r>
              <a:rPr lang="en-US" altLang="zh-CN" dirty="0"/>
              <a:t>Weakly Connected Components</a:t>
            </a:r>
            <a:endParaRPr kumimoji="1" lang="zh-CN" altLang="en-US" dirty="0"/>
          </a:p>
        </p:txBody>
      </p:sp>
      <p:sp>
        <p:nvSpPr>
          <p:cNvPr id="3" name="内容占位符 2">
            <a:extLst>
              <a:ext uri="{FF2B5EF4-FFF2-40B4-BE49-F238E27FC236}">
                <a16:creationId xmlns:a16="http://schemas.microsoft.com/office/drawing/2014/main" id="{8D6F3B5E-FF36-614E-B0D8-5FA8675D1E95}"/>
              </a:ext>
            </a:extLst>
          </p:cNvPr>
          <p:cNvSpPr>
            <a:spLocks noGrp="1"/>
          </p:cNvSpPr>
          <p:nvPr>
            <p:ph idx="1"/>
          </p:nvPr>
        </p:nvSpPr>
        <p:spPr>
          <a:xfrm>
            <a:off x="245957" y="1164245"/>
            <a:ext cx="5557445" cy="4099594"/>
          </a:xfrm>
        </p:spPr>
        <p:txBody>
          <a:bodyPr/>
          <a:lstStyle/>
          <a:p>
            <a:r>
              <a:rPr lang="en-US" altLang="zh-CN" sz="2800" dirty="0"/>
              <a:t>Algorithm</a:t>
            </a:r>
          </a:p>
          <a:p>
            <a:pPr lvl="1"/>
            <a:r>
              <a:rPr lang="en-US" altLang="zh-CN" sz="2400" dirty="0"/>
              <a:t>Give each vertex an Look at all edges and find the vertex id who holds the highest value.</a:t>
            </a:r>
          </a:p>
          <a:p>
            <a:pPr lvl="1"/>
            <a:r>
              <a:rPr lang="en-US" altLang="zh-CN" sz="2400" dirty="0"/>
              <a:t>Send the greatest vertex id to all the edges.</a:t>
            </a:r>
          </a:p>
          <a:p>
            <a:pPr lvl="1"/>
            <a:r>
              <a:rPr lang="en-US" altLang="zh-CN" sz="2400" dirty="0"/>
              <a:t>Process incoming messages and compare it against the value you hold.</a:t>
            </a:r>
          </a:p>
          <a:p>
            <a:pPr lvl="1"/>
            <a:r>
              <a:rPr lang="en-US" altLang="zh-CN" sz="2400" dirty="0"/>
              <a:t>Repeat the process until there are no messages being sent.</a:t>
            </a:r>
          </a:p>
          <a:p>
            <a:pPr lvl="1"/>
            <a:endParaRPr kumimoji="1" lang="zh-CN" altLang="en-US" dirty="0"/>
          </a:p>
        </p:txBody>
      </p:sp>
      <p:pic>
        <p:nvPicPr>
          <p:cNvPr id="4" name="图片 3">
            <a:extLst>
              <a:ext uri="{FF2B5EF4-FFF2-40B4-BE49-F238E27FC236}">
                <a16:creationId xmlns:a16="http://schemas.microsoft.com/office/drawing/2014/main" id="{A18ABF88-CBF4-314A-AB78-2A16D500AAAD}"/>
              </a:ext>
            </a:extLst>
          </p:cNvPr>
          <p:cNvPicPr>
            <a:picLocks noChangeAspect="1"/>
          </p:cNvPicPr>
          <p:nvPr/>
        </p:nvPicPr>
        <p:blipFill>
          <a:blip r:embed="rId2"/>
          <a:stretch>
            <a:fillRect/>
          </a:stretch>
        </p:blipFill>
        <p:spPr>
          <a:xfrm>
            <a:off x="6043608" y="1383068"/>
            <a:ext cx="2827391" cy="2450405"/>
          </a:xfrm>
          <a:prstGeom prst="rect">
            <a:avLst/>
          </a:prstGeom>
        </p:spPr>
      </p:pic>
      <p:sp>
        <p:nvSpPr>
          <p:cNvPr id="5" name="矩形 4">
            <a:extLst>
              <a:ext uri="{FF2B5EF4-FFF2-40B4-BE49-F238E27FC236}">
                <a16:creationId xmlns:a16="http://schemas.microsoft.com/office/drawing/2014/main" id="{AB68AFE6-2088-8740-96C3-50637361A21E}"/>
              </a:ext>
            </a:extLst>
          </p:cNvPr>
          <p:cNvSpPr/>
          <p:nvPr/>
        </p:nvSpPr>
        <p:spPr>
          <a:xfrm>
            <a:off x="245957" y="5752799"/>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2800" dirty="0"/>
              <a:t>What happens if this algorithm is executed asynchronously?</a:t>
            </a:r>
            <a:endParaRPr kumimoji="1" lang="zh-CN" altLang="en-US" sz="2800" dirty="0"/>
          </a:p>
        </p:txBody>
      </p:sp>
    </p:spTree>
    <p:extLst>
      <p:ext uri="{BB962C8B-B14F-4D97-AF65-F5344CB8AC3E}">
        <p14:creationId xmlns:p14="http://schemas.microsoft.com/office/powerpoint/2010/main" val="130955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7F6F-369F-C140-BBEB-8A7DC382D67F}"/>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a16="http://schemas.microsoft.com/office/drawing/2014/main" id="{3E05D512-445A-C647-80CF-C13F30A2B2EF}"/>
              </a:ext>
            </a:extLst>
          </p:cNvPr>
          <p:cNvSpPr>
            <a:spLocks noGrp="1"/>
          </p:cNvSpPr>
          <p:nvPr>
            <p:ph idx="1"/>
          </p:nvPr>
        </p:nvSpPr>
        <p:spPr/>
        <p:txBody>
          <a:bodyPr/>
          <a:lstStyle/>
          <a:p>
            <a:r>
              <a:rPr kumimoji="1" lang="en-US" altLang="zh-CN" dirty="0">
                <a:solidFill>
                  <a:srgbClr val="FF0000"/>
                </a:solidFill>
              </a:rPr>
              <a:t>Applications of Graph Analysis</a:t>
            </a:r>
          </a:p>
          <a:p>
            <a:r>
              <a:rPr lang="en-US" altLang="zh-CN" dirty="0"/>
              <a:t>Vertex-centric graph processing</a:t>
            </a:r>
          </a:p>
          <a:p>
            <a:r>
              <a:rPr kumimoji="1" lang="en-US" altLang="zh-CN" dirty="0"/>
              <a:t>Asynchronous processing</a:t>
            </a:r>
          </a:p>
          <a:p>
            <a:r>
              <a:rPr lang="en-US" altLang="zh-CN" dirty="0"/>
              <a:t>Graph partition on power law graphs and GAS model</a:t>
            </a:r>
          </a:p>
          <a:p>
            <a:r>
              <a:rPr kumimoji="1" lang="en-US" altLang="zh-CN" dirty="0"/>
              <a:t>Out</a:t>
            </a:r>
            <a:r>
              <a:rPr kumimoji="1" lang="zh-CN" altLang="en-US" dirty="0"/>
              <a:t> </a:t>
            </a:r>
            <a:r>
              <a:rPr kumimoji="1" lang="en-US" altLang="zh-CN" dirty="0"/>
              <a:t>of core graph processing</a:t>
            </a:r>
          </a:p>
          <a:p>
            <a:endParaRPr kumimoji="1" lang="zh-CN" altLang="en-US" dirty="0"/>
          </a:p>
        </p:txBody>
      </p:sp>
    </p:spTree>
    <p:extLst>
      <p:ext uri="{BB962C8B-B14F-4D97-AF65-F5344CB8AC3E}">
        <p14:creationId xmlns:p14="http://schemas.microsoft.com/office/powerpoint/2010/main" val="823049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7F6F-369F-C140-BBEB-8A7DC382D67F}"/>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a16="http://schemas.microsoft.com/office/drawing/2014/main" id="{3E05D512-445A-C647-80CF-C13F30A2B2EF}"/>
              </a:ext>
            </a:extLst>
          </p:cNvPr>
          <p:cNvSpPr>
            <a:spLocks noGrp="1"/>
          </p:cNvSpPr>
          <p:nvPr>
            <p:ph idx="1"/>
          </p:nvPr>
        </p:nvSpPr>
        <p:spPr/>
        <p:txBody>
          <a:bodyPr/>
          <a:lstStyle/>
          <a:p>
            <a:r>
              <a:rPr kumimoji="1" lang="en-US" altLang="zh-CN" dirty="0"/>
              <a:t>Applications of Graph Analysis</a:t>
            </a:r>
          </a:p>
          <a:p>
            <a:r>
              <a:rPr lang="en-US" altLang="zh-CN" dirty="0"/>
              <a:t>Vertex-centric graph processing</a:t>
            </a:r>
          </a:p>
          <a:p>
            <a:r>
              <a:rPr kumimoji="1" lang="en-US" altLang="zh-CN" dirty="0">
                <a:solidFill>
                  <a:srgbClr val="FF0000"/>
                </a:solidFill>
              </a:rPr>
              <a:t>Asynchronous processing</a:t>
            </a:r>
          </a:p>
          <a:p>
            <a:r>
              <a:rPr lang="en-US" altLang="zh-CN" dirty="0"/>
              <a:t>Graph partition on power law graphs and GAS model</a:t>
            </a:r>
          </a:p>
          <a:p>
            <a:r>
              <a:rPr kumimoji="1" lang="en-US" altLang="zh-CN" dirty="0"/>
              <a:t>Out</a:t>
            </a:r>
            <a:r>
              <a:rPr kumimoji="1" lang="zh-CN" altLang="en-US" dirty="0"/>
              <a:t> </a:t>
            </a:r>
            <a:r>
              <a:rPr kumimoji="1" lang="en-US" altLang="zh-CN" dirty="0"/>
              <a:t>of core graph processing</a:t>
            </a:r>
          </a:p>
          <a:p>
            <a:endParaRPr kumimoji="1" lang="zh-CN" altLang="en-US" dirty="0"/>
          </a:p>
        </p:txBody>
      </p:sp>
    </p:spTree>
    <p:extLst>
      <p:ext uri="{BB962C8B-B14F-4D97-AF65-F5344CB8AC3E}">
        <p14:creationId xmlns:p14="http://schemas.microsoft.com/office/powerpoint/2010/main" val="238049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72">
            <a:extLst>
              <a:ext uri="{FF2B5EF4-FFF2-40B4-BE49-F238E27FC236}">
                <a16:creationId xmlns:a16="http://schemas.microsoft.com/office/drawing/2014/main" id="{3C398C29-ABDC-5141-82A2-C6E427FB34AD}"/>
              </a:ext>
            </a:extLst>
          </p:cNvPr>
          <p:cNvGrpSpPr>
            <a:grpSpLocks/>
          </p:cNvGrpSpPr>
          <p:nvPr/>
        </p:nvGrpSpPr>
        <p:grpSpPr bwMode="auto">
          <a:xfrm>
            <a:off x="7467600" y="1905000"/>
            <a:ext cx="990600" cy="3886200"/>
            <a:chOff x="7772400" y="1981200"/>
            <a:chExt cx="990600" cy="3352800"/>
          </a:xfrm>
        </p:grpSpPr>
        <p:sp>
          <p:nvSpPr>
            <p:cNvPr id="170" name="Right Arrow 169">
              <a:extLst>
                <a:ext uri="{FF2B5EF4-FFF2-40B4-BE49-F238E27FC236}">
                  <a16:creationId xmlns:a16="http://schemas.microsoft.com/office/drawing/2014/main" id="{B543F954-61DB-0243-85A5-38EA6C8786CF}"/>
                </a:ext>
              </a:extLst>
            </p:cNvPr>
            <p:cNvSpPr/>
            <p:nvPr/>
          </p:nvSpPr>
          <p:spPr bwMode="auto">
            <a:xfrm>
              <a:off x="7772400" y="3429000"/>
              <a:ext cx="457200" cy="533400"/>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endParaRPr lang="en-US" sz="2800">
                <a:solidFill>
                  <a:prstClr val="black"/>
                </a:solidFill>
              </a:endParaRPr>
            </a:p>
          </p:txBody>
        </p:sp>
        <p:sp>
          <p:nvSpPr>
            <p:cNvPr id="171" name="Rectangle 170">
              <a:extLst>
                <a:ext uri="{FF2B5EF4-FFF2-40B4-BE49-F238E27FC236}">
                  <a16:creationId xmlns:a16="http://schemas.microsoft.com/office/drawing/2014/main" id="{E581C45C-6113-E344-9C64-CD233737BD43}"/>
                </a:ext>
              </a:extLst>
            </p:cNvPr>
            <p:cNvSpPr>
              <a:spLocks noChangeArrowheads="1"/>
            </p:cNvSpPr>
            <p:nvPr/>
          </p:nvSpPr>
          <p:spPr bwMode="auto">
            <a:xfrm rot="5400000">
              <a:off x="6858000" y="3429000"/>
              <a:ext cx="3352800" cy="457200"/>
            </a:xfrm>
            <a:prstGeom prst="rect">
              <a:avLst/>
            </a:prstGeom>
            <a:gradFill rotWithShape="1">
              <a:gsLst>
                <a:gs pos="0">
                  <a:srgbClr val="5D417E"/>
                </a:gs>
                <a:gs pos="80000">
                  <a:srgbClr val="7B58A6"/>
                </a:gs>
                <a:gs pos="100000">
                  <a:srgbClr val="7B57A8"/>
                </a:gs>
              </a:gsLst>
              <a:lin ang="16200000"/>
            </a:gradFill>
            <a:ln w="9525">
              <a:solidFill>
                <a:srgbClr val="7D60A0"/>
              </a:solidFill>
              <a:miter lim="800000"/>
              <a:headEnd/>
              <a:tailEnd/>
            </a:ln>
            <a:effectLst>
              <a:outerShdw blurRad="63500" dist="23000" dir="5400000" rotWithShape="0">
                <a:srgbClr val="000000">
                  <a:alpha val="34999"/>
                </a:srgbClr>
              </a:outerShdw>
            </a:effectLst>
          </p:spPr>
          <p:txBody>
            <a:bodyPr wrap="none" anchor="ctr"/>
            <a:lstStyle/>
            <a:p>
              <a:pPr algn="ctr" eaLnBrk="1" hangingPunct="1">
                <a:lnSpc>
                  <a:spcPct val="80000"/>
                </a:lnSpc>
                <a:defRPr/>
              </a:pPr>
              <a:r>
                <a:rPr lang="en-US" sz="3200" dirty="0">
                  <a:solidFill>
                    <a:srgbClr val="FFFFFF"/>
                  </a:solidFill>
                  <a:latin typeface="+mn-lt"/>
                  <a:ea typeface="+mn-ea"/>
                </a:rPr>
                <a:t>Barrier</a:t>
              </a:r>
            </a:p>
          </p:txBody>
        </p:sp>
      </p:grpSp>
      <p:sp>
        <p:nvSpPr>
          <p:cNvPr id="2" name="Title 1">
            <a:extLst>
              <a:ext uri="{FF2B5EF4-FFF2-40B4-BE49-F238E27FC236}">
                <a16:creationId xmlns:a16="http://schemas.microsoft.com/office/drawing/2014/main" id="{B0EB4CA1-B08A-2148-AACD-ED7B831549B9}"/>
              </a:ext>
            </a:extLst>
          </p:cNvPr>
          <p:cNvSpPr>
            <a:spLocks noGrp="1"/>
          </p:cNvSpPr>
          <p:nvPr>
            <p:ph type="title"/>
          </p:nvPr>
        </p:nvSpPr>
        <p:spPr>
          <a:xfrm>
            <a:off x="302814" y="436649"/>
            <a:ext cx="8105775" cy="762000"/>
          </a:xfrm>
        </p:spPr>
        <p:txBody>
          <a:bodyPr rtlCol="0">
            <a:normAutofit fontScale="90000"/>
          </a:bodyPr>
          <a:lstStyle/>
          <a:p>
            <a:pPr eaLnBrk="1" fontAlgn="auto" hangingPunct="1">
              <a:spcAft>
                <a:spcPts val="0"/>
              </a:spcAft>
              <a:defRPr/>
            </a:pPr>
            <a:r>
              <a:rPr kumimoji="0" lang="en-US" dirty="0">
                <a:latin typeface="+mn-lt"/>
                <a:cs typeface="+mj-cs"/>
              </a:rPr>
              <a:t>Th</a:t>
            </a:r>
            <a:r>
              <a:rPr kumimoji="0" lang="en-US" altLang="zh-CN" dirty="0">
                <a:latin typeface="+mn-lt"/>
                <a:cs typeface="+mj-cs"/>
              </a:rPr>
              <a:t>e BSP model does not support asynchronous computing</a:t>
            </a:r>
            <a:endParaRPr kumimoji="0" lang="en-US" dirty="0">
              <a:latin typeface="+mn-lt"/>
              <a:cs typeface="+mj-cs"/>
            </a:endParaRPr>
          </a:p>
        </p:txBody>
      </p:sp>
      <p:grpSp>
        <p:nvGrpSpPr>
          <p:cNvPr id="22531" name="Group 30">
            <a:extLst>
              <a:ext uri="{FF2B5EF4-FFF2-40B4-BE49-F238E27FC236}">
                <a16:creationId xmlns:a16="http://schemas.microsoft.com/office/drawing/2014/main" id="{9B1BBC3C-78E3-8442-B245-A2B86E80FA6C}"/>
              </a:ext>
            </a:extLst>
          </p:cNvPr>
          <p:cNvGrpSpPr>
            <a:grpSpLocks/>
          </p:cNvGrpSpPr>
          <p:nvPr/>
        </p:nvGrpSpPr>
        <p:grpSpPr bwMode="auto">
          <a:xfrm>
            <a:off x="609600" y="2857500"/>
            <a:ext cx="2667000" cy="2857500"/>
            <a:chOff x="1066800" y="2667000"/>
            <a:chExt cx="2133600" cy="2286000"/>
          </a:xfrm>
        </p:grpSpPr>
        <p:cxnSp>
          <p:nvCxnSpPr>
            <p:cNvPr id="4" name="Straight Connector 3">
              <a:extLst>
                <a:ext uri="{FF2B5EF4-FFF2-40B4-BE49-F238E27FC236}">
                  <a16:creationId xmlns:a16="http://schemas.microsoft.com/office/drawing/2014/main" id="{40ABADD1-05B8-0D46-B342-CF281A5D6E29}"/>
                </a:ext>
              </a:extLst>
            </p:cNvPr>
            <p:cNvCxnSpPr/>
            <p:nvPr/>
          </p:nvCxnSpPr>
          <p:spPr bwMode="auto">
            <a:xfrm flipV="1">
              <a:off x="2190750" y="2868930"/>
              <a:ext cx="70358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F39024E9-F649-BF47-8574-0D4D826F8D59}"/>
                </a:ext>
              </a:extLst>
            </p:cNvPr>
            <p:cNvCxnSpPr/>
            <p:nvPr/>
          </p:nvCxnSpPr>
          <p:spPr bwMode="auto">
            <a:xfrm flipV="1">
              <a:off x="1206500" y="3525520"/>
              <a:ext cx="984250" cy="5549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01362063-DF0C-CB4B-82DC-55CD75F989C0}"/>
                </a:ext>
              </a:extLst>
            </p:cNvPr>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249125F7-4A06-B141-BC9F-734BDA13DE5E}"/>
                </a:ext>
              </a:extLst>
            </p:cNvPr>
            <p:cNvCxnSpPr/>
            <p:nvPr/>
          </p:nvCxnSpPr>
          <p:spPr bwMode="auto">
            <a:xfrm rot="5400000">
              <a:off x="848995" y="3176905"/>
              <a:ext cx="1261110" cy="5461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A0AB17E1-DB59-1442-9D91-435FD9D0833D}"/>
                </a:ext>
              </a:extLst>
            </p:cNvPr>
            <p:cNvCxnSpPr/>
            <p:nvPr/>
          </p:nvCxnSpPr>
          <p:spPr bwMode="auto">
            <a:xfrm rot="5400000">
              <a:off x="1322070" y="4019550"/>
              <a:ext cx="136271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A972509-F5DF-614D-9E89-68104CB2621F}"/>
                </a:ext>
              </a:extLst>
            </p:cNvPr>
            <p:cNvCxnSpPr/>
            <p:nvPr/>
          </p:nvCxnSpPr>
          <p:spPr bwMode="auto">
            <a:xfrm rot="16200000" flipH="1">
              <a:off x="1083946" y="4156075"/>
              <a:ext cx="80772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3587629F-1F36-0247-A983-3043AC842E11}"/>
                </a:ext>
              </a:extLst>
            </p:cNvPr>
            <p:cNvCxnSpPr/>
            <p:nvPr/>
          </p:nvCxnSpPr>
          <p:spPr bwMode="auto">
            <a:xfrm rot="16200000" flipH="1">
              <a:off x="2509521" y="3253740"/>
              <a:ext cx="909320" cy="1397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EC3FFB1-2882-A540-9944-B3F8FE71EFC8}"/>
                </a:ext>
              </a:extLst>
            </p:cNvPr>
            <p:cNvCxnSpPr/>
            <p:nvPr/>
          </p:nvCxnSpPr>
          <p:spPr bwMode="auto">
            <a:xfrm rot="5400000">
              <a:off x="2493646" y="3943985"/>
              <a:ext cx="70612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D49D4998-BDDF-154A-8959-C5CF9526E183}"/>
                </a:ext>
              </a:extLst>
            </p:cNvPr>
            <p:cNvCxnSpPr/>
            <p:nvPr/>
          </p:nvCxnSpPr>
          <p:spPr bwMode="auto">
            <a:xfrm rot="16200000" flipH="1">
              <a:off x="1945640" y="3770630"/>
              <a:ext cx="958850" cy="46863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A159FA89-4294-0F47-A12C-6B74BDEB9AE8}"/>
                </a:ext>
              </a:extLst>
            </p:cNvPr>
            <p:cNvCxnSpPr/>
            <p:nvPr/>
          </p:nvCxnSpPr>
          <p:spPr bwMode="auto">
            <a:xfrm flipV="1">
              <a:off x="1816100" y="4484370"/>
              <a:ext cx="843280" cy="35306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FCA1D15E-6085-D64B-8AC5-1B531A276EC8}"/>
                </a:ext>
              </a:extLst>
            </p:cNvPr>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7" name="Oval 16">
              <a:extLst>
                <a:ext uri="{FF2B5EF4-FFF2-40B4-BE49-F238E27FC236}">
                  <a16:creationId xmlns:a16="http://schemas.microsoft.com/office/drawing/2014/main" id="{4048821A-1611-2A46-BD68-0A1C20136765}"/>
                </a:ext>
              </a:extLst>
            </p:cNvPr>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8" name="Oval 17">
              <a:extLst>
                <a:ext uri="{FF2B5EF4-FFF2-40B4-BE49-F238E27FC236}">
                  <a16:creationId xmlns:a16="http://schemas.microsoft.com/office/drawing/2014/main" id="{1A504610-9938-9948-8F62-D4793F1401A1}"/>
                </a:ext>
              </a:extLst>
            </p:cNvPr>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19" name="Oval 18">
              <a:extLst>
                <a:ext uri="{FF2B5EF4-FFF2-40B4-BE49-F238E27FC236}">
                  <a16:creationId xmlns:a16="http://schemas.microsoft.com/office/drawing/2014/main" id="{F1587DDB-3CC6-2E42-AD6F-E579E439E893}"/>
                </a:ext>
              </a:extLst>
            </p:cNvPr>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0" name="Oval 19">
              <a:extLst>
                <a:ext uri="{FF2B5EF4-FFF2-40B4-BE49-F238E27FC236}">
                  <a16:creationId xmlns:a16="http://schemas.microsoft.com/office/drawing/2014/main" id="{3A17B370-D922-9B4F-8C17-0B9B01AAA707}"/>
                </a:ext>
              </a:extLst>
            </p:cNvPr>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3" name="Oval 22">
              <a:extLst>
                <a:ext uri="{FF2B5EF4-FFF2-40B4-BE49-F238E27FC236}">
                  <a16:creationId xmlns:a16="http://schemas.microsoft.com/office/drawing/2014/main" id="{27E22CBC-F0DB-2340-BD1C-0CCA39F7E9E1}"/>
                </a:ext>
              </a:extLst>
            </p:cNvPr>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24" name="Oval 23">
              <a:extLst>
                <a:ext uri="{FF2B5EF4-FFF2-40B4-BE49-F238E27FC236}">
                  <a16:creationId xmlns:a16="http://schemas.microsoft.com/office/drawing/2014/main" id="{9784EF3A-8AF1-6C4F-BD17-3410B2FCB217}"/>
                </a:ext>
              </a:extLst>
            </p:cNvPr>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grpSp>
      <p:pic>
        <p:nvPicPr>
          <p:cNvPr id="67593" name="Picture 9" descr="C:\Users\jegonzal\AppData\Local\Microsoft\Windows\Temporary Internet Files\Content.IE5\5PSFKVT5\MC900322626[1].wmf">
            <a:extLst>
              <a:ext uri="{FF2B5EF4-FFF2-40B4-BE49-F238E27FC236}">
                <a16:creationId xmlns:a16="http://schemas.microsoft.com/office/drawing/2014/main" id="{17167F8E-65DB-EF46-99D2-205FCF747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400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descr="C:\Users\jegonzal\AppData\Local\Microsoft\Windows\Temporary Internet Files\Content.IE5\5PSFKVT5\MC900322626[1].wmf">
            <a:extLst>
              <a:ext uri="{FF2B5EF4-FFF2-40B4-BE49-F238E27FC236}">
                <a16:creationId xmlns:a16="http://schemas.microsoft.com/office/drawing/2014/main" id="{57E38F23-D645-AB48-9791-F6857350F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400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 descr="C:\Users\jegonzal\AppData\Local\Microsoft\Windows\Temporary Internet Files\Content.IE5\5PSFKVT5\MC900322626[1].wmf">
            <a:extLst>
              <a:ext uri="{FF2B5EF4-FFF2-40B4-BE49-F238E27FC236}">
                <a16:creationId xmlns:a16="http://schemas.microsoft.com/office/drawing/2014/main" id="{42099F43-6BBC-5949-8C69-DF3A04B9C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695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C:\Users\jegonzal\AppData\Local\Microsoft\Windows\Temporary Internet Files\Content.IE5\5PSFKVT5\MC900322626[1].wmf">
            <a:extLst>
              <a:ext uri="{FF2B5EF4-FFF2-40B4-BE49-F238E27FC236}">
                <a16:creationId xmlns:a16="http://schemas.microsoft.com/office/drawing/2014/main" id="{8BBC722E-7612-A040-822E-87F31AFD9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314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9" descr="C:\Users\jegonzal\AppData\Local\Microsoft\Windows\Temporary Internet Files\Content.IE5\5PSFKVT5\MC900322626[1].wmf">
            <a:extLst>
              <a:ext uri="{FF2B5EF4-FFF2-40B4-BE49-F238E27FC236}">
                <a16:creationId xmlns:a16="http://schemas.microsoft.com/office/drawing/2014/main" id="{E3416FBC-FC2C-AF48-9287-A3C175B1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863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9" descr="C:\Users\jegonzal\AppData\Local\Microsoft\Windows\Temporary Internet Files\Content.IE5\5PSFKVT5\MC900322626[1].wmf">
            <a:extLst>
              <a:ext uri="{FF2B5EF4-FFF2-40B4-BE49-F238E27FC236}">
                <a16:creationId xmlns:a16="http://schemas.microsoft.com/office/drawing/2014/main" id="{F2E572CC-666A-5D4B-9AF9-33ADDB103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9149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 descr="C:\Users\jegonzal\AppData\Local\Microsoft\Windows\Temporary Internet Files\Content.IE5\5PSFKVT5\MC900322626[1].wmf">
            <a:extLst>
              <a:ext uri="{FF2B5EF4-FFF2-40B4-BE49-F238E27FC236}">
                <a16:creationId xmlns:a16="http://schemas.microsoft.com/office/drawing/2014/main" id="{5394DEAF-4799-D642-999D-F0E6FAB08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76700"/>
            <a:ext cx="457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42">
            <a:extLst>
              <a:ext uri="{FF2B5EF4-FFF2-40B4-BE49-F238E27FC236}">
                <a16:creationId xmlns:a16="http://schemas.microsoft.com/office/drawing/2014/main" id="{576933D0-2A97-834E-B09F-ECADA47FCF83}"/>
              </a:ext>
            </a:extLst>
          </p:cNvPr>
          <p:cNvGrpSpPr>
            <a:grpSpLocks/>
          </p:cNvGrpSpPr>
          <p:nvPr/>
        </p:nvGrpSpPr>
        <p:grpSpPr bwMode="auto">
          <a:xfrm>
            <a:off x="4316413" y="2895600"/>
            <a:ext cx="2667000" cy="2857500"/>
            <a:chOff x="1066800" y="2667000"/>
            <a:chExt cx="2133600" cy="2286000"/>
          </a:xfrm>
        </p:grpSpPr>
        <p:cxnSp>
          <p:nvCxnSpPr>
            <p:cNvPr id="44" name="Straight Connector 43">
              <a:extLst>
                <a:ext uri="{FF2B5EF4-FFF2-40B4-BE49-F238E27FC236}">
                  <a16:creationId xmlns:a16="http://schemas.microsoft.com/office/drawing/2014/main" id="{C8A824E5-8448-CC42-91F7-7E6AF51924F3}"/>
                </a:ext>
              </a:extLst>
            </p:cNvPr>
            <p:cNvCxnSpPr/>
            <p:nvPr/>
          </p:nvCxnSpPr>
          <p:spPr bwMode="auto">
            <a:xfrm flipV="1">
              <a:off x="2190750" y="2868930"/>
              <a:ext cx="70358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E38087B-C2FC-AA4A-BBA1-3E8D59BC9ECF}"/>
                </a:ext>
              </a:extLst>
            </p:cNvPr>
            <p:cNvCxnSpPr/>
            <p:nvPr/>
          </p:nvCxnSpPr>
          <p:spPr bwMode="auto">
            <a:xfrm flipV="1">
              <a:off x="1206500" y="3525520"/>
              <a:ext cx="984250" cy="5549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DEF75313-51DC-5243-ABF1-877F363C9E68}"/>
                </a:ext>
              </a:extLst>
            </p:cNvPr>
            <p:cNvCxnSpPr/>
            <p:nvPr/>
          </p:nvCxnSpPr>
          <p:spPr bwMode="auto">
            <a:xfrm>
              <a:off x="1752600" y="2819400"/>
              <a:ext cx="114300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2A83FC57-623E-434B-9E6E-640CA2EB310B}"/>
                </a:ext>
              </a:extLst>
            </p:cNvPr>
            <p:cNvCxnSpPr/>
            <p:nvPr/>
          </p:nvCxnSpPr>
          <p:spPr bwMode="auto">
            <a:xfrm rot="5400000">
              <a:off x="848995" y="3176905"/>
              <a:ext cx="1261110" cy="5461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E476BCF6-AB1E-B44E-997A-3C7B2B1771D5}"/>
                </a:ext>
              </a:extLst>
            </p:cNvPr>
            <p:cNvCxnSpPr/>
            <p:nvPr/>
          </p:nvCxnSpPr>
          <p:spPr bwMode="auto">
            <a:xfrm rot="5400000">
              <a:off x="1322070" y="4019550"/>
              <a:ext cx="136271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40C2E6A2-B0D0-4740-9DC0-EF775AF574A5}"/>
                </a:ext>
              </a:extLst>
            </p:cNvPr>
            <p:cNvCxnSpPr/>
            <p:nvPr/>
          </p:nvCxnSpPr>
          <p:spPr bwMode="auto">
            <a:xfrm rot="16200000" flipH="1">
              <a:off x="1083945" y="4156075"/>
              <a:ext cx="807720" cy="65659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46AD83D2-B31B-204E-B9B6-546BCF0BE0AE}"/>
                </a:ext>
              </a:extLst>
            </p:cNvPr>
            <p:cNvCxnSpPr/>
            <p:nvPr/>
          </p:nvCxnSpPr>
          <p:spPr bwMode="auto">
            <a:xfrm rot="16200000" flipH="1">
              <a:off x="2509520" y="3253740"/>
              <a:ext cx="909320" cy="13970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D3921A-711B-0241-97C6-325223040175}"/>
                </a:ext>
              </a:extLst>
            </p:cNvPr>
            <p:cNvCxnSpPr/>
            <p:nvPr/>
          </p:nvCxnSpPr>
          <p:spPr bwMode="auto">
            <a:xfrm rot="5400000">
              <a:off x="2493645" y="3943986"/>
              <a:ext cx="706120" cy="37465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8810786B-F9CA-C54E-80B2-C31C8C3D6986}"/>
                </a:ext>
              </a:extLst>
            </p:cNvPr>
            <p:cNvCxnSpPr/>
            <p:nvPr/>
          </p:nvCxnSpPr>
          <p:spPr bwMode="auto">
            <a:xfrm rot="16200000" flipH="1">
              <a:off x="1945639" y="3770630"/>
              <a:ext cx="958850" cy="46863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B6948A43-41E8-614F-B950-1CA471E3ABDB}"/>
                </a:ext>
              </a:extLst>
            </p:cNvPr>
            <p:cNvCxnSpPr/>
            <p:nvPr/>
          </p:nvCxnSpPr>
          <p:spPr bwMode="auto">
            <a:xfrm flipV="1">
              <a:off x="1816100" y="4484370"/>
              <a:ext cx="843280" cy="35306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54" name="Oval 53">
              <a:extLst>
                <a:ext uri="{FF2B5EF4-FFF2-40B4-BE49-F238E27FC236}">
                  <a16:creationId xmlns:a16="http://schemas.microsoft.com/office/drawing/2014/main" id="{3379675A-6200-D34C-9C99-914ECD58A487}"/>
                </a:ext>
              </a:extLst>
            </p:cNvPr>
            <p:cNvSpPr/>
            <p:nvPr/>
          </p:nvSpPr>
          <p:spPr bwMode="auto">
            <a:xfrm>
              <a:off x="1600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5" name="Oval 54">
              <a:extLst>
                <a:ext uri="{FF2B5EF4-FFF2-40B4-BE49-F238E27FC236}">
                  <a16:creationId xmlns:a16="http://schemas.microsoft.com/office/drawing/2014/main" id="{A40BBDAD-CEE4-1D4D-8B73-397563131762}"/>
                </a:ext>
              </a:extLst>
            </p:cNvPr>
            <p:cNvSpPr/>
            <p:nvPr/>
          </p:nvSpPr>
          <p:spPr bwMode="auto">
            <a:xfrm>
              <a:off x="2743200" y="26670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6" name="Oval 55">
              <a:extLst>
                <a:ext uri="{FF2B5EF4-FFF2-40B4-BE49-F238E27FC236}">
                  <a16:creationId xmlns:a16="http://schemas.microsoft.com/office/drawing/2014/main" id="{BE6A51F3-9428-F043-846B-F4E49D2F6CE9}"/>
                </a:ext>
              </a:extLst>
            </p:cNvPr>
            <p:cNvSpPr/>
            <p:nvPr/>
          </p:nvSpPr>
          <p:spPr bwMode="auto">
            <a:xfrm>
              <a:off x="2895600" y="36576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7" name="Oval 56">
              <a:extLst>
                <a:ext uri="{FF2B5EF4-FFF2-40B4-BE49-F238E27FC236}">
                  <a16:creationId xmlns:a16="http://schemas.microsoft.com/office/drawing/2014/main" id="{B948F46C-5F53-004A-AE82-E735F2DCDB62}"/>
                </a:ext>
              </a:extLst>
            </p:cNvPr>
            <p:cNvSpPr/>
            <p:nvPr/>
          </p:nvSpPr>
          <p:spPr bwMode="auto">
            <a:xfrm>
              <a:off x="2514600" y="4267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8" name="Oval 57">
              <a:extLst>
                <a:ext uri="{FF2B5EF4-FFF2-40B4-BE49-F238E27FC236}">
                  <a16:creationId xmlns:a16="http://schemas.microsoft.com/office/drawing/2014/main" id="{291E465D-34FC-6A43-91EE-64F81A3CB36E}"/>
                </a:ext>
              </a:extLst>
            </p:cNvPr>
            <p:cNvSpPr/>
            <p:nvPr/>
          </p:nvSpPr>
          <p:spPr bwMode="auto">
            <a:xfrm>
              <a:off x="2057400" y="33528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59" name="Oval 58">
              <a:extLst>
                <a:ext uri="{FF2B5EF4-FFF2-40B4-BE49-F238E27FC236}">
                  <a16:creationId xmlns:a16="http://schemas.microsoft.com/office/drawing/2014/main" id="{D593365B-EE02-CD4D-8626-5C522E641656}"/>
                </a:ext>
              </a:extLst>
            </p:cNvPr>
            <p:cNvSpPr/>
            <p:nvPr/>
          </p:nvSpPr>
          <p:spPr bwMode="auto">
            <a:xfrm>
              <a:off x="1676400" y="4648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sp>
          <p:nvSpPr>
            <p:cNvPr id="60" name="Oval 59">
              <a:extLst>
                <a:ext uri="{FF2B5EF4-FFF2-40B4-BE49-F238E27FC236}">
                  <a16:creationId xmlns:a16="http://schemas.microsoft.com/office/drawing/2014/main" id="{2DE8D318-2FD4-0C4B-A29F-9E478E4DA136}"/>
                </a:ext>
              </a:extLst>
            </p:cNvPr>
            <p:cNvSpPr/>
            <p:nvPr/>
          </p:nvSpPr>
          <p:spPr bwMode="auto">
            <a:xfrm>
              <a:off x="1066800" y="3886200"/>
              <a:ext cx="304800" cy="304800"/>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endParaRPr lang="en-US" sz="2800">
                <a:solidFill>
                  <a:prstClr val="black"/>
                </a:solidFill>
              </a:endParaRPr>
            </a:p>
          </p:txBody>
        </p:sp>
      </p:grpSp>
      <p:grpSp>
        <p:nvGrpSpPr>
          <p:cNvPr id="16" name="Group 72">
            <a:extLst>
              <a:ext uri="{FF2B5EF4-FFF2-40B4-BE49-F238E27FC236}">
                <a16:creationId xmlns:a16="http://schemas.microsoft.com/office/drawing/2014/main" id="{A7B9B69D-F2B0-8743-8367-11A9B965A80E}"/>
              </a:ext>
            </a:extLst>
          </p:cNvPr>
          <p:cNvGrpSpPr/>
          <p:nvPr/>
        </p:nvGrpSpPr>
        <p:grpSpPr>
          <a:xfrm>
            <a:off x="5459018" y="2781300"/>
            <a:ext cx="838200" cy="190500"/>
            <a:chOff x="6705600" y="2133600"/>
            <a:chExt cx="838200" cy="190500"/>
          </a:xfrm>
          <a:solidFill>
            <a:srgbClr val="95B3D7"/>
          </a:solidFill>
        </p:grpSpPr>
        <p:cxnSp>
          <p:nvCxnSpPr>
            <p:cNvPr id="67" name="Straight Arrow Connector 66">
              <a:extLst>
                <a:ext uri="{FF2B5EF4-FFF2-40B4-BE49-F238E27FC236}">
                  <a16:creationId xmlns:a16="http://schemas.microsoft.com/office/drawing/2014/main" id="{BA4FA278-86E5-9F4C-85F2-283D372D2AD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1" name="Group 132">
              <a:extLst>
                <a:ext uri="{FF2B5EF4-FFF2-40B4-BE49-F238E27FC236}">
                  <a16:creationId xmlns:a16="http://schemas.microsoft.com/office/drawing/2014/main" id="{78E0D12F-B031-CF45-8891-FE32ED6CD8E1}"/>
                </a:ext>
              </a:extLst>
            </p:cNvPr>
            <p:cNvGrpSpPr/>
            <p:nvPr/>
          </p:nvGrpSpPr>
          <p:grpSpPr>
            <a:xfrm>
              <a:off x="6705600" y="2133600"/>
              <a:ext cx="381000" cy="190500"/>
              <a:chOff x="762000" y="2971800"/>
              <a:chExt cx="838200" cy="381000"/>
            </a:xfrm>
            <a:grpFill/>
          </p:grpSpPr>
          <p:sp>
            <p:nvSpPr>
              <p:cNvPr id="64" name="Rectangle 63">
                <a:extLst>
                  <a:ext uri="{FF2B5EF4-FFF2-40B4-BE49-F238E27FC236}">
                    <a16:creationId xmlns:a16="http://schemas.microsoft.com/office/drawing/2014/main" id="{079518FD-BB53-C64C-9590-1E33674EDDB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65" name="Isosceles Triangle 64">
                <a:extLst>
                  <a:ext uri="{FF2B5EF4-FFF2-40B4-BE49-F238E27FC236}">
                    <a16:creationId xmlns:a16="http://schemas.microsoft.com/office/drawing/2014/main" id="{3F33A34C-3EA1-FE44-BD1A-CDCF231A2044}"/>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5" name="Group 73">
            <a:extLst>
              <a:ext uri="{FF2B5EF4-FFF2-40B4-BE49-F238E27FC236}">
                <a16:creationId xmlns:a16="http://schemas.microsoft.com/office/drawing/2014/main" id="{ACCBE4AC-22C5-F845-A2A8-A14F02F0AB8D}"/>
              </a:ext>
            </a:extLst>
          </p:cNvPr>
          <p:cNvGrpSpPr/>
          <p:nvPr/>
        </p:nvGrpSpPr>
        <p:grpSpPr>
          <a:xfrm rot="17696688">
            <a:off x="4319600" y="3601526"/>
            <a:ext cx="838200" cy="190500"/>
            <a:chOff x="6705600" y="2133600"/>
            <a:chExt cx="838200" cy="190500"/>
          </a:xfrm>
          <a:solidFill>
            <a:srgbClr val="95B3D7"/>
          </a:solidFill>
        </p:grpSpPr>
        <p:cxnSp>
          <p:nvCxnSpPr>
            <p:cNvPr id="75" name="Straight Arrow Connector 74">
              <a:extLst>
                <a:ext uri="{FF2B5EF4-FFF2-40B4-BE49-F238E27FC236}">
                  <a16:creationId xmlns:a16="http://schemas.microsoft.com/office/drawing/2014/main" id="{204EE91E-CAA1-BE4C-A187-291F68FA23A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6" name="Group 132">
              <a:extLst>
                <a:ext uri="{FF2B5EF4-FFF2-40B4-BE49-F238E27FC236}">
                  <a16:creationId xmlns:a16="http://schemas.microsoft.com/office/drawing/2014/main" id="{F560F827-031C-C949-B771-1DC713CC4FF8}"/>
                </a:ext>
              </a:extLst>
            </p:cNvPr>
            <p:cNvGrpSpPr/>
            <p:nvPr/>
          </p:nvGrpSpPr>
          <p:grpSpPr>
            <a:xfrm>
              <a:off x="6705600" y="2133600"/>
              <a:ext cx="381000" cy="190500"/>
              <a:chOff x="762000" y="2971800"/>
              <a:chExt cx="838200" cy="381000"/>
            </a:xfrm>
            <a:grpFill/>
          </p:grpSpPr>
          <p:sp>
            <p:nvSpPr>
              <p:cNvPr id="77" name="Rectangle 76">
                <a:extLst>
                  <a:ext uri="{FF2B5EF4-FFF2-40B4-BE49-F238E27FC236}">
                    <a16:creationId xmlns:a16="http://schemas.microsoft.com/office/drawing/2014/main" id="{749979C2-00B6-AA4F-AC0A-C7D03D27D9A9}"/>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78" name="Isosceles Triangle 77">
                <a:extLst>
                  <a:ext uri="{FF2B5EF4-FFF2-40B4-BE49-F238E27FC236}">
                    <a16:creationId xmlns:a16="http://schemas.microsoft.com/office/drawing/2014/main" id="{63818203-A626-7145-9898-9E8ECE8F320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7" name="Group 78">
            <a:extLst>
              <a:ext uri="{FF2B5EF4-FFF2-40B4-BE49-F238E27FC236}">
                <a16:creationId xmlns:a16="http://schemas.microsoft.com/office/drawing/2014/main" id="{1B057551-6F3E-D947-8342-3553E0871114}"/>
              </a:ext>
            </a:extLst>
          </p:cNvPr>
          <p:cNvGrpSpPr/>
          <p:nvPr/>
        </p:nvGrpSpPr>
        <p:grpSpPr>
          <a:xfrm rot="19876540">
            <a:off x="4702814" y="4034938"/>
            <a:ext cx="838200" cy="190500"/>
            <a:chOff x="6705600" y="2133600"/>
            <a:chExt cx="838200" cy="190500"/>
          </a:xfrm>
          <a:solidFill>
            <a:srgbClr val="95B3D7"/>
          </a:solidFill>
        </p:grpSpPr>
        <p:cxnSp>
          <p:nvCxnSpPr>
            <p:cNvPr id="80" name="Straight Arrow Connector 79">
              <a:extLst>
                <a:ext uri="{FF2B5EF4-FFF2-40B4-BE49-F238E27FC236}">
                  <a16:creationId xmlns:a16="http://schemas.microsoft.com/office/drawing/2014/main" id="{FD6DB0EE-31A6-8E4F-ADF1-C1E116B79AC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28" name="Group 132">
              <a:extLst>
                <a:ext uri="{FF2B5EF4-FFF2-40B4-BE49-F238E27FC236}">
                  <a16:creationId xmlns:a16="http://schemas.microsoft.com/office/drawing/2014/main" id="{72E31251-9634-A140-862E-B11238FD209B}"/>
                </a:ext>
              </a:extLst>
            </p:cNvPr>
            <p:cNvGrpSpPr/>
            <p:nvPr/>
          </p:nvGrpSpPr>
          <p:grpSpPr>
            <a:xfrm>
              <a:off x="6705600" y="2133600"/>
              <a:ext cx="381000" cy="190500"/>
              <a:chOff x="762000" y="2971800"/>
              <a:chExt cx="838200" cy="381000"/>
            </a:xfrm>
            <a:grpFill/>
          </p:grpSpPr>
          <p:sp>
            <p:nvSpPr>
              <p:cNvPr id="82" name="Rectangle 81">
                <a:extLst>
                  <a:ext uri="{FF2B5EF4-FFF2-40B4-BE49-F238E27FC236}">
                    <a16:creationId xmlns:a16="http://schemas.microsoft.com/office/drawing/2014/main" id="{620D3DEF-F04D-C341-9D55-4746A33CEFB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83" name="Isosceles Triangle 82">
                <a:extLst>
                  <a:ext uri="{FF2B5EF4-FFF2-40B4-BE49-F238E27FC236}">
                    <a16:creationId xmlns:a16="http://schemas.microsoft.com/office/drawing/2014/main" id="{3DDFBB43-3ACF-D343-9CDA-E02BE6D666D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29" name="Group 83">
            <a:extLst>
              <a:ext uri="{FF2B5EF4-FFF2-40B4-BE49-F238E27FC236}">
                <a16:creationId xmlns:a16="http://schemas.microsoft.com/office/drawing/2014/main" id="{78905FD6-2D88-4C4F-9B1A-288D487E8DBD}"/>
              </a:ext>
            </a:extLst>
          </p:cNvPr>
          <p:cNvGrpSpPr/>
          <p:nvPr/>
        </p:nvGrpSpPr>
        <p:grpSpPr>
          <a:xfrm rot="17696688">
            <a:off x="6319914" y="4744525"/>
            <a:ext cx="838200" cy="190500"/>
            <a:chOff x="6705600" y="2133600"/>
            <a:chExt cx="838200" cy="190500"/>
          </a:xfrm>
          <a:solidFill>
            <a:srgbClr val="95B3D7"/>
          </a:solidFill>
        </p:grpSpPr>
        <p:cxnSp>
          <p:nvCxnSpPr>
            <p:cNvPr id="85" name="Straight Arrow Connector 84">
              <a:extLst>
                <a:ext uri="{FF2B5EF4-FFF2-40B4-BE49-F238E27FC236}">
                  <a16:creationId xmlns:a16="http://schemas.microsoft.com/office/drawing/2014/main" id="{EDCB8A78-77F0-5046-80A1-3079E05D67FC}"/>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0" name="Group 132">
              <a:extLst>
                <a:ext uri="{FF2B5EF4-FFF2-40B4-BE49-F238E27FC236}">
                  <a16:creationId xmlns:a16="http://schemas.microsoft.com/office/drawing/2014/main" id="{DDCA9803-91E8-874E-A8D8-CFC41921D8AD}"/>
                </a:ext>
              </a:extLst>
            </p:cNvPr>
            <p:cNvGrpSpPr/>
            <p:nvPr/>
          </p:nvGrpSpPr>
          <p:grpSpPr>
            <a:xfrm>
              <a:off x="6705600" y="2133600"/>
              <a:ext cx="381000" cy="190500"/>
              <a:chOff x="762000" y="2971800"/>
              <a:chExt cx="838200" cy="381000"/>
            </a:xfrm>
            <a:grpFill/>
          </p:grpSpPr>
          <p:sp>
            <p:nvSpPr>
              <p:cNvPr id="87" name="Rectangle 86">
                <a:extLst>
                  <a:ext uri="{FF2B5EF4-FFF2-40B4-BE49-F238E27FC236}">
                    <a16:creationId xmlns:a16="http://schemas.microsoft.com/office/drawing/2014/main" id="{D176F03E-F408-814B-A9A6-EE9B2C174F6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88" name="Isosceles Triangle 87">
                <a:extLst>
                  <a:ext uri="{FF2B5EF4-FFF2-40B4-BE49-F238E27FC236}">
                    <a16:creationId xmlns:a16="http://schemas.microsoft.com/office/drawing/2014/main" id="{FE5D00BA-AE06-6F44-9D82-BA1C49070C1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1" name="Group 88">
            <a:extLst>
              <a:ext uri="{FF2B5EF4-FFF2-40B4-BE49-F238E27FC236}">
                <a16:creationId xmlns:a16="http://schemas.microsoft.com/office/drawing/2014/main" id="{D0B136CA-14E2-8546-8093-7DA7D97339D3}"/>
              </a:ext>
            </a:extLst>
          </p:cNvPr>
          <p:cNvGrpSpPr/>
          <p:nvPr/>
        </p:nvGrpSpPr>
        <p:grpSpPr>
          <a:xfrm rot="15609024">
            <a:off x="6424657" y="3534367"/>
            <a:ext cx="838200" cy="190500"/>
            <a:chOff x="6705600" y="2133600"/>
            <a:chExt cx="838200" cy="190500"/>
          </a:xfrm>
          <a:solidFill>
            <a:srgbClr val="95B3D7"/>
          </a:solidFill>
        </p:grpSpPr>
        <p:cxnSp>
          <p:nvCxnSpPr>
            <p:cNvPr id="90" name="Straight Arrow Connector 89">
              <a:extLst>
                <a:ext uri="{FF2B5EF4-FFF2-40B4-BE49-F238E27FC236}">
                  <a16:creationId xmlns:a16="http://schemas.microsoft.com/office/drawing/2014/main" id="{C91BDE5D-20FA-8449-AAE5-BEB2B04CA23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2" name="Group 132">
              <a:extLst>
                <a:ext uri="{FF2B5EF4-FFF2-40B4-BE49-F238E27FC236}">
                  <a16:creationId xmlns:a16="http://schemas.microsoft.com/office/drawing/2014/main" id="{D1B523A5-1024-CB4B-A8FE-BFDE0F8D2A69}"/>
                </a:ext>
              </a:extLst>
            </p:cNvPr>
            <p:cNvGrpSpPr/>
            <p:nvPr/>
          </p:nvGrpSpPr>
          <p:grpSpPr>
            <a:xfrm>
              <a:off x="6705600" y="2133600"/>
              <a:ext cx="381000" cy="190500"/>
              <a:chOff x="762000" y="2971800"/>
              <a:chExt cx="838200" cy="381000"/>
            </a:xfrm>
            <a:grpFill/>
          </p:grpSpPr>
          <p:sp>
            <p:nvSpPr>
              <p:cNvPr id="92" name="Rectangle 91">
                <a:extLst>
                  <a:ext uri="{FF2B5EF4-FFF2-40B4-BE49-F238E27FC236}">
                    <a16:creationId xmlns:a16="http://schemas.microsoft.com/office/drawing/2014/main" id="{E508194E-8071-BB40-A95C-3D38702F6EA5}"/>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93" name="Isosceles Triangle 92">
                <a:extLst>
                  <a:ext uri="{FF2B5EF4-FFF2-40B4-BE49-F238E27FC236}">
                    <a16:creationId xmlns:a16="http://schemas.microsoft.com/office/drawing/2014/main" id="{9FDC5975-DA06-8C4D-9D5B-63A79DFFC394}"/>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3" name="Group 93">
            <a:extLst>
              <a:ext uri="{FF2B5EF4-FFF2-40B4-BE49-F238E27FC236}">
                <a16:creationId xmlns:a16="http://schemas.microsoft.com/office/drawing/2014/main" id="{1154669F-580B-3C47-AFA3-163A50E6FA6E}"/>
              </a:ext>
            </a:extLst>
          </p:cNvPr>
          <p:cNvGrpSpPr/>
          <p:nvPr/>
        </p:nvGrpSpPr>
        <p:grpSpPr>
          <a:xfrm rot="19150095">
            <a:off x="5651134" y="3298844"/>
            <a:ext cx="838200" cy="190500"/>
            <a:chOff x="6705600" y="2133600"/>
            <a:chExt cx="838200" cy="190500"/>
          </a:xfrm>
          <a:solidFill>
            <a:srgbClr val="95B3D7"/>
          </a:solidFill>
        </p:grpSpPr>
        <p:cxnSp>
          <p:nvCxnSpPr>
            <p:cNvPr id="95" name="Straight Arrow Connector 94">
              <a:extLst>
                <a:ext uri="{FF2B5EF4-FFF2-40B4-BE49-F238E27FC236}">
                  <a16:creationId xmlns:a16="http://schemas.microsoft.com/office/drawing/2014/main" id="{32F7217F-3149-D145-8421-B70BCA8628D4}"/>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4" name="Group 132">
              <a:extLst>
                <a:ext uri="{FF2B5EF4-FFF2-40B4-BE49-F238E27FC236}">
                  <a16:creationId xmlns:a16="http://schemas.microsoft.com/office/drawing/2014/main" id="{5B133199-80A6-2742-B027-07917FF52206}"/>
                </a:ext>
              </a:extLst>
            </p:cNvPr>
            <p:cNvGrpSpPr/>
            <p:nvPr/>
          </p:nvGrpSpPr>
          <p:grpSpPr>
            <a:xfrm>
              <a:off x="6705600" y="2133600"/>
              <a:ext cx="381000" cy="190500"/>
              <a:chOff x="762000" y="2971800"/>
              <a:chExt cx="838200" cy="381000"/>
            </a:xfrm>
            <a:grpFill/>
          </p:grpSpPr>
          <p:sp>
            <p:nvSpPr>
              <p:cNvPr id="97" name="Rectangle 96">
                <a:extLst>
                  <a:ext uri="{FF2B5EF4-FFF2-40B4-BE49-F238E27FC236}">
                    <a16:creationId xmlns:a16="http://schemas.microsoft.com/office/drawing/2014/main" id="{6E4F4911-C358-5041-B6AE-EBCA7F6C312E}"/>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98" name="Isosceles Triangle 97">
                <a:extLst>
                  <a:ext uri="{FF2B5EF4-FFF2-40B4-BE49-F238E27FC236}">
                    <a16:creationId xmlns:a16="http://schemas.microsoft.com/office/drawing/2014/main" id="{A5232453-0F8F-B44C-91FE-FB2DA356AE8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35" name="Group 98">
            <a:extLst>
              <a:ext uri="{FF2B5EF4-FFF2-40B4-BE49-F238E27FC236}">
                <a16:creationId xmlns:a16="http://schemas.microsoft.com/office/drawing/2014/main" id="{73E28E6B-CAD2-E048-9668-AF737255D682}"/>
              </a:ext>
            </a:extLst>
          </p:cNvPr>
          <p:cNvGrpSpPr/>
          <p:nvPr/>
        </p:nvGrpSpPr>
        <p:grpSpPr>
          <a:xfrm rot="20073751">
            <a:off x="5535501" y="5429919"/>
            <a:ext cx="838200" cy="190500"/>
            <a:chOff x="6705600" y="2133600"/>
            <a:chExt cx="838200" cy="190500"/>
          </a:xfrm>
          <a:solidFill>
            <a:srgbClr val="95B3D7"/>
          </a:solidFill>
        </p:grpSpPr>
        <p:cxnSp>
          <p:nvCxnSpPr>
            <p:cNvPr id="100" name="Straight Arrow Connector 99">
              <a:extLst>
                <a:ext uri="{FF2B5EF4-FFF2-40B4-BE49-F238E27FC236}">
                  <a16:creationId xmlns:a16="http://schemas.microsoft.com/office/drawing/2014/main" id="{DEA6139D-2786-1142-877E-4112BE31F804}"/>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36" name="Group 132">
              <a:extLst>
                <a:ext uri="{FF2B5EF4-FFF2-40B4-BE49-F238E27FC236}">
                  <a16:creationId xmlns:a16="http://schemas.microsoft.com/office/drawing/2014/main" id="{71C728C1-4E12-0F4D-AC02-3919082EB6C1}"/>
                </a:ext>
              </a:extLst>
            </p:cNvPr>
            <p:cNvGrpSpPr/>
            <p:nvPr/>
          </p:nvGrpSpPr>
          <p:grpSpPr>
            <a:xfrm>
              <a:off x="6705600" y="2133600"/>
              <a:ext cx="381000" cy="190500"/>
              <a:chOff x="762000" y="2971800"/>
              <a:chExt cx="838200" cy="381000"/>
            </a:xfrm>
            <a:grpFill/>
          </p:grpSpPr>
          <p:sp>
            <p:nvSpPr>
              <p:cNvPr id="102" name="Rectangle 101">
                <a:extLst>
                  <a:ext uri="{FF2B5EF4-FFF2-40B4-BE49-F238E27FC236}">
                    <a16:creationId xmlns:a16="http://schemas.microsoft.com/office/drawing/2014/main" id="{9DD4C250-C742-DD44-AD37-A7DE306AABC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03" name="Isosceles Triangle 102">
                <a:extLst>
                  <a:ext uri="{FF2B5EF4-FFF2-40B4-BE49-F238E27FC236}">
                    <a16:creationId xmlns:a16="http://schemas.microsoft.com/office/drawing/2014/main" id="{BDC1D951-9EA0-D443-A87E-E2A19B572F20}"/>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43" name="Group 103">
            <a:extLst>
              <a:ext uri="{FF2B5EF4-FFF2-40B4-BE49-F238E27FC236}">
                <a16:creationId xmlns:a16="http://schemas.microsoft.com/office/drawing/2014/main" id="{2DFA31B8-9B3D-7947-852C-23049648FB57}"/>
              </a:ext>
            </a:extLst>
          </p:cNvPr>
          <p:cNvGrpSpPr/>
          <p:nvPr/>
        </p:nvGrpSpPr>
        <p:grpSpPr>
          <a:xfrm rot="3044479">
            <a:off x="4187068" y="5146198"/>
            <a:ext cx="838200" cy="190500"/>
            <a:chOff x="6705600" y="2133600"/>
            <a:chExt cx="838200" cy="190500"/>
          </a:xfrm>
          <a:solidFill>
            <a:schemeClr val="accent1">
              <a:lumMod val="60000"/>
              <a:lumOff val="40000"/>
            </a:schemeClr>
          </a:solidFill>
        </p:grpSpPr>
        <p:cxnSp>
          <p:nvCxnSpPr>
            <p:cNvPr id="105" name="Straight Arrow Connector 104">
              <a:extLst>
                <a:ext uri="{FF2B5EF4-FFF2-40B4-BE49-F238E27FC236}">
                  <a16:creationId xmlns:a16="http://schemas.microsoft.com/office/drawing/2014/main" id="{D2AA5769-F685-EB4A-82AC-15CF6303D172}"/>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1" name="Group 132">
              <a:extLst>
                <a:ext uri="{FF2B5EF4-FFF2-40B4-BE49-F238E27FC236}">
                  <a16:creationId xmlns:a16="http://schemas.microsoft.com/office/drawing/2014/main" id="{16835B87-0E53-6245-9775-70EE4A8350D0}"/>
                </a:ext>
              </a:extLst>
            </p:cNvPr>
            <p:cNvGrpSpPr/>
            <p:nvPr/>
          </p:nvGrpSpPr>
          <p:grpSpPr>
            <a:xfrm>
              <a:off x="6705600" y="2133600"/>
              <a:ext cx="381000" cy="190500"/>
              <a:chOff x="762000" y="2971800"/>
              <a:chExt cx="838200" cy="381000"/>
            </a:xfrm>
            <a:grpFill/>
          </p:grpSpPr>
          <p:sp>
            <p:nvSpPr>
              <p:cNvPr id="107" name="Rectangle 106">
                <a:extLst>
                  <a:ext uri="{FF2B5EF4-FFF2-40B4-BE49-F238E27FC236}">
                    <a16:creationId xmlns:a16="http://schemas.microsoft.com/office/drawing/2014/main" id="{82EBFCD3-0A86-8D44-9E54-5E94022E10AE}"/>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08" name="Isosceles Triangle 107">
                <a:extLst>
                  <a:ext uri="{FF2B5EF4-FFF2-40B4-BE49-F238E27FC236}">
                    <a16:creationId xmlns:a16="http://schemas.microsoft.com/office/drawing/2014/main" id="{826C9F48-D4B0-5E40-8E93-7DE195D379A3}"/>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2" name="Group 108">
            <a:extLst>
              <a:ext uri="{FF2B5EF4-FFF2-40B4-BE49-F238E27FC236}">
                <a16:creationId xmlns:a16="http://schemas.microsoft.com/office/drawing/2014/main" id="{014471F4-532D-DC49-99C4-2DDCEE0E0400}"/>
              </a:ext>
            </a:extLst>
          </p:cNvPr>
          <p:cNvGrpSpPr/>
          <p:nvPr/>
        </p:nvGrpSpPr>
        <p:grpSpPr>
          <a:xfrm rot="3953199">
            <a:off x="5755277" y="4364793"/>
            <a:ext cx="838200" cy="190500"/>
            <a:chOff x="6705600" y="2133600"/>
            <a:chExt cx="838200" cy="190500"/>
          </a:xfrm>
          <a:solidFill>
            <a:srgbClr val="95B3D7"/>
          </a:solidFill>
        </p:grpSpPr>
        <p:cxnSp>
          <p:nvCxnSpPr>
            <p:cNvPr id="110" name="Straight Arrow Connector 109">
              <a:extLst>
                <a:ext uri="{FF2B5EF4-FFF2-40B4-BE49-F238E27FC236}">
                  <a16:creationId xmlns:a16="http://schemas.microsoft.com/office/drawing/2014/main" id="{7AA5D055-4EEC-3F4C-BA56-103D9178B061}"/>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3" name="Group 132">
              <a:extLst>
                <a:ext uri="{FF2B5EF4-FFF2-40B4-BE49-F238E27FC236}">
                  <a16:creationId xmlns:a16="http://schemas.microsoft.com/office/drawing/2014/main" id="{556AB2F7-0147-BC4B-903C-3C1EF8AD5079}"/>
                </a:ext>
              </a:extLst>
            </p:cNvPr>
            <p:cNvGrpSpPr/>
            <p:nvPr/>
          </p:nvGrpSpPr>
          <p:grpSpPr>
            <a:xfrm>
              <a:off x="6705600" y="2133600"/>
              <a:ext cx="381000" cy="190500"/>
              <a:chOff x="762000" y="2971800"/>
              <a:chExt cx="838200" cy="381000"/>
            </a:xfrm>
            <a:grpFill/>
          </p:grpSpPr>
          <p:sp>
            <p:nvSpPr>
              <p:cNvPr id="112" name="Rectangle 111">
                <a:extLst>
                  <a:ext uri="{FF2B5EF4-FFF2-40B4-BE49-F238E27FC236}">
                    <a16:creationId xmlns:a16="http://schemas.microsoft.com/office/drawing/2014/main" id="{DF0C38B6-9427-C946-8AF9-B57BEF6D71B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13" name="Isosceles Triangle 112">
                <a:extLst>
                  <a:ext uri="{FF2B5EF4-FFF2-40B4-BE49-F238E27FC236}">
                    <a16:creationId xmlns:a16="http://schemas.microsoft.com/office/drawing/2014/main" id="{D97FE826-E836-4140-A01C-B82693584EFA}"/>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6" name="Group 113">
            <a:extLst>
              <a:ext uri="{FF2B5EF4-FFF2-40B4-BE49-F238E27FC236}">
                <a16:creationId xmlns:a16="http://schemas.microsoft.com/office/drawing/2014/main" id="{F59C4AF0-E44E-8F4D-830A-1D6B292D0710}"/>
              </a:ext>
            </a:extLst>
          </p:cNvPr>
          <p:cNvGrpSpPr/>
          <p:nvPr/>
        </p:nvGrpSpPr>
        <p:grpSpPr>
          <a:xfrm rot="17428016">
            <a:off x="4956535" y="4583024"/>
            <a:ext cx="838200" cy="190500"/>
            <a:chOff x="6705600" y="2133600"/>
            <a:chExt cx="838200" cy="190500"/>
          </a:xfrm>
          <a:solidFill>
            <a:srgbClr val="95B3D7"/>
          </a:solidFill>
        </p:grpSpPr>
        <p:cxnSp>
          <p:nvCxnSpPr>
            <p:cNvPr id="115" name="Straight Arrow Connector 114">
              <a:extLst>
                <a:ext uri="{FF2B5EF4-FFF2-40B4-BE49-F238E27FC236}">
                  <a16:creationId xmlns:a16="http://schemas.microsoft.com/office/drawing/2014/main" id="{7B79BE3D-B981-2F42-8CDE-B557ED9CF5F6}"/>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68" name="Group 132">
              <a:extLst>
                <a:ext uri="{FF2B5EF4-FFF2-40B4-BE49-F238E27FC236}">
                  <a16:creationId xmlns:a16="http://schemas.microsoft.com/office/drawing/2014/main" id="{7ED047F4-0DEB-B54A-BB58-3A72C572A7CC}"/>
                </a:ext>
              </a:extLst>
            </p:cNvPr>
            <p:cNvGrpSpPr/>
            <p:nvPr/>
          </p:nvGrpSpPr>
          <p:grpSpPr>
            <a:xfrm>
              <a:off x="6705600" y="2133600"/>
              <a:ext cx="381000" cy="190500"/>
              <a:chOff x="762000" y="2971800"/>
              <a:chExt cx="838200" cy="381000"/>
            </a:xfrm>
            <a:grpFill/>
          </p:grpSpPr>
          <p:sp>
            <p:nvSpPr>
              <p:cNvPr id="117" name="Rectangle 116">
                <a:extLst>
                  <a:ext uri="{FF2B5EF4-FFF2-40B4-BE49-F238E27FC236}">
                    <a16:creationId xmlns:a16="http://schemas.microsoft.com/office/drawing/2014/main" id="{9FFE4DAB-2938-534F-824C-85C69B2CCDE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18" name="Isosceles Triangle 117">
                <a:extLst>
                  <a:ext uri="{FF2B5EF4-FFF2-40B4-BE49-F238E27FC236}">
                    <a16:creationId xmlns:a16="http://schemas.microsoft.com/office/drawing/2014/main" id="{4D65DF2E-D244-5449-9B2D-D710B08831AC}"/>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69" name="Group 118">
            <a:extLst>
              <a:ext uri="{FF2B5EF4-FFF2-40B4-BE49-F238E27FC236}">
                <a16:creationId xmlns:a16="http://schemas.microsoft.com/office/drawing/2014/main" id="{49D1C978-CD60-4046-8C60-79A13751EAB3}"/>
              </a:ext>
            </a:extLst>
          </p:cNvPr>
          <p:cNvGrpSpPr/>
          <p:nvPr/>
        </p:nvGrpSpPr>
        <p:grpSpPr>
          <a:xfrm flipH="1">
            <a:off x="5382818" y="3124200"/>
            <a:ext cx="838200" cy="190500"/>
            <a:chOff x="6705600" y="2133600"/>
            <a:chExt cx="838200" cy="190500"/>
          </a:xfrm>
          <a:solidFill>
            <a:srgbClr val="95B3D7"/>
          </a:solidFill>
        </p:grpSpPr>
        <p:cxnSp>
          <p:nvCxnSpPr>
            <p:cNvPr id="120" name="Straight Arrow Connector 119">
              <a:extLst>
                <a:ext uri="{FF2B5EF4-FFF2-40B4-BE49-F238E27FC236}">
                  <a16:creationId xmlns:a16="http://schemas.microsoft.com/office/drawing/2014/main" id="{D6580B58-283D-7B4C-926E-E7E37EF42E0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0" name="Group 132">
              <a:extLst>
                <a:ext uri="{FF2B5EF4-FFF2-40B4-BE49-F238E27FC236}">
                  <a16:creationId xmlns:a16="http://schemas.microsoft.com/office/drawing/2014/main" id="{645835F6-031C-0242-AD46-BF1EC4847295}"/>
                </a:ext>
              </a:extLst>
            </p:cNvPr>
            <p:cNvGrpSpPr/>
            <p:nvPr/>
          </p:nvGrpSpPr>
          <p:grpSpPr>
            <a:xfrm>
              <a:off x="6705600" y="2133600"/>
              <a:ext cx="381000" cy="190500"/>
              <a:chOff x="762000" y="2971800"/>
              <a:chExt cx="838200" cy="381000"/>
            </a:xfrm>
            <a:grpFill/>
          </p:grpSpPr>
          <p:sp>
            <p:nvSpPr>
              <p:cNvPr id="122" name="Rectangle 121">
                <a:extLst>
                  <a:ext uri="{FF2B5EF4-FFF2-40B4-BE49-F238E27FC236}">
                    <a16:creationId xmlns:a16="http://schemas.microsoft.com/office/drawing/2014/main" id="{983549FC-E430-F040-85FB-E1FB9D02F7A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23" name="Isosceles Triangle 122">
                <a:extLst>
                  <a:ext uri="{FF2B5EF4-FFF2-40B4-BE49-F238E27FC236}">
                    <a16:creationId xmlns:a16="http://schemas.microsoft.com/office/drawing/2014/main" id="{26E56025-434A-3E4D-92C4-5456EB908801}"/>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1" name="Group 123">
            <a:extLst>
              <a:ext uri="{FF2B5EF4-FFF2-40B4-BE49-F238E27FC236}">
                <a16:creationId xmlns:a16="http://schemas.microsoft.com/office/drawing/2014/main" id="{198F72E1-57C1-CB45-89B6-3CB3A3C1C90C}"/>
              </a:ext>
            </a:extLst>
          </p:cNvPr>
          <p:cNvGrpSpPr/>
          <p:nvPr/>
        </p:nvGrpSpPr>
        <p:grpSpPr>
          <a:xfrm rot="17611685" flipH="1">
            <a:off x="4679393" y="3597268"/>
            <a:ext cx="838200" cy="190500"/>
            <a:chOff x="6705600" y="2133600"/>
            <a:chExt cx="838200" cy="190500"/>
          </a:xfrm>
          <a:solidFill>
            <a:srgbClr val="95B3D7"/>
          </a:solidFill>
        </p:grpSpPr>
        <p:cxnSp>
          <p:nvCxnSpPr>
            <p:cNvPr id="125" name="Straight Arrow Connector 124">
              <a:extLst>
                <a:ext uri="{FF2B5EF4-FFF2-40B4-BE49-F238E27FC236}">
                  <a16:creationId xmlns:a16="http://schemas.microsoft.com/office/drawing/2014/main" id="{6ADEBBDC-F71C-1642-9229-298ABAA92AE7}"/>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2" name="Group 132">
              <a:extLst>
                <a:ext uri="{FF2B5EF4-FFF2-40B4-BE49-F238E27FC236}">
                  <a16:creationId xmlns:a16="http://schemas.microsoft.com/office/drawing/2014/main" id="{718E30C0-A49F-324C-9BED-49AF44E05A69}"/>
                </a:ext>
              </a:extLst>
            </p:cNvPr>
            <p:cNvGrpSpPr/>
            <p:nvPr/>
          </p:nvGrpSpPr>
          <p:grpSpPr>
            <a:xfrm>
              <a:off x="6705600" y="2133600"/>
              <a:ext cx="381000" cy="190500"/>
              <a:chOff x="762000" y="2971800"/>
              <a:chExt cx="838200" cy="381000"/>
            </a:xfrm>
            <a:grpFill/>
          </p:grpSpPr>
          <p:sp>
            <p:nvSpPr>
              <p:cNvPr id="127" name="Rectangle 126">
                <a:extLst>
                  <a:ext uri="{FF2B5EF4-FFF2-40B4-BE49-F238E27FC236}">
                    <a16:creationId xmlns:a16="http://schemas.microsoft.com/office/drawing/2014/main" id="{1770D82F-3CDE-F445-BC8D-244C31310D53}"/>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28" name="Isosceles Triangle 127">
                <a:extLst>
                  <a:ext uri="{FF2B5EF4-FFF2-40B4-BE49-F238E27FC236}">
                    <a16:creationId xmlns:a16="http://schemas.microsoft.com/office/drawing/2014/main" id="{D177787F-F0CF-8A4C-944F-F4DF16F7808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3" name="Group 128">
            <a:extLst>
              <a:ext uri="{FF2B5EF4-FFF2-40B4-BE49-F238E27FC236}">
                <a16:creationId xmlns:a16="http://schemas.microsoft.com/office/drawing/2014/main" id="{036A2F5D-C550-8040-8355-0BAEAB035C06}"/>
              </a:ext>
            </a:extLst>
          </p:cNvPr>
          <p:cNvGrpSpPr/>
          <p:nvPr/>
        </p:nvGrpSpPr>
        <p:grpSpPr>
          <a:xfrm rot="19860717" flipH="1">
            <a:off x="4717384" y="4382175"/>
            <a:ext cx="838200" cy="190500"/>
            <a:chOff x="6705600" y="2133600"/>
            <a:chExt cx="838200" cy="190500"/>
          </a:xfrm>
          <a:solidFill>
            <a:srgbClr val="95B3D7"/>
          </a:solidFill>
        </p:grpSpPr>
        <p:cxnSp>
          <p:nvCxnSpPr>
            <p:cNvPr id="130" name="Straight Arrow Connector 129">
              <a:extLst>
                <a:ext uri="{FF2B5EF4-FFF2-40B4-BE49-F238E27FC236}">
                  <a16:creationId xmlns:a16="http://schemas.microsoft.com/office/drawing/2014/main" id="{C4F2DF34-F876-EA4B-B0ED-3941EB66F28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4" name="Group 132">
              <a:extLst>
                <a:ext uri="{FF2B5EF4-FFF2-40B4-BE49-F238E27FC236}">
                  <a16:creationId xmlns:a16="http://schemas.microsoft.com/office/drawing/2014/main" id="{10DF019B-DB29-5C47-A84B-63ACAB50CA1A}"/>
                </a:ext>
              </a:extLst>
            </p:cNvPr>
            <p:cNvGrpSpPr/>
            <p:nvPr/>
          </p:nvGrpSpPr>
          <p:grpSpPr>
            <a:xfrm>
              <a:off x="6705600" y="2133600"/>
              <a:ext cx="381000" cy="190500"/>
              <a:chOff x="762000" y="2971800"/>
              <a:chExt cx="838200" cy="381000"/>
            </a:xfrm>
            <a:grpFill/>
          </p:grpSpPr>
          <p:sp>
            <p:nvSpPr>
              <p:cNvPr id="132" name="Rectangle 131">
                <a:extLst>
                  <a:ext uri="{FF2B5EF4-FFF2-40B4-BE49-F238E27FC236}">
                    <a16:creationId xmlns:a16="http://schemas.microsoft.com/office/drawing/2014/main" id="{C3EE3FBC-C860-1744-9D7D-1C0C2E7DD17A}"/>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33" name="Isosceles Triangle 132">
                <a:extLst>
                  <a:ext uri="{FF2B5EF4-FFF2-40B4-BE49-F238E27FC236}">
                    <a16:creationId xmlns:a16="http://schemas.microsoft.com/office/drawing/2014/main" id="{A5767D94-CCBA-0948-A7F4-7C52033C485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76" name="Group 133">
            <a:extLst>
              <a:ext uri="{FF2B5EF4-FFF2-40B4-BE49-F238E27FC236}">
                <a16:creationId xmlns:a16="http://schemas.microsoft.com/office/drawing/2014/main" id="{22604563-B5BC-FF42-B9B6-C574642A8744}"/>
              </a:ext>
            </a:extLst>
          </p:cNvPr>
          <p:cNvGrpSpPr/>
          <p:nvPr/>
        </p:nvGrpSpPr>
        <p:grpSpPr>
          <a:xfrm rot="2931521" flipH="1">
            <a:off x="4495458" y="4936663"/>
            <a:ext cx="838200" cy="190500"/>
            <a:chOff x="6705600" y="2133600"/>
            <a:chExt cx="838200" cy="190500"/>
          </a:xfrm>
          <a:solidFill>
            <a:srgbClr val="95B3D7"/>
          </a:solidFill>
        </p:grpSpPr>
        <p:cxnSp>
          <p:nvCxnSpPr>
            <p:cNvPr id="135" name="Straight Arrow Connector 134">
              <a:extLst>
                <a:ext uri="{FF2B5EF4-FFF2-40B4-BE49-F238E27FC236}">
                  <a16:creationId xmlns:a16="http://schemas.microsoft.com/office/drawing/2014/main" id="{A1FC9143-F55C-6E40-BE07-803A63B1AC31}"/>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79" name="Group 132">
              <a:extLst>
                <a:ext uri="{FF2B5EF4-FFF2-40B4-BE49-F238E27FC236}">
                  <a16:creationId xmlns:a16="http://schemas.microsoft.com/office/drawing/2014/main" id="{0AF2D263-B455-0447-8F37-12DF6DAE3466}"/>
                </a:ext>
              </a:extLst>
            </p:cNvPr>
            <p:cNvGrpSpPr/>
            <p:nvPr/>
          </p:nvGrpSpPr>
          <p:grpSpPr>
            <a:xfrm>
              <a:off x="6705600" y="2133600"/>
              <a:ext cx="381000" cy="190500"/>
              <a:chOff x="762000" y="2971800"/>
              <a:chExt cx="838200" cy="381000"/>
            </a:xfrm>
            <a:grpFill/>
          </p:grpSpPr>
          <p:sp>
            <p:nvSpPr>
              <p:cNvPr id="137" name="Rectangle 136">
                <a:extLst>
                  <a:ext uri="{FF2B5EF4-FFF2-40B4-BE49-F238E27FC236}">
                    <a16:creationId xmlns:a16="http://schemas.microsoft.com/office/drawing/2014/main" id="{914E3967-E7A2-EB49-9774-8015C147C894}"/>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38" name="Isosceles Triangle 137">
                <a:extLst>
                  <a:ext uri="{FF2B5EF4-FFF2-40B4-BE49-F238E27FC236}">
                    <a16:creationId xmlns:a16="http://schemas.microsoft.com/office/drawing/2014/main" id="{563B9065-FB69-EC4B-B033-749A101FCDA8}"/>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81" name="Group 138">
            <a:extLst>
              <a:ext uri="{FF2B5EF4-FFF2-40B4-BE49-F238E27FC236}">
                <a16:creationId xmlns:a16="http://schemas.microsoft.com/office/drawing/2014/main" id="{5285518F-1E62-9A4A-B34E-0256BD69FE31}"/>
              </a:ext>
            </a:extLst>
          </p:cNvPr>
          <p:cNvGrpSpPr/>
          <p:nvPr/>
        </p:nvGrpSpPr>
        <p:grpSpPr>
          <a:xfrm rot="17336772" flipH="1">
            <a:off x="5189882" y="4811429"/>
            <a:ext cx="838200" cy="190500"/>
            <a:chOff x="6705600" y="2133600"/>
            <a:chExt cx="838200" cy="190500"/>
          </a:xfrm>
          <a:solidFill>
            <a:srgbClr val="95B3D7"/>
          </a:solidFill>
        </p:grpSpPr>
        <p:cxnSp>
          <p:nvCxnSpPr>
            <p:cNvPr id="140" name="Straight Arrow Connector 139">
              <a:extLst>
                <a:ext uri="{FF2B5EF4-FFF2-40B4-BE49-F238E27FC236}">
                  <a16:creationId xmlns:a16="http://schemas.microsoft.com/office/drawing/2014/main" id="{05C8CF17-847C-6B44-B879-6C94A359B669}"/>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4" name="Group 132">
              <a:extLst>
                <a:ext uri="{FF2B5EF4-FFF2-40B4-BE49-F238E27FC236}">
                  <a16:creationId xmlns:a16="http://schemas.microsoft.com/office/drawing/2014/main" id="{02E35BF8-534B-8A43-89E0-1C80460CB0DC}"/>
                </a:ext>
              </a:extLst>
            </p:cNvPr>
            <p:cNvGrpSpPr/>
            <p:nvPr/>
          </p:nvGrpSpPr>
          <p:grpSpPr>
            <a:xfrm>
              <a:off x="6705600" y="2133600"/>
              <a:ext cx="381000" cy="190500"/>
              <a:chOff x="762000" y="2971800"/>
              <a:chExt cx="838200" cy="381000"/>
            </a:xfrm>
            <a:grpFill/>
          </p:grpSpPr>
          <p:sp>
            <p:nvSpPr>
              <p:cNvPr id="142" name="Rectangle 141">
                <a:extLst>
                  <a:ext uri="{FF2B5EF4-FFF2-40B4-BE49-F238E27FC236}">
                    <a16:creationId xmlns:a16="http://schemas.microsoft.com/office/drawing/2014/main" id="{0A10F5A1-4AAD-3E41-A46F-1C31D121FA2B}"/>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43" name="Isosceles Triangle 142">
                <a:extLst>
                  <a:ext uri="{FF2B5EF4-FFF2-40B4-BE49-F238E27FC236}">
                    <a16:creationId xmlns:a16="http://schemas.microsoft.com/office/drawing/2014/main" id="{2EBB1C19-63C9-7042-8FCE-AEF55B146549}"/>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86" name="Group 143">
            <a:extLst>
              <a:ext uri="{FF2B5EF4-FFF2-40B4-BE49-F238E27FC236}">
                <a16:creationId xmlns:a16="http://schemas.microsoft.com/office/drawing/2014/main" id="{310B4978-67F4-B64E-97E0-938A8C4B6AEF}"/>
              </a:ext>
            </a:extLst>
          </p:cNvPr>
          <p:cNvGrpSpPr/>
          <p:nvPr/>
        </p:nvGrpSpPr>
        <p:grpSpPr>
          <a:xfrm rot="19968762" flipH="1">
            <a:off x="5342282" y="5114936"/>
            <a:ext cx="838200" cy="190500"/>
            <a:chOff x="6705600" y="2133600"/>
            <a:chExt cx="838200" cy="190500"/>
          </a:xfrm>
          <a:solidFill>
            <a:srgbClr val="95B3D7"/>
          </a:solidFill>
        </p:grpSpPr>
        <p:cxnSp>
          <p:nvCxnSpPr>
            <p:cNvPr id="145" name="Straight Arrow Connector 144">
              <a:extLst>
                <a:ext uri="{FF2B5EF4-FFF2-40B4-BE49-F238E27FC236}">
                  <a16:creationId xmlns:a16="http://schemas.microsoft.com/office/drawing/2014/main" id="{898B3DA2-2584-6B44-BE72-7BD9CDB3A1AB}"/>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89" name="Group 132">
              <a:extLst>
                <a:ext uri="{FF2B5EF4-FFF2-40B4-BE49-F238E27FC236}">
                  <a16:creationId xmlns:a16="http://schemas.microsoft.com/office/drawing/2014/main" id="{EDCF7DE2-6FDD-D148-99F2-D7DEC130AE3F}"/>
                </a:ext>
              </a:extLst>
            </p:cNvPr>
            <p:cNvGrpSpPr/>
            <p:nvPr/>
          </p:nvGrpSpPr>
          <p:grpSpPr>
            <a:xfrm>
              <a:off x="6705600" y="2133600"/>
              <a:ext cx="381000" cy="190500"/>
              <a:chOff x="762000" y="2971800"/>
              <a:chExt cx="838200" cy="381000"/>
            </a:xfrm>
            <a:grpFill/>
          </p:grpSpPr>
          <p:sp>
            <p:nvSpPr>
              <p:cNvPr id="147" name="Rectangle 146">
                <a:extLst>
                  <a:ext uri="{FF2B5EF4-FFF2-40B4-BE49-F238E27FC236}">
                    <a16:creationId xmlns:a16="http://schemas.microsoft.com/office/drawing/2014/main" id="{171DE511-3168-A84A-8A16-7A6FFB956572}"/>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48" name="Isosceles Triangle 147">
                <a:extLst>
                  <a:ext uri="{FF2B5EF4-FFF2-40B4-BE49-F238E27FC236}">
                    <a16:creationId xmlns:a16="http://schemas.microsoft.com/office/drawing/2014/main" id="{FFA66CA3-B9B8-7B48-A0CE-DF42E2C8CAEE}"/>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91" name="Group 148">
            <a:extLst>
              <a:ext uri="{FF2B5EF4-FFF2-40B4-BE49-F238E27FC236}">
                <a16:creationId xmlns:a16="http://schemas.microsoft.com/office/drawing/2014/main" id="{8D4DF44E-581B-CF41-8EE0-F6DEDFC91300}"/>
              </a:ext>
            </a:extLst>
          </p:cNvPr>
          <p:cNvGrpSpPr/>
          <p:nvPr/>
        </p:nvGrpSpPr>
        <p:grpSpPr>
          <a:xfrm rot="4129500" flipH="1">
            <a:off x="5368399" y="4434220"/>
            <a:ext cx="838200" cy="190500"/>
            <a:chOff x="6705600" y="2133600"/>
            <a:chExt cx="838200" cy="190500"/>
          </a:xfrm>
          <a:solidFill>
            <a:srgbClr val="95B3D7"/>
          </a:solidFill>
        </p:grpSpPr>
        <p:cxnSp>
          <p:nvCxnSpPr>
            <p:cNvPr id="150" name="Straight Arrow Connector 149">
              <a:extLst>
                <a:ext uri="{FF2B5EF4-FFF2-40B4-BE49-F238E27FC236}">
                  <a16:creationId xmlns:a16="http://schemas.microsoft.com/office/drawing/2014/main" id="{5B39FA89-564D-6040-8CF7-A1E1556D6703}"/>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4" name="Group 132">
              <a:extLst>
                <a:ext uri="{FF2B5EF4-FFF2-40B4-BE49-F238E27FC236}">
                  <a16:creationId xmlns:a16="http://schemas.microsoft.com/office/drawing/2014/main" id="{D526A701-C6D9-D649-AB3F-04806FA77740}"/>
                </a:ext>
              </a:extLst>
            </p:cNvPr>
            <p:cNvGrpSpPr/>
            <p:nvPr/>
          </p:nvGrpSpPr>
          <p:grpSpPr>
            <a:xfrm>
              <a:off x="6705600" y="2133600"/>
              <a:ext cx="381000" cy="190500"/>
              <a:chOff x="762000" y="2971800"/>
              <a:chExt cx="838200" cy="381000"/>
            </a:xfrm>
            <a:grpFill/>
          </p:grpSpPr>
          <p:sp>
            <p:nvSpPr>
              <p:cNvPr id="152" name="Rectangle 151">
                <a:extLst>
                  <a:ext uri="{FF2B5EF4-FFF2-40B4-BE49-F238E27FC236}">
                    <a16:creationId xmlns:a16="http://schemas.microsoft.com/office/drawing/2014/main" id="{EC979D1E-03C9-384F-A043-38EE82EBBC0C}"/>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53" name="Isosceles Triangle 152">
                <a:extLst>
                  <a:ext uri="{FF2B5EF4-FFF2-40B4-BE49-F238E27FC236}">
                    <a16:creationId xmlns:a16="http://schemas.microsoft.com/office/drawing/2014/main" id="{4CA006C3-74E8-894F-B018-C176C3D953D7}"/>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96" name="Group 153">
            <a:extLst>
              <a:ext uri="{FF2B5EF4-FFF2-40B4-BE49-F238E27FC236}">
                <a16:creationId xmlns:a16="http://schemas.microsoft.com/office/drawing/2014/main" id="{96A39CBE-7139-B145-9302-B25A8B4A5281}"/>
              </a:ext>
            </a:extLst>
          </p:cNvPr>
          <p:cNvGrpSpPr/>
          <p:nvPr/>
        </p:nvGrpSpPr>
        <p:grpSpPr>
          <a:xfrm rot="15507997" flipH="1">
            <a:off x="6123448" y="3666971"/>
            <a:ext cx="838200" cy="190500"/>
            <a:chOff x="6705600" y="2133600"/>
            <a:chExt cx="838200" cy="190500"/>
          </a:xfrm>
          <a:solidFill>
            <a:srgbClr val="95B3D7"/>
          </a:solidFill>
        </p:grpSpPr>
        <p:cxnSp>
          <p:nvCxnSpPr>
            <p:cNvPr id="155" name="Straight Arrow Connector 154">
              <a:extLst>
                <a:ext uri="{FF2B5EF4-FFF2-40B4-BE49-F238E27FC236}">
                  <a16:creationId xmlns:a16="http://schemas.microsoft.com/office/drawing/2014/main" id="{AF7A19E4-1C68-EC48-BFCC-69D9AF5DEA4A}"/>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99" name="Group 132">
              <a:extLst>
                <a:ext uri="{FF2B5EF4-FFF2-40B4-BE49-F238E27FC236}">
                  <a16:creationId xmlns:a16="http://schemas.microsoft.com/office/drawing/2014/main" id="{93FDDFD6-E9A4-AD40-A0FB-601DC841D811}"/>
                </a:ext>
              </a:extLst>
            </p:cNvPr>
            <p:cNvGrpSpPr/>
            <p:nvPr/>
          </p:nvGrpSpPr>
          <p:grpSpPr>
            <a:xfrm>
              <a:off x="6705600" y="2133600"/>
              <a:ext cx="381000" cy="190500"/>
              <a:chOff x="762000" y="2971800"/>
              <a:chExt cx="838200" cy="381000"/>
            </a:xfrm>
            <a:grpFill/>
          </p:grpSpPr>
          <p:sp>
            <p:nvSpPr>
              <p:cNvPr id="157" name="Rectangle 156">
                <a:extLst>
                  <a:ext uri="{FF2B5EF4-FFF2-40B4-BE49-F238E27FC236}">
                    <a16:creationId xmlns:a16="http://schemas.microsoft.com/office/drawing/2014/main" id="{E7A268DC-4A38-2D4A-B6D2-0A4E8DA4B02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58" name="Isosceles Triangle 157">
                <a:extLst>
                  <a:ext uri="{FF2B5EF4-FFF2-40B4-BE49-F238E27FC236}">
                    <a16:creationId xmlns:a16="http://schemas.microsoft.com/office/drawing/2014/main" id="{D1A7B856-BDBC-864A-ADB7-A6AB6ED36E5F}"/>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101" name="Group 158">
            <a:extLst>
              <a:ext uri="{FF2B5EF4-FFF2-40B4-BE49-F238E27FC236}">
                <a16:creationId xmlns:a16="http://schemas.microsoft.com/office/drawing/2014/main" id="{7F3D9926-9097-A846-8B18-EBE9472BCBD9}"/>
              </a:ext>
            </a:extLst>
          </p:cNvPr>
          <p:cNvGrpSpPr/>
          <p:nvPr/>
        </p:nvGrpSpPr>
        <p:grpSpPr>
          <a:xfrm rot="17694349" flipH="1">
            <a:off x="6107306" y="4522675"/>
            <a:ext cx="838200" cy="190500"/>
            <a:chOff x="6705600" y="2133600"/>
            <a:chExt cx="838200" cy="190500"/>
          </a:xfrm>
          <a:solidFill>
            <a:srgbClr val="95B3D7"/>
          </a:solidFill>
        </p:grpSpPr>
        <p:cxnSp>
          <p:nvCxnSpPr>
            <p:cNvPr id="160" name="Straight Arrow Connector 159">
              <a:extLst>
                <a:ext uri="{FF2B5EF4-FFF2-40B4-BE49-F238E27FC236}">
                  <a16:creationId xmlns:a16="http://schemas.microsoft.com/office/drawing/2014/main" id="{D8E9A052-CDDC-7545-BB2E-07D06ABAD71F}"/>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4" name="Group 132">
              <a:extLst>
                <a:ext uri="{FF2B5EF4-FFF2-40B4-BE49-F238E27FC236}">
                  <a16:creationId xmlns:a16="http://schemas.microsoft.com/office/drawing/2014/main" id="{BFB11510-A7E6-A54A-A4D2-AF20770BFA2A}"/>
                </a:ext>
              </a:extLst>
            </p:cNvPr>
            <p:cNvGrpSpPr/>
            <p:nvPr/>
          </p:nvGrpSpPr>
          <p:grpSpPr>
            <a:xfrm>
              <a:off x="6705600" y="2133600"/>
              <a:ext cx="381000" cy="190500"/>
              <a:chOff x="762000" y="2971800"/>
              <a:chExt cx="838200" cy="381000"/>
            </a:xfrm>
            <a:grpFill/>
          </p:grpSpPr>
          <p:sp>
            <p:nvSpPr>
              <p:cNvPr id="162" name="Rectangle 161">
                <a:extLst>
                  <a:ext uri="{FF2B5EF4-FFF2-40B4-BE49-F238E27FC236}">
                    <a16:creationId xmlns:a16="http://schemas.microsoft.com/office/drawing/2014/main" id="{F2D1AB0C-43DD-4B44-9CDB-29B3A55999A8}"/>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63" name="Isosceles Triangle 162">
                <a:extLst>
                  <a:ext uri="{FF2B5EF4-FFF2-40B4-BE49-F238E27FC236}">
                    <a16:creationId xmlns:a16="http://schemas.microsoft.com/office/drawing/2014/main" id="{7B3118A4-3E15-2845-A614-47C92710E325}"/>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grpSp>
        <p:nvGrpSpPr>
          <p:cNvPr id="106" name="Group 163">
            <a:extLst>
              <a:ext uri="{FF2B5EF4-FFF2-40B4-BE49-F238E27FC236}">
                <a16:creationId xmlns:a16="http://schemas.microsoft.com/office/drawing/2014/main" id="{29FD2B52-50E1-EF42-8371-49C5A1CD9AF0}"/>
              </a:ext>
            </a:extLst>
          </p:cNvPr>
          <p:cNvGrpSpPr/>
          <p:nvPr/>
        </p:nvGrpSpPr>
        <p:grpSpPr>
          <a:xfrm rot="19050061" flipH="1">
            <a:off x="5836204" y="3610912"/>
            <a:ext cx="838200" cy="190500"/>
            <a:chOff x="6705600" y="2133600"/>
            <a:chExt cx="838200" cy="190500"/>
          </a:xfrm>
          <a:solidFill>
            <a:srgbClr val="95B3D7"/>
          </a:solidFill>
        </p:grpSpPr>
        <p:cxnSp>
          <p:nvCxnSpPr>
            <p:cNvPr id="165" name="Straight Arrow Connector 164">
              <a:extLst>
                <a:ext uri="{FF2B5EF4-FFF2-40B4-BE49-F238E27FC236}">
                  <a16:creationId xmlns:a16="http://schemas.microsoft.com/office/drawing/2014/main" id="{7AA6B8C5-4B6F-8E45-A4BE-99DD187680FD}"/>
                </a:ext>
              </a:extLst>
            </p:cNvPr>
            <p:cNvCxnSpPr/>
            <p:nvPr/>
          </p:nvCxnSpPr>
          <p:spPr bwMode="auto">
            <a:xfrm>
              <a:off x="7086600" y="2209800"/>
              <a:ext cx="457200" cy="1588"/>
            </a:xfrm>
            <a:prstGeom prst="straightConnector1">
              <a:avLst/>
            </a:prstGeom>
            <a:grpFill/>
            <a:ln>
              <a:headEnd type="none" w="med" len="med"/>
              <a:tailEnd type="arrow"/>
            </a:ln>
          </p:spPr>
          <p:style>
            <a:lnRef idx="3">
              <a:schemeClr val="dk1"/>
            </a:lnRef>
            <a:fillRef idx="0">
              <a:schemeClr val="dk1"/>
            </a:fillRef>
            <a:effectRef idx="2">
              <a:schemeClr val="dk1"/>
            </a:effectRef>
            <a:fontRef idx="minor">
              <a:schemeClr val="tx1"/>
            </a:fontRef>
          </p:style>
        </p:cxnSp>
        <p:grpSp>
          <p:nvGrpSpPr>
            <p:cNvPr id="109" name="Group 132">
              <a:extLst>
                <a:ext uri="{FF2B5EF4-FFF2-40B4-BE49-F238E27FC236}">
                  <a16:creationId xmlns:a16="http://schemas.microsoft.com/office/drawing/2014/main" id="{9BA8944C-CE53-F14F-944C-955FD0103944}"/>
                </a:ext>
              </a:extLst>
            </p:cNvPr>
            <p:cNvGrpSpPr/>
            <p:nvPr/>
          </p:nvGrpSpPr>
          <p:grpSpPr>
            <a:xfrm>
              <a:off x="6705600" y="2133600"/>
              <a:ext cx="381000" cy="190500"/>
              <a:chOff x="762000" y="2971800"/>
              <a:chExt cx="838200" cy="381000"/>
            </a:xfrm>
            <a:grpFill/>
          </p:grpSpPr>
          <p:sp>
            <p:nvSpPr>
              <p:cNvPr id="167" name="Rectangle 166">
                <a:extLst>
                  <a:ext uri="{FF2B5EF4-FFF2-40B4-BE49-F238E27FC236}">
                    <a16:creationId xmlns:a16="http://schemas.microsoft.com/office/drawing/2014/main" id="{742A33CE-A44D-1A47-A9F0-55627C77A2B6}"/>
                  </a:ext>
                </a:extLst>
              </p:cNvPr>
              <p:cNvSpPr/>
              <p:nvPr/>
            </p:nvSpPr>
            <p:spPr bwMode="auto">
              <a:xfrm>
                <a:off x="762000" y="2971800"/>
                <a:ext cx="838200" cy="381000"/>
              </a:xfrm>
              <a:prstGeom prst="rect">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sp>
            <p:nvSpPr>
              <p:cNvPr id="168" name="Isosceles Triangle 167">
                <a:extLst>
                  <a:ext uri="{FF2B5EF4-FFF2-40B4-BE49-F238E27FC236}">
                    <a16:creationId xmlns:a16="http://schemas.microsoft.com/office/drawing/2014/main" id="{FFAE500B-27CD-DA42-84AA-630047209D06}"/>
                  </a:ext>
                </a:extLst>
              </p:cNvPr>
              <p:cNvSpPr/>
              <p:nvPr/>
            </p:nvSpPr>
            <p:spPr bwMode="auto">
              <a:xfrm rot="10800000">
                <a:off x="762000" y="2971800"/>
                <a:ext cx="838200" cy="152400"/>
              </a:xfrm>
              <a:prstGeom prst="triangle">
                <a:avLst/>
              </a:prstGeom>
              <a:grpFill/>
              <a:ln w="381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mn-lt"/>
                  <a:ea typeface="+mn-ea"/>
                </a:endParaRPr>
              </a:p>
            </p:txBody>
          </p:sp>
        </p:grpSp>
      </p:grpSp>
      <p:sp>
        <p:nvSpPr>
          <p:cNvPr id="22560" name="TextBox 173">
            <a:extLst>
              <a:ext uri="{FF2B5EF4-FFF2-40B4-BE49-F238E27FC236}">
                <a16:creationId xmlns:a16="http://schemas.microsoft.com/office/drawing/2014/main" id="{17727F84-6DDD-3C45-A535-E2CDE9DEA1B6}"/>
              </a:ext>
            </a:extLst>
          </p:cNvPr>
          <p:cNvSpPr txBox="1">
            <a:spLocks noChangeArrowheads="1"/>
          </p:cNvSpPr>
          <p:nvPr/>
        </p:nvSpPr>
        <p:spPr bwMode="auto">
          <a:xfrm>
            <a:off x="1355725" y="1790700"/>
            <a:ext cx="1739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b="1">
                <a:solidFill>
                  <a:srgbClr val="000000"/>
                </a:solidFill>
              </a:rPr>
              <a:t>Compute</a:t>
            </a:r>
          </a:p>
        </p:txBody>
      </p:sp>
      <p:sp>
        <p:nvSpPr>
          <p:cNvPr id="175" name="TextBox 174">
            <a:extLst>
              <a:ext uri="{FF2B5EF4-FFF2-40B4-BE49-F238E27FC236}">
                <a16:creationId xmlns:a16="http://schemas.microsoft.com/office/drawing/2014/main" id="{91930DB5-C4F8-7247-8F2E-5049DE198D03}"/>
              </a:ext>
            </a:extLst>
          </p:cNvPr>
          <p:cNvSpPr txBox="1">
            <a:spLocks noChangeArrowheads="1"/>
          </p:cNvSpPr>
          <p:nvPr/>
        </p:nvSpPr>
        <p:spPr bwMode="auto">
          <a:xfrm>
            <a:off x="4314825" y="1790700"/>
            <a:ext cx="2543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b="1">
                <a:solidFill>
                  <a:srgbClr val="000000"/>
                </a:solidFill>
              </a:rPr>
              <a:t>Communicate</a:t>
            </a:r>
          </a:p>
        </p:txBody>
      </p:sp>
      <p:sp>
        <p:nvSpPr>
          <p:cNvPr id="176" name="U-Turn Arrow 175">
            <a:extLst>
              <a:ext uri="{FF2B5EF4-FFF2-40B4-BE49-F238E27FC236}">
                <a16:creationId xmlns:a16="http://schemas.microsoft.com/office/drawing/2014/main" id="{1AAA00E0-53D0-F94C-8275-B5B6214FB4E7}"/>
              </a:ext>
            </a:extLst>
          </p:cNvPr>
          <p:cNvSpPr/>
          <p:nvPr/>
        </p:nvSpPr>
        <p:spPr bwMode="auto">
          <a:xfrm rot="10800000">
            <a:off x="1371600" y="5867399"/>
            <a:ext cx="7010400" cy="609600"/>
          </a:xfrm>
          <a:prstGeom prst="uturnArrow">
            <a:avLst>
              <a:gd name="adj1" fmla="val 28507"/>
              <a:gd name="adj2" fmla="val 25000"/>
              <a:gd name="adj3" fmla="val 28326"/>
              <a:gd name="adj4" fmla="val 46309"/>
              <a:gd name="adj5" fmla="val 10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algn="ctr" eaLnBrk="1" hangingPunct="1">
              <a:defRPr/>
            </a:pPr>
            <a:endParaRPr lang="en-US" sz="2800">
              <a:solidFill>
                <a:prstClr val="black"/>
              </a:solidFill>
            </a:endParaRPr>
          </a:p>
        </p:txBody>
      </p:sp>
    </p:spTree>
    <p:custDataLst>
      <p:tags r:id="rId1"/>
    </p:custDataLst>
    <p:extLst>
      <p:ext uri="{BB962C8B-B14F-4D97-AF65-F5344CB8AC3E}">
        <p14:creationId xmlns:p14="http://schemas.microsoft.com/office/powerpoint/2010/main" val="837865746"/>
      </p:ext>
    </p:extLst>
  </p:cSld>
  <p:clrMapOvr>
    <a:masterClrMapping/>
  </p:clrMapOvr>
  <p:transition spd="slow" advTm="3091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210E0D4E-E810-414D-9450-ECA0A9EA7A3F}"/>
              </a:ext>
            </a:extLst>
          </p:cNvPr>
          <p:cNvSpPr>
            <a:spLocks noGrp="1"/>
          </p:cNvSpPr>
          <p:nvPr>
            <p:ph type="title"/>
          </p:nvPr>
        </p:nvSpPr>
        <p:spPr/>
        <p:txBody>
          <a:bodyPr/>
          <a:lstStyle/>
          <a:p>
            <a:pPr eaLnBrk="1" hangingPunct="1"/>
            <a:endParaRPr kumimoji="0" lang="zh-CN" altLang="en-US"/>
          </a:p>
        </p:txBody>
      </p:sp>
      <p:sp>
        <p:nvSpPr>
          <p:cNvPr id="33794" name="内容占位符 2">
            <a:extLst>
              <a:ext uri="{FF2B5EF4-FFF2-40B4-BE49-F238E27FC236}">
                <a16:creationId xmlns:a16="http://schemas.microsoft.com/office/drawing/2014/main" id="{C71CE168-239F-954F-AE96-08C09C1D7F27}"/>
              </a:ext>
            </a:extLst>
          </p:cNvPr>
          <p:cNvSpPr>
            <a:spLocks noGrp="1"/>
          </p:cNvSpPr>
          <p:nvPr>
            <p:ph idx="1"/>
          </p:nvPr>
        </p:nvSpPr>
        <p:spPr/>
        <p:txBody>
          <a:bodyPr/>
          <a:lstStyle/>
          <a:p>
            <a:pPr eaLnBrk="1" hangingPunct="1"/>
            <a:endParaRPr kumimoji="0" lang="zh-CN" altLang="en-US"/>
          </a:p>
        </p:txBody>
      </p:sp>
      <p:pic>
        <p:nvPicPr>
          <p:cNvPr id="33795" name="Picture 2">
            <a:extLst>
              <a:ext uri="{FF2B5EF4-FFF2-40B4-BE49-F238E27FC236}">
                <a16:creationId xmlns:a16="http://schemas.microsoft.com/office/drawing/2014/main" id="{EA45E6BC-773E-D44C-A21B-9E3E30BEE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100"/>
            <a:ext cx="9151938" cy="628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8A9FF845-67F0-9B49-8557-B3A7EE2A534E}"/>
              </a:ext>
            </a:extLst>
          </p:cNvPr>
          <p:cNvCxnSpPr>
            <a:cxnSpLocks noChangeShapeType="1"/>
            <a:stCxn id="102" idx="6"/>
            <a:endCxn id="103" idx="2"/>
          </p:cNvCxnSpPr>
          <p:nvPr/>
        </p:nvCxnSpPr>
        <p:spPr bwMode="auto">
          <a:xfrm>
            <a:off x="925513" y="2470150"/>
            <a:ext cx="1093787" cy="1588"/>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0" name="Straight Arrow Connector 9">
            <a:extLst>
              <a:ext uri="{FF2B5EF4-FFF2-40B4-BE49-F238E27FC236}">
                <a16:creationId xmlns:a16="http://schemas.microsoft.com/office/drawing/2014/main" id="{FD0FFB52-4FC9-C04D-92BF-B00BEFA0B822}"/>
              </a:ext>
            </a:extLst>
          </p:cNvPr>
          <p:cNvCxnSpPr>
            <a:cxnSpLocks noChangeShapeType="1"/>
            <a:stCxn id="103" idx="6"/>
            <a:endCxn id="104" idx="2"/>
          </p:cNvCxnSpPr>
          <p:nvPr/>
        </p:nvCxnSpPr>
        <p:spPr bwMode="auto">
          <a:xfrm>
            <a:off x="2411413" y="2470150"/>
            <a:ext cx="1093787" cy="1588"/>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2" name="Straight Arrow Connector 11">
            <a:extLst>
              <a:ext uri="{FF2B5EF4-FFF2-40B4-BE49-F238E27FC236}">
                <a16:creationId xmlns:a16="http://schemas.microsoft.com/office/drawing/2014/main" id="{D68CB674-C4C3-464C-92C6-741DEB0D577B}"/>
              </a:ext>
            </a:extLst>
          </p:cNvPr>
          <p:cNvCxnSpPr>
            <a:cxnSpLocks noChangeShapeType="1"/>
            <a:stCxn id="31" idx="7"/>
            <a:endCxn id="103" idx="3"/>
          </p:cNvCxnSpPr>
          <p:nvPr/>
        </p:nvCxnSpPr>
        <p:spPr bwMode="auto">
          <a:xfrm rot="5400000" flipH="1" flipV="1">
            <a:off x="1285875" y="2943225"/>
            <a:ext cx="1123950" cy="457200"/>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3" name="Straight Arrow Connector 12">
            <a:extLst>
              <a:ext uri="{FF2B5EF4-FFF2-40B4-BE49-F238E27FC236}">
                <a16:creationId xmlns:a16="http://schemas.microsoft.com/office/drawing/2014/main" id="{EB571B23-29DB-F94A-8E97-4863D586770D}"/>
              </a:ext>
            </a:extLst>
          </p:cNvPr>
          <p:cNvCxnSpPr>
            <a:cxnSpLocks noChangeShapeType="1"/>
            <a:stCxn id="33" idx="1"/>
            <a:endCxn id="104" idx="5"/>
          </p:cNvCxnSpPr>
          <p:nvPr/>
        </p:nvCxnSpPr>
        <p:spPr bwMode="auto">
          <a:xfrm rot="16200000" flipV="1">
            <a:off x="3514726" y="2935287"/>
            <a:ext cx="1123950" cy="473075"/>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4" name="Straight Arrow Connector 13">
            <a:extLst>
              <a:ext uri="{FF2B5EF4-FFF2-40B4-BE49-F238E27FC236}">
                <a16:creationId xmlns:a16="http://schemas.microsoft.com/office/drawing/2014/main" id="{93290719-6758-614D-BD9E-9681286A38CC}"/>
              </a:ext>
            </a:extLst>
          </p:cNvPr>
          <p:cNvCxnSpPr>
            <a:cxnSpLocks noChangeShapeType="1"/>
            <a:stCxn id="32" idx="7"/>
            <a:endCxn id="104" idx="3"/>
          </p:cNvCxnSpPr>
          <p:nvPr/>
        </p:nvCxnSpPr>
        <p:spPr bwMode="auto">
          <a:xfrm rot="5400000" flipH="1" flipV="1">
            <a:off x="2771775" y="2943225"/>
            <a:ext cx="1123950" cy="457200"/>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5" name="Straight Arrow Connector 14">
            <a:extLst>
              <a:ext uri="{FF2B5EF4-FFF2-40B4-BE49-F238E27FC236}">
                <a16:creationId xmlns:a16="http://schemas.microsoft.com/office/drawing/2014/main" id="{7DB25D34-DBE7-384D-B004-5D3DD03BECAB}"/>
              </a:ext>
            </a:extLst>
          </p:cNvPr>
          <p:cNvCxnSpPr>
            <a:cxnSpLocks noChangeShapeType="1"/>
            <a:stCxn id="32" idx="1"/>
            <a:endCxn id="103" idx="5"/>
          </p:cNvCxnSpPr>
          <p:nvPr/>
        </p:nvCxnSpPr>
        <p:spPr bwMode="auto">
          <a:xfrm rot="16200000" flipV="1">
            <a:off x="2028826" y="2935287"/>
            <a:ext cx="1123950" cy="473075"/>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102" name="Oval 4">
            <a:extLst>
              <a:ext uri="{FF2B5EF4-FFF2-40B4-BE49-F238E27FC236}">
                <a16:creationId xmlns:a16="http://schemas.microsoft.com/office/drawing/2014/main" id="{CADB11DC-9FC5-3647-B860-FF0B44C136B6}"/>
              </a:ext>
            </a:extLst>
          </p:cNvPr>
          <p:cNvSpPr>
            <a:spLocks noChangeArrowheads="1"/>
          </p:cNvSpPr>
          <p:nvPr/>
        </p:nvSpPr>
        <p:spPr bwMode="auto">
          <a:xfrm>
            <a:off x="533400" y="22748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3" name="Oval 102">
            <a:extLst>
              <a:ext uri="{FF2B5EF4-FFF2-40B4-BE49-F238E27FC236}">
                <a16:creationId xmlns:a16="http://schemas.microsoft.com/office/drawing/2014/main" id="{34F5944A-7653-B848-AD32-5998C8004D13}"/>
              </a:ext>
            </a:extLst>
          </p:cNvPr>
          <p:cNvSpPr>
            <a:spLocks noChangeArrowheads="1"/>
          </p:cNvSpPr>
          <p:nvPr/>
        </p:nvSpPr>
        <p:spPr bwMode="auto">
          <a:xfrm>
            <a:off x="2019300" y="22748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4" name="Oval 103">
            <a:extLst>
              <a:ext uri="{FF2B5EF4-FFF2-40B4-BE49-F238E27FC236}">
                <a16:creationId xmlns:a16="http://schemas.microsoft.com/office/drawing/2014/main" id="{C8E42926-257F-634B-8900-4F8593B0B197}"/>
              </a:ext>
            </a:extLst>
          </p:cNvPr>
          <p:cNvSpPr>
            <a:spLocks noChangeArrowheads="1"/>
          </p:cNvSpPr>
          <p:nvPr/>
        </p:nvSpPr>
        <p:spPr bwMode="auto">
          <a:xfrm>
            <a:off x="3505200" y="22748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8" name="Oval 4">
            <a:extLst>
              <a:ext uri="{FF2B5EF4-FFF2-40B4-BE49-F238E27FC236}">
                <a16:creationId xmlns:a16="http://schemas.microsoft.com/office/drawing/2014/main" id="{401F7FBE-A4B7-424E-960C-E52A4EEA4DDD}"/>
              </a:ext>
            </a:extLst>
          </p:cNvPr>
          <p:cNvSpPr>
            <a:spLocks noChangeArrowheads="1"/>
          </p:cNvSpPr>
          <p:nvPr/>
        </p:nvSpPr>
        <p:spPr bwMode="auto">
          <a:xfrm>
            <a:off x="533400" y="50942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9" name="Oval 108">
            <a:extLst>
              <a:ext uri="{FF2B5EF4-FFF2-40B4-BE49-F238E27FC236}">
                <a16:creationId xmlns:a16="http://schemas.microsoft.com/office/drawing/2014/main" id="{392F10C3-F6A1-D24B-9681-E6A824D6C5B1}"/>
              </a:ext>
            </a:extLst>
          </p:cNvPr>
          <p:cNvSpPr>
            <a:spLocks noChangeArrowheads="1"/>
          </p:cNvSpPr>
          <p:nvPr/>
        </p:nvSpPr>
        <p:spPr bwMode="auto">
          <a:xfrm>
            <a:off x="2019300" y="50942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19" name="Oval 118">
            <a:extLst>
              <a:ext uri="{FF2B5EF4-FFF2-40B4-BE49-F238E27FC236}">
                <a16:creationId xmlns:a16="http://schemas.microsoft.com/office/drawing/2014/main" id="{E316537A-76A1-D749-8885-D1A8DFBE103A}"/>
              </a:ext>
            </a:extLst>
          </p:cNvPr>
          <p:cNvSpPr>
            <a:spLocks noChangeArrowheads="1"/>
          </p:cNvSpPr>
          <p:nvPr/>
        </p:nvSpPr>
        <p:spPr bwMode="auto">
          <a:xfrm>
            <a:off x="3505200" y="5094288"/>
            <a:ext cx="392113" cy="392112"/>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2" name="Title 1">
            <a:extLst>
              <a:ext uri="{FF2B5EF4-FFF2-40B4-BE49-F238E27FC236}">
                <a16:creationId xmlns:a16="http://schemas.microsoft.com/office/drawing/2014/main" id="{274080E3-4469-9548-8B05-22F31598CF19}"/>
              </a:ext>
            </a:extLst>
          </p:cNvPr>
          <p:cNvSpPr>
            <a:spLocks noGrp="1"/>
          </p:cNvSpPr>
          <p:nvPr>
            <p:ph type="title"/>
          </p:nvPr>
        </p:nvSpPr>
        <p:spPr/>
        <p:txBody>
          <a:bodyPr rtlCol="0">
            <a:normAutofit/>
          </a:bodyPr>
          <a:lstStyle/>
          <a:p>
            <a:pPr eaLnBrk="1" fontAlgn="auto" hangingPunct="1">
              <a:spcAft>
                <a:spcPts val="0"/>
              </a:spcAft>
              <a:defRPr/>
            </a:pPr>
            <a:r>
              <a:rPr kumimoji="0" lang="en-US" dirty="0">
                <a:latin typeface="+mn-lt"/>
                <a:cs typeface="+mj-cs"/>
              </a:rPr>
              <a:t>Data Graph</a:t>
            </a:r>
          </a:p>
        </p:txBody>
      </p:sp>
      <p:sp>
        <p:nvSpPr>
          <p:cNvPr id="31" name="Oval 4">
            <a:extLst>
              <a:ext uri="{FF2B5EF4-FFF2-40B4-BE49-F238E27FC236}">
                <a16:creationId xmlns:a16="http://schemas.microsoft.com/office/drawing/2014/main" id="{0C3082C1-F84F-CF46-9B8D-8CB32B7F9B23}"/>
              </a:ext>
            </a:extLst>
          </p:cNvPr>
          <p:cNvSpPr>
            <a:spLocks noChangeArrowheads="1"/>
          </p:cNvSpPr>
          <p:nvPr/>
        </p:nvSpPr>
        <p:spPr bwMode="auto">
          <a:xfrm>
            <a:off x="1284288" y="3676650"/>
            <a:ext cx="392112" cy="392113"/>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32" name="Oval 31">
            <a:extLst>
              <a:ext uri="{FF2B5EF4-FFF2-40B4-BE49-F238E27FC236}">
                <a16:creationId xmlns:a16="http://schemas.microsoft.com/office/drawing/2014/main" id="{3E52055C-D86C-904F-A034-900CF882ADAF}"/>
              </a:ext>
            </a:extLst>
          </p:cNvPr>
          <p:cNvSpPr>
            <a:spLocks noChangeArrowheads="1"/>
          </p:cNvSpPr>
          <p:nvPr/>
        </p:nvSpPr>
        <p:spPr bwMode="auto">
          <a:xfrm>
            <a:off x="2770188" y="3676650"/>
            <a:ext cx="392112" cy="392113"/>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33" name="Oval 32">
            <a:extLst>
              <a:ext uri="{FF2B5EF4-FFF2-40B4-BE49-F238E27FC236}">
                <a16:creationId xmlns:a16="http://schemas.microsoft.com/office/drawing/2014/main" id="{181539CA-3284-DD4B-86CC-D3D99102D85B}"/>
              </a:ext>
            </a:extLst>
          </p:cNvPr>
          <p:cNvSpPr>
            <a:spLocks noChangeArrowheads="1"/>
          </p:cNvSpPr>
          <p:nvPr/>
        </p:nvSpPr>
        <p:spPr bwMode="auto">
          <a:xfrm>
            <a:off x="4256088" y="3676650"/>
            <a:ext cx="392112" cy="392113"/>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cxnSp>
        <p:nvCxnSpPr>
          <p:cNvPr id="16" name="Straight Arrow Connector 15">
            <a:extLst>
              <a:ext uri="{FF2B5EF4-FFF2-40B4-BE49-F238E27FC236}">
                <a16:creationId xmlns:a16="http://schemas.microsoft.com/office/drawing/2014/main" id="{DF9309B1-C2C8-B349-BBBC-34799DA1DEF2}"/>
              </a:ext>
            </a:extLst>
          </p:cNvPr>
          <p:cNvCxnSpPr>
            <a:cxnSpLocks noChangeShapeType="1"/>
            <a:stCxn id="108" idx="6"/>
            <a:endCxn id="109" idx="2"/>
          </p:cNvCxnSpPr>
          <p:nvPr/>
        </p:nvCxnSpPr>
        <p:spPr bwMode="auto">
          <a:xfrm>
            <a:off x="925513" y="5289550"/>
            <a:ext cx="1093787" cy="1588"/>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7" name="Straight Arrow Connector 16">
            <a:extLst>
              <a:ext uri="{FF2B5EF4-FFF2-40B4-BE49-F238E27FC236}">
                <a16:creationId xmlns:a16="http://schemas.microsoft.com/office/drawing/2014/main" id="{CD788D38-9AE4-DA4D-83AC-093B2668D586}"/>
              </a:ext>
            </a:extLst>
          </p:cNvPr>
          <p:cNvCxnSpPr>
            <a:cxnSpLocks noChangeShapeType="1"/>
            <a:stCxn id="109" idx="6"/>
            <a:endCxn id="119" idx="2"/>
          </p:cNvCxnSpPr>
          <p:nvPr/>
        </p:nvCxnSpPr>
        <p:spPr bwMode="auto">
          <a:xfrm>
            <a:off x="2411413" y="5289550"/>
            <a:ext cx="1093787" cy="1588"/>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19" name="Straight Arrow Connector 18">
            <a:extLst>
              <a:ext uri="{FF2B5EF4-FFF2-40B4-BE49-F238E27FC236}">
                <a16:creationId xmlns:a16="http://schemas.microsoft.com/office/drawing/2014/main" id="{57D30F53-D2D9-944A-89E7-4C14C9652D9D}"/>
              </a:ext>
            </a:extLst>
          </p:cNvPr>
          <p:cNvCxnSpPr>
            <a:cxnSpLocks noChangeShapeType="1"/>
            <a:stCxn id="109" idx="1"/>
            <a:endCxn id="31" idx="5"/>
          </p:cNvCxnSpPr>
          <p:nvPr/>
        </p:nvCxnSpPr>
        <p:spPr bwMode="auto">
          <a:xfrm rot="16200000" flipV="1">
            <a:off x="1277937" y="4352926"/>
            <a:ext cx="1139825" cy="457200"/>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20" name="Straight Arrow Connector 19">
            <a:extLst>
              <a:ext uri="{FF2B5EF4-FFF2-40B4-BE49-F238E27FC236}">
                <a16:creationId xmlns:a16="http://schemas.microsoft.com/office/drawing/2014/main" id="{6D9E30FE-E9E6-C54E-9DB7-ABF28A67554A}"/>
              </a:ext>
            </a:extLst>
          </p:cNvPr>
          <p:cNvCxnSpPr>
            <a:cxnSpLocks noChangeShapeType="1"/>
            <a:stCxn id="119" idx="7"/>
            <a:endCxn id="33" idx="3"/>
          </p:cNvCxnSpPr>
          <p:nvPr/>
        </p:nvCxnSpPr>
        <p:spPr bwMode="auto">
          <a:xfrm rot="5400000" flipH="1" flipV="1">
            <a:off x="3506788" y="4344988"/>
            <a:ext cx="1139825" cy="473075"/>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21" name="Straight Arrow Connector 20">
            <a:extLst>
              <a:ext uri="{FF2B5EF4-FFF2-40B4-BE49-F238E27FC236}">
                <a16:creationId xmlns:a16="http://schemas.microsoft.com/office/drawing/2014/main" id="{8E4BC4CF-1526-754E-9EA6-57E435817C26}"/>
              </a:ext>
            </a:extLst>
          </p:cNvPr>
          <p:cNvCxnSpPr>
            <a:cxnSpLocks noChangeShapeType="1"/>
            <a:stCxn id="119" idx="1"/>
            <a:endCxn id="32" idx="5"/>
          </p:cNvCxnSpPr>
          <p:nvPr/>
        </p:nvCxnSpPr>
        <p:spPr bwMode="auto">
          <a:xfrm rot="16200000" flipV="1">
            <a:off x="2763837" y="4352926"/>
            <a:ext cx="1139825" cy="457200"/>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cxnSp>
        <p:nvCxnSpPr>
          <p:cNvPr id="22" name="Straight Arrow Connector 21">
            <a:extLst>
              <a:ext uri="{FF2B5EF4-FFF2-40B4-BE49-F238E27FC236}">
                <a16:creationId xmlns:a16="http://schemas.microsoft.com/office/drawing/2014/main" id="{6A46067E-8A0A-6C44-B925-1477583BC03C}"/>
              </a:ext>
            </a:extLst>
          </p:cNvPr>
          <p:cNvCxnSpPr>
            <a:cxnSpLocks noChangeShapeType="1"/>
            <a:stCxn id="109" idx="7"/>
            <a:endCxn id="32" idx="3"/>
          </p:cNvCxnSpPr>
          <p:nvPr/>
        </p:nvCxnSpPr>
        <p:spPr bwMode="auto">
          <a:xfrm rot="5400000" flipH="1" flipV="1">
            <a:off x="2020888" y="4344988"/>
            <a:ext cx="1139825" cy="473075"/>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34839" name="TextBox 33">
            <a:extLst>
              <a:ext uri="{FF2B5EF4-FFF2-40B4-BE49-F238E27FC236}">
                <a16:creationId xmlns:a16="http://schemas.microsoft.com/office/drawing/2014/main" id="{04C01780-CB4A-1F48-BF00-7B1AB76389F1}"/>
              </a:ext>
            </a:extLst>
          </p:cNvPr>
          <p:cNvSpPr txBox="1">
            <a:spLocks noChangeArrowheads="1"/>
          </p:cNvSpPr>
          <p:nvPr/>
        </p:nvSpPr>
        <p:spPr bwMode="auto">
          <a:xfrm>
            <a:off x="550863" y="1066800"/>
            <a:ext cx="8669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800"/>
              <a:t>Data associated with vertices and edges</a:t>
            </a:r>
          </a:p>
        </p:txBody>
      </p:sp>
      <p:sp>
        <p:nvSpPr>
          <p:cNvPr id="62" name="Cube 61">
            <a:extLst>
              <a:ext uri="{FF2B5EF4-FFF2-40B4-BE49-F238E27FC236}">
                <a16:creationId xmlns:a16="http://schemas.microsoft.com/office/drawing/2014/main" id="{0CAFF46A-25BF-9743-BE10-446FF6851281}"/>
              </a:ext>
            </a:extLst>
          </p:cNvPr>
          <p:cNvSpPr/>
          <p:nvPr/>
        </p:nvSpPr>
        <p:spPr bwMode="auto">
          <a:xfrm>
            <a:off x="582613" y="2351088"/>
            <a:ext cx="331787"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63" name="Cube 62">
            <a:extLst>
              <a:ext uri="{FF2B5EF4-FFF2-40B4-BE49-F238E27FC236}">
                <a16:creationId xmlns:a16="http://schemas.microsoft.com/office/drawing/2014/main" id="{B22772DD-2A46-384E-98D0-5EDAD7EAC92A}"/>
              </a:ext>
            </a:extLst>
          </p:cNvPr>
          <p:cNvSpPr/>
          <p:nvPr/>
        </p:nvSpPr>
        <p:spPr bwMode="auto">
          <a:xfrm>
            <a:off x="3581400" y="2351088"/>
            <a:ext cx="331788"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64" name="Cube 63">
            <a:extLst>
              <a:ext uri="{FF2B5EF4-FFF2-40B4-BE49-F238E27FC236}">
                <a16:creationId xmlns:a16="http://schemas.microsoft.com/office/drawing/2014/main" id="{46E0B090-0690-3142-841B-7B340BB9E8FC}"/>
              </a:ext>
            </a:extLst>
          </p:cNvPr>
          <p:cNvSpPr/>
          <p:nvPr/>
        </p:nvSpPr>
        <p:spPr bwMode="auto">
          <a:xfrm>
            <a:off x="2768600" y="3722688"/>
            <a:ext cx="333375"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65" name="Cube 64">
            <a:extLst>
              <a:ext uri="{FF2B5EF4-FFF2-40B4-BE49-F238E27FC236}">
                <a16:creationId xmlns:a16="http://schemas.microsoft.com/office/drawing/2014/main" id="{8EE4A432-A851-B14D-90C4-50D1DAC2D39F}"/>
              </a:ext>
            </a:extLst>
          </p:cNvPr>
          <p:cNvSpPr/>
          <p:nvPr/>
        </p:nvSpPr>
        <p:spPr bwMode="auto">
          <a:xfrm>
            <a:off x="1295400" y="3722688"/>
            <a:ext cx="331788"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94" name="Cube 93">
            <a:extLst>
              <a:ext uri="{FF2B5EF4-FFF2-40B4-BE49-F238E27FC236}">
                <a16:creationId xmlns:a16="http://schemas.microsoft.com/office/drawing/2014/main" id="{FDA18A25-B534-D54E-B1BD-7C5B522D0A61}"/>
              </a:ext>
            </a:extLst>
          </p:cNvPr>
          <p:cNvSpPr/>
          <p:nvPr/>
        </p:nvSpPr>
        <p:spPr bwMode="auto">
          <a:xfrm>
            <a:off x="2057400" y="2351088"/>
            <a:ext cx="331788"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97" name="Cube 96">
            <a:extLst>
              <a:ext uri="{FF2B5EF4-FFF2-40B4-BE49-F238E27FC236}">
                <a16:creationId xmlns:a16="http://schemas.microsoft.com/office/drawing/2014/main" id="{35B4EAD4-D089-EC4D-9376-8F4FFDB81B48}"/>
              </a:ext>
            </a:extLst>
          </p:cNvPr>
          <p:cNvSpPr/>
          <p:nvPr/>
        </p:nvSpPr>
        <p:spPr bwMode="auto">
          <a:xfrm>
            <a:off x="3554413" y="5160963"/>
            <a:ext cx="331787"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98" name="Cube 97">
            <a:extLst>
              <a:ext uri="{FF2B5EF4-FFF2-40B4-BE49-F238E27FC236}">
                <a16:creationId xmlns:a16="http://schemas.microsoft.com/office/drawing/2014/main" id="{B1892C98-800A-4A4F-A0F8-99E36F98919C}"/>
              </a:ext>
            </a:extLst>
          </p:cNvPr>
          <p:cNvSpPr/>
          <p:nvPr/>
        </p:nvSpPr>
        <p:spPr bwMode="auto">
          <a:xfrm>
            <a:off x="2065338" y="5122863"/>
            <a:ext cx="331787"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99" name="Cube 98">
            <a:extLst>
              <a:ext uri="{FF2B5EF4-FFF2-40B4-BE49-F238E27FC236}">
                <a16:creationId xmlns:a16="http://schemas.microsoft.com/office/drawing/2014/main" id="{AC6157FB-EE8D-D74D-B2F2-93AAED878E26}"/>
              </a:ext>
            </a:extLst>
          </p:cNvPr>
          <p:cNvSpPr/>
          <p:nvPr/>
        </p:nvSpPr>
        <p:spPr bwMode="auto">
          <a:xfrm>
            <a:off x="525463" y="5170488"/>
            <a:ext cx="333375"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00" name="Cube 99">
            <a:extLst>
              <a:ext uri="{FF2B5EF4-FFF2-40B4-BE49-F238E27FC236}">
                <a16:creationId xmlns:a16="http://schemas.microsoft.com/office/drawing/2014/main" id="{D1243758-6375-0744-A8A0-976F73FB6E22}"/>
              </a:ext>
            </a:extLst>
          </p:cNvPr>
          <p:cNvSpPr/>
          <p:nvPr/>
        </p:nvSpPr>
        <p:spPr bwMode="auto">
          <a:xfrm>
            <a:off x="4267200" y="3722688"/>
            <a:ext cx="331788"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61" name="Cube 60">
            <a:extLst>
              <a:ext uri="{FF2B5EF4-FFF2-40B4-BE49-F238E27FC236}">
                <a16:creationId xmlns:a16="http://schemas.microsoft.com/office/drawing/2014/main" id="{D4238D5F-1C95-3243-AB62-1637DC21A102}"/>
              </a:ext>
            </a:extLst>
          </p:cNvPr>
          <p:cNvSpPr/>
          <p:nvPr/>
        </p:nvSpPr>
        <p:spPr bwMode="auto">
          <a:xfrm>
            <a:off x="1284288" y="2330450"/>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2" name="Cube 71">
            <a:extLst>
              <a:ext uri="{FF2B5EF4-FFF2-40B4-BE49-F238E27FC236}">
                <a16:creationId xmlns:a16="http://schemas.microsoft.com/office/drawing/2014/main" id="{7E43508D-C4F0-8F4D-8458-FF221F8D229F}"/>
              </a:ext>
            </a:extLst>
          </p:cNvPr>
          <p:cNvSpPr/>
          <p:nvPr/>
        </p:nvSpPr>
        <p:spPr bwMode="auto">
          <a:xfrm>
            <a:off x="2800350" y="2314575"/>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4" name="Cube 73">
            <a:extLst>
              <a:ext uri="{FF2B5EF4-FFF2-40B4-BE49-F238E27FC236}">
                <a16:creationId xmlns:a16="http://schemas.microsoft.com/office/drawing/2014/main" id="{5F163C99-22FC-0E4E-8C77-70CEE6820274}"/>
              </a:ext>
            </a:extLst>
          </p:cNvPr>
          <p:cNvSpPr/>
          <p:nvPr/>
        </p:nvSpPr>
        <p:spPr bwMode="auto">
          <a:xfrm>
            <a:off x="1674813" y="3081338"/>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5" name="Cube 74">
            <a:extLst>
              <a:ext uri="{FF2B5EF4-FFF2-40B4-BE49-F238E27FC236}">
                <a16:creationId xmlns:a16="http://schemas.microsoft.com/office/drawing/2014/main" id="{CAF2B318-FED4-6643-B02C-B8885FFE3F3B}"/>
              </a:ext>
            </a:extLst>
          </p:cNvPr>
          <p:cNvSpPr/>
          <p:nvPr/>
        </p:nvSpPr>
        <p:spPr bwMode="auto">
          <a:xfrm>
            <a:off x="2471738" y="3081338"/>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6" name="Cube 75">
            <a:extLst>
              <a:ext uri="{FF2B5EF4-FFF2-40B4-BE49-F238E27FC236}">
                <a16:creationId xmlns:a16="http://schemas.microsoft.com/office/drawing/2014/main" id="{875B6361-52CE-E946-A7C7-3954A8242A3E}"/>
              </a:ext>
            </a:extLst>
          </p:cNvPr>
          <p:cNvSpPr/>
          <p:nvPr/>
        </p:nvSpPr>
        <p:spPr bwMode="auto">
          <a:xfrm>
            <a:off x="3206750" y="3081338"/>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7" name="Cube 76">
            <a:extLst>
              <a:ext uri="{FF2B5EF4-FFF2-40B4-BE49-F238E27FC236}">
                <a16:creationId xmlns:a16="http://schemas.microsoft.com/office/drawing/2014/main" id="{D3040B58-D631-0740-B072-ED3B393AAA9E}"/>
              </a:ext>
            </a:extLst>
          </p:cNvPr>
          <p:cNvSpPr/>
          <p:nvPr/>
        </p:nvSpPr>
        <p:spPr bwMode="auto">
          <a:xfrm>
            <a:off x="3981450" y="3081338"/>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8" name="Cube 77">
            <a:extLst>
              <a:ext uri="{FF2B5EF4-FFF2-40B4-BE49-F238E27FC236}">
                <a16:creationId xmlns:a16="http://schemas.microsoft.com/office/drawing/2014/main" id="{845B7347-F5DD-914C-A6CD-7E4361979FBF}"/>
              </a:ext>
            </a:extLst>
          </p:cNvPr>
          <p:cNvSpPr/>
          <p:nvPr/>
        </p:nvSpPr>
        <p:spPr bwMode="auto">
          <a:xfrm>
            <a:off x="1662113" y="4410075"/>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79" name="Cube 78">
            <a:extLst>
              <a:ext uri="{FF2B5EF4-FFF2-40B4-BE49-F238E27FC236}">
                <a16:creationId xmlns:a16="http://schemas.microsoft.com/office/drawing/2014/main" id="{ECF49E12-DDE8-EC40-872A-62FD69E5D97C}"/>
              </a:ext>
            </a:extLst>
          </p:cNvPr>
          <p:cNvSpPr/>
          <p:nvPr/>
        </p:nvSpPr>
        <p:spPr bwMode="auto">
          <a:xfrm>
            <a:off x="2459038" y="4410075"/>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0" name="Cube 79">
            <a:extLst>
              <a:ext uri="{FF2B5EF4-FFF2-40B4-BE49-F238E27FC236}">
                <a16:creationId xmlns:a16="http://schemas.microsoft.com/office/drawing/2014/main" id="{2950166D-A806-F242-912A-36632FB7EE32}"/>
              </a:ext>
            </a:extLst>
          </p:cNvPr>
          <p:cNvSpPr/>
          <p:nvPr/>
        </p:nvSpPr>
        <p:spPr bwMode="auto">
          <a:xfrm>
            <a:off x="3194050" y="4410075"/>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1" name="Cube 80">
            <a:extLst>
              <a:ext uri="{FF2B5EF4-FFF2-40B4-BE49-F238E27FC236}">
                <a16:creationId xmlns:a16="http://schemas.microsoft.com/office/drawing/2014/main" id="{69D90716-FC1B-7B4E-BFA8-835F9C7CF218}"/>
              </a:ext>
            </a:extLst>
          </p:cNvPr>
          <p:cNvSpPr/>
          <p:nvPr/>
        </p:nvSpPr>
        <p:spPr bwMode="auto">
          <a:xfrm>
            <a:off x="3968750" y="4410075"/>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6" name="Cube 85">
            <a:extLst>
              <a:ext uri="{FF2B5EF4-FFF2-40B4-BE49-F238E27FC236}">
                <a16:creationId xmlns:a16="http://schemas.microsoft.com/office/drawing/2014/main" id="{4D2798A1-2E1D-B64D-9B19-4CEBC0E68D03}"/>
              </a:ext>
            </a:extLst>
          </p:cNvPr>
          <p:cNvSpPr/>
          <p:nvPr/>
        </p:nvSpPr>
        <p:spPr bwMode="auto">
          <a:xfrm>
            <a:off x="1284288" y="5157788"/>
            <a:ext cx="331787"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7" name="Cube 86">
            <a:extLst>
              <a:ext uri="{FF2B5EF4-FFF2-40B4-BE49-F238E27FC236}">
                <a16:creationId xmlns:a16="http://schemas.microsoft.com/office/drawing/2014/main" id="{C3D2E8E8-44BC-8147-B1C8-16F6FFB0DFD0}"/>
              </a:ext>
            </a:extLst>
          </p:cNvPr>
          <p:cNvSpPr/>
          <p:nvPr/>
        </p:nvSpPr>
        <p:spPr bwMode="auto">
          <a:xfrm>
            <a:off x="2800350" y="5140325"/>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3" name="Cube 82">
            <a:extLst>
              <a:ext uri="{FF2B5EF4-FFF2-40B4-BE49-F238E27FC236}">
                <a16:creationId xmlns:a16="http://schemas.microsoft.com/office/drawing/2014/main" id="{1B540CA8-AE5C-A24D-867B-0D482B600E76}"/>
              </a:ext>
            </a:extLst>
          </p:cNvPr>
          <p:cNvSpPr/>
          <p:nvPr/>
        </p:nvSpPr>
        <p:spPr bwMode="auto">
          <a:xfrm>
            <a:off x="6781800" y="3373438"/>
            <a:ext cx="331788" cy="304800"/>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84" name="TextBox 83">
            <a:extLst>
              <a:ext uri="{FF2B5EF4-FFF2-40B4-BE49-F238E27FC236}">
                <a16:creationId xmlns:a16="http://schemas.microsoft.com/office/drawing/2014/main" id="{FBEAB7B2-F174-234C-9AEF-779D8DB19420}"/>
              </a:ext>
            </a:extLst>
          </p:cNvPr>
          <p:cNvSpPr txBox="1">
            <a:spLocks noChangeArrowheads="1"/>
          </p:cNvSpPr>
          <p:nvPr/>
        </p:nvSpPr>
        <p:spPr bwMode="auto">
          <a:xfrm>
            <a:off x="5257800" y="3373438"/>
            <a:ext cx="365760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t>Vertex Data:</a:t>
            </a:r>
          </a:p>
          <a:p>
            <a:pPr eaLnBrk="1" hangingPunct="1">
              <a:spcBef>
                <a:spcPct val="0"/>
              </a:spcBef>
            </a:pPr>
            <a:r>
              <a:rPr kumimoji="0" lang="en-US" altLang="zh-CN" sz="2000"/>
              <a:t> User profile text</a:t>
            </a:r>
          </a:p>
          <a:p>
            <a:pPr eaLnBrk="1" hangingPunct="1">
              <a:spcBef>
                <a:spcPct val="0"/>
              </a:spcBef>
            </a:pPr>
            <a:r>
              <a:rPr kumimoji="0" lang="en-US" altLang="zh-CN" sz="2000"/>
              <a:t> Current interests estimates</a:t>
            </a:r>
          </a:p>
        </p:txBody>
      </p:sp>
      <p:sp>
        <p:nvSpPr>
          <p:cNvPr id="85" name="TextBox 84">
            <a:extLst>
              <a:ext uri="{FF2B5EF4-FFF2-40B4-BE49-F238E27FC236}">
                <a16:creationId xmlns:a16="http://schemas.microsoft.com/office/drawing/2014/main" id="{C60692A1-78AB-A844-8403-E40A39601233}"/>
              </a:ext>
            </a:extLst>
          </p:cNvPr>
          <p:cNvSpPr txBox="1">
            <a:spLocks noChangeArrowheads="1"/>
          </p:cNvSpPr>
          <p:nvPr/>
        </p:nvSpPr>
        <p:spPr bwMode="auto">
          <a:xfrm>
            <a:off x="5257800" y="4702175"/>
            <a:ext cx="3581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t>Edge Data:</a:t>
            </a:r>
          </a:p>
          <a:p>
            <a:pPr eaLnBrk="1" hangingPunct="1">
              <a:spcBef>
                <a:spcPct val="0"/>
              </a:spcBef>
            </a:pPr>
            <a:r>
              <a:rPr kumimoji="0" lang="en-US" altLang="zh-CN" sz="2000"/>
              <a:t> Similarity weights </a:t>
            </a:r>
          </a:p>
        </p:txBody>
      </p:sp>
      <p:sp>
        <p:nvSpPr>
          <p:cNvPr id="89" name="Cube 88">
            <a:extLst>
              <a:ext uri="{FF2B5EF4-FFF2-40B4-BE49-F238E27FC236}">
                <a16:creationId xmlns:a16="http://schemas.microsoft.com/office/drawing/2014/main" id="{80E4259C-D223-954C-A83E-4FE537B045F6}"/>
              </a:ext>
            </a:extLst>
          </p:cNvPr>
          <p:cNvSpPr/>
          <p:nvPr/>
        </p:nvSpPr>
        <p:spPr bwMode="auto">
          <a:xfrm>
            <a:off x="6705600" y="4695825"/>
            <a:ext cx="331788" cy="30480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34865" name="TextBox 146">
            <a:extLst>
              <a:ext uri="{FF2B5EF4-FFF2-40B4-BE49-F238E27FC236}">
                <a16:creationId xmlns:a16="http://schemas.microsoft.com/office/drawing/2014/main" id="{B38E2A9D-6953-5444-B98C-AF97C16D0FA4}"/>
              </a:ext>
            </a:extLst>
          </p:cNvPr>
          <p:cNvSpPr txBox="1">
            <a:spLocks noChangeArrowheads="1"/>
          </p:cNvSpPr>
          <p:nvPr/>
        </p:nvSpPr>
        <p:spPr bwMode="auto">
          <a:xfrm>
            <a:off x="5257800" y="2382838"/>
            <a:ext cx="3581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t>Graph:</a:t>
            </a:r>
          </a:p>
          <a:p>
            <a:pPr eaLnBrk="1" hangingPunct="1">
              <a:spcBef>
                <a:spcPct val="0"/>
              </a:spcBef>
            </a:pPr>
            <a:r>
              <a:rPr kumimoji="0" lang="en-US" altLang="zh-CN" sz="2000"/>
              <a:t> Social Network</a:t>
            </a:r>
          </a:p>
        </p:txBody>
      </p:sp>
      <p:cxnSp>
        <p:nvCxnSpPr>
          <p:cNvPr id="149" name="Straight Arrow Connector 148">
            <a:extLst>
              <a:ext uri="{FF2B5EF4-FFF2-40B4-BE49-F238E27FC236}">
                <a16:creationId xmlns:a16="http://schemas.microsoft.com/office/drawing/2014/main" id="{18D5DDE2-C088-5F4F-970C-C673F046666D}"/>
              </a:ext>
            </a:extLst>
          </p:cNvPr>
          <p:cNvCxnSpPr>
            <a:cxnSpLocks noChangeShapeType="1"/>
            <a:stCxn id="53" idx="6"/>
            <a:endCxn id="55" idx="2"/>
          </p:cNvCxnSpPr>
          <p:nvPr/>
        </p:nvCxnSpPr>
        <p:spPr bwMode="auto">
          <a:xfrm>
            <a:off x="6477000" y="2535238"/>
            <a:ext cx="457200" cy="1587"/>
          </a:xfrm>
          <a:prstGeom prst="straightConnector1">
            <a:avLst/>
          </a:prstGeom>
          <a:noFill/>
          <a:ln w="25400">
            <a:solidFill>
              <a:schemeClr val="accent2"/>
            </a:solidFill>
            <a:round/>
            <a:headEnd/>
            <a:tailEnd/>
          </a:ln>
          <a:effectLst>
            <a:outerShdw blurRad="63500" dist="20000" dir="5400000" rotWithShape="0">
              <a:srgbClr val="000000">
                <a:alpha val="37999"/>
              </a:srgbClr>
            </a:outerShdw>
          </a:effectLst>
          <a:extLst>
            <a:ext uri="{909E8E84-426E-40dd-AFC4-6F175D3DCCD1}"/>
          </a:extLst>
        </p:spPr>
      </p:cxnSp>
      <p:sp>
        <p:nvSpPr>
          <p:cNvPr id="53" name="Oval 52">
            <a:extLst>
              <a:ext uri="{FF2B5EF4-FFF2-40B4-BE49-F238E27FC236}">
                <a16:creationId xmlns:a16="http://schemas.microsoft.com/office/drawing/2014/main" id="{DCDD834F-C3B7-7243-9556-751127B60D67}"/>
              </a:ext>
            </a:extLst>
          </p:cNvPr>
          <p:cNvSpPr>
            <a:spLocks noChangeArrowheads="1"/>
          </p:cNvSpPr>
          <p:nvPr/>
        </p:nvSpPr>
        <p:spPr bwMode="auto">
          <a:xfrm>
            <a:off x="6172200" y="2382838"/>
            <a:ext cx="304800" cy="304800"/>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55" name="Oval 54">
            <a:extLst>
              <a:ext uri="{FF2B5EF4-FFF2-40B4-BE49-F238E27FC236}">
                <a16:creationId xmlns:a16="http://schemas.microsoft.com/office/drawing/2014/main" id="{1A6AD43E-9450-C349-961D-41DBB338E007}"/>
              </a:ext>
            </a:extLst>
          </p:cNvPr>
          <p:cNvSpPr>
            <a:spLocks noChangeArrowheads="1"/>
          </p:cNvSpPr>
          <p:nvPr/>
        </p:nvSpPr>
        <p:spPr bwMode="auto">
          <a:xfrm>
            <a:off x="6934200" y="2382838"/>
            <a:ext cx="304800" cy="304800"/>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Tree>
    <p:custDataLst>
      <p:tags r:id="rId1"/>
    </p:custDataLst>
  </p:cSld>
  <p:clrMapOvr>
    <a:masterClrMapping/>
  </p:clrMapOvr>
  <p:transition spd="slow" advTm="1714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94" grpId="0" animBg="1"/>
      <p:bldP spid="97" grpId="0" animBg="1"/>
      <p:bldP spid="98" grpId="0" animBg="1"/>
      <p:bldP spid="99" grpId="0" animBg="1"/>
      <p:bldP spid="100" grpId="0" animBg="1"/>
      <p:bldP spid="6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6" grpId="0" animBg="1"/>
      <p:bldP spid="87" grpId="0" animBg="1"/>
      <p:bldP spid="83" grpId="0" animBg="1"/>
      <p:bldP spid="84" grpId="0"/>
      <p:bldP spid="85" grpId="0"/>
      <p:bldP spid="8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69FB3F3-BEA9-8C4E-B88F-08A2E6A168CC}"/>
              </a:ext>
            </a:extLst>
          </p:cNvPr>
          <p:cNvSpPr>
            <a:spLocks noChangeArrowheads="1"/>
          </p:cNvSpPr>
          <p:nvPr/>
        </p:nvSpPr>
        <p:spPr bwMode="auto">
          <a:xfrm>
            <a:off x="4343400" y="4572000"/>
            <a:ext cx="4419600" cy="914400"/>
          </a:xfrm>
          <a:prstGeom prst="rect">
            <a:avLst/>
          </a:prstGeom>
          <a:gradFill rotWithShape="1">
            <a:gsLst>
              <a:gs pos="0">
                <a:srgbClr val="FFA2A1"/>
              </a:gs>
              <a:gs pos="35001">
                <a:srgbClr val="FFBEBD"/>
              </a:gs>
              <a:gs pos="100000">
                <a:srgbClr val="FFE5E5"/>
              </a:gs>
            </a:gsLst>
            <a:lin ang="16200000" scaled="1"/>
          </a:gradFill>
          <a:ln w="9525">
            <a:solidFill>
              <a:srgbClr val="BE4B48"/>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mn-lt"/>
              <a:ea typeface="+mn-ea"/>
            </a:endParaRPr>
          </a:p>
        </p:txBody>
      </p:sp>
      <p:grpSp>
        <p:nvGrpSpPr>
          <p:cNvPr id="3" name="Group 7">
            <a:extLst>
              <a:ext uri="{FF2B5EF4-FFF2-40B4-BE49-F238E27FC236}">
                <a16:creationId xmlns:a16="http://schemas.microsoft.com/office/drawing/2014/main" id="{553C4D1F-7E9C-4440-9D8E-FD695F76F693}"/>
              </a:ext>
            </a:extLst>
          </p:cNvPr>
          <p:cNvGrpSpPr>
            <a:grpSpLocks/>
          </p:cNvGrpSpPr>
          <p:nvPr/>
        </p:nvGrpSpPr>
        <p:grpSpPr bwMode="auto">
          <a:xfrm>
            <a:off x="4191000" y="2438400"/>
            <a:ext cx="4683125" cy="3324225"/>
            <a:chOff x="4232379" y="2590800"/>
            <a:chExt cx="4683021" cy="3323987"/>
          </a:xfrm>
        </p:grpSpPr>
        <p:sp>
          <p:nvSpPr>
            <p:cNvPr id="36910" name="TextBox 48">
              <a:extLst>
                <a:ext uri="{FF2B5EF4-FFF2-40B4-BE49-F238E27FC236}">
                  <a16:creationId xmlns:a16="http://schemas.microsoft.com/office/drawing/2014/main" id="{BBDA95DE-3796-BF4A-A411-E1FB15354DF0}"/>
                </a:ext>
              </a:extLst>
            </p:cNvPr>
            <p:cNvSpPr txBox="1">
              <a:spLocks noChangeArrowheads="1"/>
            </p:cNvSpPr>
            <p:nvPr/>
          </p:nvSpPr>
          <p:spPr bwMode="auto">
            <a:xfrm>
              <a:off x="4232379" y="2590800"/>
              <a:ext cx="4683021"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pagerank(i, scope){</a:t>
              </a:r>
            </a:p>
            <a:p>
              <a:pPr eaLnBrk="1" hangingPunct="1">
                <a:spcBef>
                  <a:spcPct val="0"/>
                </a:spcBef>
                <a:buFontTx/>
                <a:buNone/>
              </a:pPr>
              <a:r>
                <a:rPr kumimoji="0" lang="en-US" altLang="zh-CN" sz="1800"/>
                <a:t>  </a:t>
              </a:r>
              <a:r>
                <a:rPr kumimoji="0" lang="en-US" altLang="zh-CN" sz="1800">
                  <a:solidFill>
                    <a:srgbClr val="008000"/>
                  </a:solidFill>
                </a:rPr>
                <a:t>// Get Neighborhood data</a:t>
              </a:r>
            </a:p>
            <a:p>
              <a:pPr eaLnBrk="1" hangingPunct="1">
                <a:spcBef>
                  <a:spcPct val="0"/>
                </a:spcBef>
                <a:buFontTx/>
                <a:buNone/>
              </a:pPr>
              <a:r>
                <a:rPr kumimoji="0" lang="en-US" altLang="zh-CN" sz="1800"/>
                <a:t>  (</a:t>
              </a:r>
              <a:r>
                <a:rPr kumimoji="0" lang="en-US" altLang="zh-CN" sz="1800" i="1"/>
                <a:t>R[i]</a:t>
              </a:r>
              <a:r>
                <a:rPr kumimoji="0" lang="en-US" altLang="zh-CN" sz="1800"/>
                <a:t>, </a:t>
              </a:r>
              <a:r>
                <a:rPr kumimoji="0" lang="en-US" altLang="zh-CN" sz="1800" i="1"/>
                <a:t>w</a:t>
              </a:r>
              <a:r>
                <a:rPr kumimoji="0" lang="en-US" altLang="zh-CN" sz="1800" i="1" baseline="-25000"/>
                <a:t>ij</a:t>
              </a:r>
              <a:r>
                <a:rPr kumimoji="0" lang="en-US" altLang="zh-CN" sz="1800"/>
                <a:t>, </a:t>
              </a:r>
              <a:r>
                <a:rPr kumimoji="0" lang="en-US" altLang="zh-CN" sz="1800" i="1"/>
                <a:t>R[j]</a:t>
              </a:r>
              <a:r>
                <a:rPr kumimoji="0" lang="en-US" altLang="zh-CN" sz="1800"/>
                <a:t>) </a:t>
              </a:r>
              <a:r>
                <a:rPr kumimoji="0" lang="en-US" altLang="zh-CN" sz="1800">
                  <a:sym typeface="Wingdings" pitchFamily="2" charset="2"/>
                </a:rPr>
                <a:t>scope;</a:t>
              </a:r>
            </a:p>
            <a:p>
              <a:pPr eaLnBrk="1" hangingPunct="1">
                <a:spcBef>
                  <a:spcPct val="0"/>
                </a:spcBef>
                <a:buFontTx/>
                <a:buNone/>
              </a:pPr>
              <a:endParaRPr kumimoji="0" lang="en-US" altLang="zh-CN" sz="1800" baseline="-25000"/>
            </a:p>
            <a:p>
              <a:pPr eaLnBrk="1" hangingPunct="1">
                <a:spcBef>
                  <a:spcPct val="0"/>
                </a:spcBef>
                <a:buFontTx/>
                <a:buNone/>
              </a:pPr>
              <a:r>
                <a:rPr kumimoji="0" lang="en-US" altLang="zh-CN" sz="1800" baseline="-25000"/>
                <a:t>  </a:t>
              </a:r>
              <a:r>
                <a:rPr kumimoji="0" lang="en-US" altLang="zh-CN" sz="1800" baseline="-25000">
                  <a:solidFill>
                    <a:srgbClr val="008000"/>
                  </a:solidFill>
                </a:rPr>
                <a:t> </a:t>
              </a:r>
              <a:r>
                <a:rPr kumimoji="0" lang="en-US" altLang="zh-CN" sz="1800">
                  <a:solidFill>
                    <a:srgbClr val="008000"/>
                  </a:solidFill>
                </a:rPr>
                <a:t>// Update the vertex data</a:t>
              </a:r>
              <a:endParaRPr kumimoji="0" lang="en-US" altLang="zh-CN" sz="1800" baseline="-25000">
                <a:solidFill>
                  <a:srgbClr val="008000"/>
                </a:solidFill>
              </a:endParaRPr>
            </a:p>
            <a:p>
              <a:pPr eaLnBrk="1" hangingPunct="1">
                <a:spcBef>
                  <a:spcPct val="0"/>
                </a:spcBef>
                <a:buFontTx/>
                <a:buNone/>
              </a:pPr>
              <a:endParaRPr kumimoji="0" lang="en-US" altLang="zh-CN" sz="1800"/>
            </a:p>
            <a:p>
              <a:pPr eaLnBrk="1" hangingPunct="1">
                <a:spcBef>
                  <a:spcPct val="0"/>
                </a:spcBef>
                <a:buFontTx/>
                <a:buNone/>
              </a:pPr>
              <a:endParaRPr kumimoji="0" lang="en-US" altLang="zh-CN" sz="1800"/>
            </a:p>
            <a:p>
              <a:pPr eaLnBrk="1" hangingPunct="1">
                <a:spcBef>
                  <a:spcPct val="0"/>
                </a:spcBef>
                <a:buFontTx/>
                <a:buNone/>
              </a:pPr>
              <a:endParaRPr kumimoji="0" lang="en-US" altLang="zh-CN" sz="1800"/>
            </a:p>
            <a:p>
              <a:pPr eaLnBrk="1" hangingPunct="1">
                <a:spcBef>
                  <a:spcPct val="0"/>
                </a:spcBef>
                <a:buFontTx/>
                <a:buNone/>
              </a:pPr>
              <a:r>
                <a:rPr kumimoji="0" lang="en-US" altLang="zh-CN" sz="1800"/>
                <a:t>  </a:t>
              </a:r>
              <a:r>
                <a:rPr kumimoji="0" lang="en-US" altLang="zh-CN" sz="1800">
                  <a:solidFill>
                    <a:srgbClr val="008000"/>
                  </a:solidFill>
                </a:rPr>
                <a:t>// Reschedule Neighbors if needed</a:t>
              </a:r>
            </a:p>
            <a:p>
              <a:pPr eaLnBrk="1" hangingPunct="1">
                <a:spcBef>
                  <a:spcPct val="0"/>
                </a:spcBef>
                <a:buFontTx/>
                <a:buNone/>
              </a:pPr>
              <a:r>
                <a:rPr kumimoji="0" lang="en-US" altLang="zh-CN" sz="1800"/>
                <a:t>  if R[i] changes then </a:t>
              </a:r>
            </a:p>
            <a:p>
              <a:pPr eaLnBrk="1" hangingPunct="1">
                <a:spcBef>
                  <a:spcPct val="0"/>
                </a:spcBef>
                <a:buFontTx/>
                <a:buNone/>
              </a:pPr>
              <a:r>
                <a:rPr kumimoji="0" lang="en-US" altLang="zh-CN" sz="1800"/>
                <a:t>    reschedule_neighbors_of(i); </a:t>
              </a:r>
            </a:p>
            <a:p>
              <a:pPr eaLnBrk="1" hangingPunct="1">
                <a:spcBef>
                  <a:spcPct val="0"/>
                </a:spcBef>
                <a:buFontTx/>
                <a:buNone/>
              </a:pPr>
              <a:r>
                <a:rPr kumimoji="0" lang="en-US" altLang="zh-CN" sz="1800"/>
                <a:t>}</a:t>
              </a:r>
            </a:p>
          </p:txBody>
        </p:sp>
        <p:graphicFrame>
          <p:nvGraphicFramePr>
            <p:cNvPr id="36911" name="Object 2">
              <a:extLst>
                <a:ext uri="{FF2B5EF4-FFF2-40B4-BE49-F238E27FC236}">
                  <a16:creationId xmlns:a16="http://schemas.microsoft.com/office/drawing/2014/main" id="{C24A99AA-4204-8E4D-8F5C-B4340D115F34}"/>
                </a:ext>
              </a:extLst>
            </p:cNvPr>
            <p:cNvGraphicFramePr>
              <a:graphicFrameLocks noChangeAspect="1"/>
            </p:cNvGraphicFramePr>
            <p:nvPr/>
          </p:nvGraphicFramePr>
          <p:xfrm>
            <a:off x="4565754" y="3951288"/>
            <a:ext cx="4095750" cy="823912"/>
          </p:xfrm>
          <a:graphic>
            <a:graphicData uri="http://schemas.openxmlformats.org/presentationml/2006/ole">
              <mc:AlternateContent xmlns:mc="http://schemas.openxmlformats.org/markup-compatibility/2006">
                <mc:Choice xmlns:v="urn:schemas-microsoft-com:vml" Requires="v">
                  <p:oleObj name="Equation" r:id="rId4" imgW="996950" imgH="196850" progId="Equation.3">
                    <p:embed/>
                  </p:oleObj>
                </mc:Choice>
                <mc:Fallback>
                  <p:oleObj name="Equation" r:id="rId4" imgW="996950" imgH="19685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754" y="3951288"/>
                          <a:ext cx="40957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Rectangle 8">
            <a:extLst>
              <a:ext uri="{FF2B5EF4-FFF2-40B4-BE49-F238E27FC236}">
                <a16:creationId xmlns:a16="http://schemas.microsoft.com/office/drawing/2014/main" id="{8CCE4BB8-CF36-D543-8D9B-3D41BBB0ED42}"/>
              </a:ext>
            </a:extLst>
          </p:cNvPr>
          <p:cNvSpPr>
            <a:spLocks noChangeArrowheads="1"/>
          </p:cNvSpPr>
          <p:nvPr/>
        </p:nvSpPr>
        <p:spPr bwMode="auto">
          <a:xfrm>
            <a:off x="4191000" y="2514600"/>
            <a:ext cx="4800600" cy="3429000"/>
          </a:xfrm>
          <a:prstGeom prst="rect">
            <a:avLst/>
          </a:prstGeom>
          <a:solidFill>
            <a:schemeClr val="bg1">
              <a:alpha val="79999"/>
            </a:schemeClr>
          </a:solidFill>
          <a:ln w="38100">
            <a:solidFill>
              <a:schemeClr val="bg1"/>
            </a:solidFill>
            <a:round/>
            <a:headEnd/>
            <a:tailEnd/>
          </a:ln>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0" lang="en-US" altLang="zh-CN" sz="2800"/>
          </a:p>
        </p:txBody>
      </p:sp>
      <p:sp>
        <p:nvSpPr>
          <p:cNvPr id="88" name="Freeform 87">
            <a:extLst>
              <a:ext uri="{FF2B5EF4-FFF2-40B4-BE49-F238E27FC236}">
                <a16:creationId xmlns:a16="http://schemas.microsoft.com/office/drawing/2014/main" id="{D891DBF8-85E9-5E44-A4F4-2E7A9A1133C2}"/>
              </a:ext>
            </a:extLst>
          </p:cNvPr>
          <p:cNvSpPr>
            <a:spLocks/>
          </p:cNvSpPr>
          <p:nvPr/>
        </p:nvSpPr>
        <p:spPr bwMode="auto">
          <a:xfrm>
            <a:off x="696913" y="2284413"/>
            <a:ext cx="3489325" cy="2544762"/>
          </a:xfrm>
          <a:custGeom>
            <a:avLst/>
            <a:gdLst>
              <a:gd name="T0" fmla="*/ 2211569 w 3147012"/>
              <a:gd name="T1" fmla="*/ 31218 h 2295407"/>
              <a:gd name="T2" fmla="*/ 1368461 w 3147012"/>
              <a:gd name="T3" fmla="*/ 218527 h 2295407"/>
              <a:gd name="T4" fmla="*/ 150637 w 3147012"/>
              <a:gd name="T5" fmla="*/ 312182 h 2295407"/>
              <a:gd name="T6" fmla="*/ 244316 w 3147012"/>
              <a:gd name="T7" fmla="*/ 874110 h 2295407"/>
              <a:gd name="T8" fmla="*/ 1462139 w 3147012"/>
              <a:gd name="T9" fmla="*/ 1248729 h 2295407"/>
              <a:gd name="T10" fmla="*/ 993745 w 3147012"/>
              <a:gd name="T11" fmla="*/ 2372586 h 2295407"/>
              <a:gd name="T12" fmla="*/ 1836855 w 3147012"/>
              <a:gd name="T13" fmla="*/ 2653551 h 2295407"/>
              <a:gd name="T14" fmla="*/ 2343413 w 3147012"/>
              <a:gd name="T15" fmla="*/ 1373603 h 2295407"/>
              <a:gd name="T16" fmla="*/ 2801397 w 3147012"/>
              <a:gd name="T17" fmla="*/ 2552959 h 2295407"/>
              <a:gd name="T18" fmla="*/ 3536950 w 3147012"/>
              <a:gd name="T19" fmla="*/ 2761082 h 2295407"/>
              <a:gd name="T20" fmla="*/ 3772881 w 3147012"/>
              <a:gd name="T21" fmla="*/ 2192215 h 2295407"/>
              <a:gd name="T22" fmla="*/ 2960999 w 3147012"/>
              <a:gd name="T23" fmla="*/ 405836 h 2295407"/>
              <a:gd name="T24" fmla="*/ 2211569 w 3147012"/>
              <a:gd name="T25" fmla="*/ 31218 h 22954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47012" h="2295407">
                <a:moveTo>
                  <a:pt x="1798931" y="25400"/>
                </a:moveTo>
                <a:cubicBezTo>
                  <a:pt x="1583031" y="0"/>
                  <a:pt x="1467320" y="173566"/>
                  <a:pt x="1113131" y="177799"/>
                </a:cubicBezTo>
                <a:cubicBezTo>
                  <a:pt x="837964" y="196143"/>
                  <a:pt x="332081" y="76199"/>
                  <a:pt x="122531" y="253999"/>
                </a:cubicBezTo>
                <a:cubicBezTo>
                  <a:pt x="0" y="433210"/>
                  <a:pt x="20931" y="584199"/>
                  <a:pt x="198731" y="711199"/>
                </a:cubicBezTo>
                <a:cubicBezTo>
                  <a:pt x="376531" y="838199"/>
                  <a:pt x="1087731" y="812799"/>
                  <a:pt x="1189331" y="1015999"/>
                </a:cubicBezTo>
                <a:cubicBezTo>
                  <a:pt x="1290931" y="1219199"/>
                  <a:pt x="757531" y="1739898"/>
                  <a:pt x="808331" y="1930398"/>
                </a:cubicBezTo>
                <a:cubicBezTo>
                  <a:pt x="859131" y="2120898"/>
                  <a:pt x="1311157" y="2294465"/>
                  <a:pt x="1494131" y="2158999"/>
                </a:cubicBezTo>
                <a:cubicBezTo>
                  <a:pt x="1677105" y="2023533"/>
                  <a:pt x="1775412" y="1131240"/>
                  <a:pt x="1906175" y="1117599"/>
                </a:cubicBezTo>
                <a:cubicBezTo>
                  <a:pt x="2036938" y="1103958"/>
                  <a:pt x="2116902" y="1889007"/>
                  <a:pt x="2278709" y="2077155"/>
                </a:cubicBezTo>
                <a:cubicBezTo>
                  <a:pt x="2440516" y="2265303"/>
                  <a:pt x="2745316" y="2295407"/>
                  <a:pt x="2877020" y="2246488"/>
                </a:cubicBezTo>
                <a:cubicBezTo>
                  <a:pt x="3008724" y="2197569"/>
                  <a:pt x="3147012" y="2103024"/>
                  <a:pt x="3068931" y="1783643"/>
                </a:cubicBezTo>
                <a:cubicBezTo>
                  <a:pt x="2990850" y="1464262"/>
                  <a:pt x="2620198" y="623240"/>
                  <a:pt x="2408531" y="330199"/>
                </a:cubicBezTo>
                <a:cubicBezTo>
                  <a:pt x="2196864" y="37158"/>
                  <a:pt x="2014831" y="50800"/>
                  <a:pt x="1798931" y="25400"/>
                </a:cubicBezTo>
                <a:close/>
              </a:path>
            </a:pathLst>
          </a:custGeom>
          <a:gradFill rotWithShape="1">
            <a:gsLst>
              <a:gs pos="0">
                <a:srgbClr val="FFEBDB"/>
              </a:gs>
              <a:gs pos="64999">
                <a:srgbClr val="FFD0AA"/>
              </a:gs>
              <a:gs pos="100000">
                <a:srgbClr val="FFBE86"/>
              </a:gs>
            </a:gsLst>
            <a:lin ang="5400000" scaled="1"/>
          </a:gradFill>
          <a:ln w="9525" cap="flat" cmpd="sng">
            <a:solidFill>
              <a:srgbClr val="F69240"/>
            </a:solidFill>
            <a:prstDash val="solid"/>
            <a:round/>
            <a:headEnd type="none" w="med" len="med"/>
            <a:tailEnd type="none" w="med" len="med"/>
          </a:ln>
          <a:effectLst>
            <a:outerShdw blurRad="63500" dist="20000" dir="5400000" rotWithShape="0">
              <a:srgbClr val="000000">
                <a:alpha val="37999"/>
              </a:srgbClr>
            </a:outerShdw>
          </a:effectLst>
        </p:spPr>
        <p:txBody>
          <a:bodyPr wrap="none" anchor="ctr"/>
          <a:lstStyle/>
          <a:p>
            <a:endParaRPr lang="zh-CN" altLang="en-US"/>
          </a:p>
        </p:txBody>
      </p:sp>
      <p:cxnSp>
        <p:nvCxnSpPr>
          <p:cNvPr id="121" name="Straight Arrow Connector 120">
            <a:extLst>
              <a:ext uri="{FF2B5EF4-FFF2-40B4-BE49-F238E27FC236}">
                <a16:creationId xmlns:a16="http://schemas.microsoft.com/office/drawing/2014/main" id="{87014AD4-1CAF-1C4A-8E20-5733AB06EA15}"/>
              </a:ext>
            </a:extLst>
          </p:cNvPr>
          <p:cNvCxnSpPr>
            <a:cxnSpLocks noChangeShapeType="1"/>
            <a:endCxn id="88" idx="11"/>
          </p:cNvCxnSpPr>
          <p:nvPr/>
        </p:nvCxnSpPr>
        <p:spPr bwMode="auto">
          <a:xfrm flipH="1">
            <a:off x="3367088" y="1828800"/>
            <a:ext cx="1814512" cy="822325"/>
          </a:xfrm>
          <a:prstGeom prst="straightConnector1">
            <a:avLst/>
          </a:prstGeom>
          <a:noFill/>
          <a:ln w="25400">
            <a:solidFill>
              <a:srgbClr val="F79646"/>
            </a:solidFill>
            <a:round/>
            <a:headEnd/>
            <a:tailEnd type="arrow" w="med" len="med"/>
          </a:ln>
          <a:effectLst>
            <a:outerShdw blurRad="63500" dist="20000" dir="5400000" rotWithShape="0">
              <a:srgbClr val="000000">
                <a:alpha val="37999"/>
              </a:srgbClr>
            </a:outerShdw>
          </a:effectLst>
          <a:extLst>
            <a:ext uri="{909E8E84-426E-40dd-AFC4-6F175D3DCCD1}"/>
          </a:extLst>
        </p:spPr>
      </p:cxnSp>
      <p:grpSp>
        <p:nvGrpSpPr>
          <p:cNvPr id="5" name="Group 127">
            <a:extLst>
              <a:ext uri="{FF2B5EF4-FFF2-40B4-BE49-F238E27FC236}">
                <a16:creationId xmlns:a16="http://schemas.microsoft.com/office/drawing/2014/main" id="{9AD9709B-262C-0F4B-9209-BA4EE3B4EF97}"/>
              </a:ext>
            </a:extLst>
          </p:cNvPr>
          <p:cNvGrpSpPr>
            <a:grpSpLocks/>
          </p:cNvGrpSpPr>
          <p:nvPr/>
        </p:nvGrpSpPr>
        <p:grpSpPr bwMode="auto">
          <a:xfrm>
            <a:off x="1143000" y="1828800"/>
            <a:ext cx="2055813" cy="1328738"/>
            <a:chOff x="2061955" y="1677810"/>
            <a:chExt cx="2055740" cy="1328766"/>
          </a:xfrm>
        </p:grpSpPr>
        <p:sp>
          <p:nvSpPr>
            <p:cNvPr id="89" name="Oval 88">
              <a:extLst>
                <a:ext uri="{FF2B5EF4-FFF2-40B4-BE49-F238E27FC236}">
                  <a16:creationId xmlns:a16="http://schemas.microsoft.com/office/drawing/2014/main" id="{80CF8816-79EB-6F4E-A031-3661F004B46E}"/>
                </a:ext>
              </a:extLst>
            </p:cNvPr>
            <p:cNvSpPr>
              <a:spLocks noChangeArrowheads="1"/>
            </p:cNvSpPr>
            <p:nvPr/>
          </p:nvSpPr>
          <p:spPr bwMode="auto">
            <a:xfrm>
              <a:off x="3357309" y="2246147"/>
              <a:ext cx="760386" cy="760429"/>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mn-lt"/>
                <a:ea typeface="+mn-ea"/>
              </a:endParaRPr>
            </a:p>
          </p:txBody>
        </p:sp>
        <p:cxnSp>
          <p:nvCxnSpPr>
            <p:cNvPr id="123" name="Straight Arrow Connector 122">
              <a:extLst>
                <a:ext uri="{FF2B5EF4-FFF2-40B4-BE49-F238E27FC236}">
                  <a16:creationId xmlns:a16="http://schemas.microsoft.com/office/drawing/2014/main" id="{E8FCEFB3-2312-6D4A-9BE0-10DE107EE1E1}"/>
                </a:ext>
              </a:extLst>
            </p:cNvPr>
            <p:cNvCxnSpPr>
              <a:cxnSpLocks noChangeShapeType="1"/>
              <a:endCxn id="89" idx="1"/>
            </p:cNvCxnSpPr>
            <p:nvPr/>
          </p:nvCxnSpPr>
          <p:spPr bwMode="auto">
            <a:xfrm>
              <a:off x="2061955" y="1677810"/>
              <a:ext cx="1406475" cy="679464"/>
            </a:xfrm>
            <a:prstGeom prst="straightConnector1">
              <a:avLst/>
            </a:prstGeom>
            <a:noFill/>
            <a:ln w="25400">
              <a:solidFill>
                <a:schemeClr val="accent2"/>
              </a:solidFill>
              <a:round/>
              <a:headEnd/>
              <a:tailEnd type="arrow" w="med" len="med"/>
            </a:ln>
            <a:effectLst>
              <a:outerShdw blurRad="63500" dist="20000" dir="5400000" rotWithShape="0">
                <a:srgbClr val="000000">
                  <a:alpha val="37999"/>
                </a:srgbClr>
              </a:outerShdw>
            </a:effectLst>
            <a:extLst>
              <a:ext uri="{909E8E84-426E-40dd-AFC4-6F175D3DCCD1}"/>
            </a:extLst>
          </p:spPr>
        </p:cxnSp>
      </p:grpSp>
      <p:sp>
        <p:nvSpPr>
          <p:cNvPr id="2" name="Title 1">
            <a:extLst>
              <a:ext uri="{FF2B5EF4-FFF2-40B4-BE49-F238E27FC236}">
                <a16:creationId xmlns:a16="http://schemas.microsoft.com/office/drawing/2014/main" id="{E5EBF735-FFA1-984B-BC2A-2DACEFBB53BD}"/>
              </a:ext>
            </a:extLst>
          </p:cNvPr>
          <p:cNvSpPr>
            <a:spLocks noGrp="1"/>
          </p:cNvSpPr>
          <p:nvPr>
            <p:ph type="title"/>
          </p:nvPr>
        </p:nvSpPr>
        <p:spPr>
          <a:xfrm>
            <a:off x="500063" y="0"/>
            <a:ext cx="8229600" cy="1143000"/>
          </a:xfrm>
        </p:spPr>
        <p:txBody>
          <a:bodyPr rtlCol="0">
            <a:normAutofit/>
          </a:bodyPr>
          <a:lstStyle/>
          <a:p>
            <a:pPr eaLnBrk="1" fontAlgn="auto" hangingPunct="1">
              <a:spcAft>
                <a:spcPts val="0"/>
              </a:spcAft>
              <a:defRPr/>
            </a:pPr>
            <a:r>
              <a:rPr kumimoji="0" lang="en-US" dirty="0">
                <a:latin typeface="+mn-lt"/>
                <a:cs typeface="+mj-cs"/>
              </a:rPr>
              <a:t>Update Functions</a:t>
            </a:r>
          </a:p>
        </p:txBody>
      </p:sp>
      <p:sp>
        <p:nvSpPr>
          <p:cNvPr id="34" name="TextBox 33">
            <a:extLst>
              <a:ext uri="{FF2B5EF4-FFF2-40B4-BE49-F238E27FC236}">
                <a16:creationId xmlns:a16="http://schemas.microsoft.com/office/drawing/2014/main" id="{A6571BE5-2B6F-DA42-A1E7-4112B85BB05D}"/>
              </a:ext>
            </a:extLst>
          </p:cNvPr>
          <p:cNvSpPr txBox="1">
            <a:spLocks noChangeArrowheads="1"/>
          </p:cNvSpPr>
          <p:nvPr/>
        </p:nvSpPr>
        <p:spPr bwMode="auto">
          <a:xfrm>
            <a:off x="609600" y="762000"/>
            <a:ext cx="7315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a:t>User-defined program: applied to </a:t>
            </a:r>
            <a:br>
              <a:rPr kumimoji="0" lang="en-US" altLang="zh-CN"/>
            </a:br>
            <a:r>
              <a:rPr kumimoji="0" lang="en-US" altLang="zh-CN" b="1">
                <a:solidFill>
                  <a:srgbClr val="C00000"/>
                </a:solidFill>
              </a:rPr>
              <a:t>vertex</a:t>
            </a:r>
            <a:r>
              <a:rPr kumimoji="0" lang="en-US" altLang="zh-CN"/>
              <a:t> transforms data in </a:t>
            </a:r>
            <a:r>
              <a:rPr kumimoji="0" lang="en-US" altLang="zh-CN" b="1">
                <a:solidFill>
                  <a:srgbClr val="F79646"/>
                </a:solidFill>
              </a:rPr>
              <a:t>scope</a:t>
            </a:r>
            <a:r>
              <a:rPr kumimoji="0" lang="en-US" altLang="zh-CN" b="1"/>
              <a:t> </a:t>
            </a:r>
            <a:r>
              <a:rPr kumimoji="0" lang="en-US" altLang="zh-CN"/>
              <a:t>of vertex</a:t>
            </a:r>
            <a:endParaRPr kumimoji="0" lang="en-US" altLang="zh-CN" b="1"/>
          </a:p>
        </p:txBody>
      </p:sp>
      <p:cxnSp>
        <p:nvCxnSpPr>
          <p:cNvPr id="91" name="Straight Arrow Connector 90">
            <a:extLst>
              <a:ext uri="{FF2B5EF4-FFF2-40B4-BE49-F238E27FC236}">
                <a16:creationId xmlns:a16="http://schemas.microsoft.com/office/drawing/2014/main" id="{89A1CB91-5361-B045-A7F5-3161EE0E07EA}"/>
              </a:ext>
            </a:extLst>
          </p:cNvPr>
          <p:cNvCxnSpPr>
            <a:cxnSpLocks noChangeShapeType="1"/>
            <a:stCxn id="97" idx="6"/>
            <a:endCxn id="98" idx="2"/>
          </p:cNvCxnSpPr>
          <p:nvPr/>
        </p:nvCxnSpPr>
        <p:spPr bwMode="auto">
          <a:xfrm>
            <a:off x="1403350" y="2784475"/>
            <a:ext cx="1212850" cy="1588"/>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92" name="Straight Arrow Connector 91">
            <a:extLst>
              <a:ext uri="{FF2B5EF4-FFF2-40B4-BE49-F238E27FC236}">
                <a16:creationId xmlns:a16="http://schemas.microsoft.com/office/drawing/2014/main" id="{8FCC1059-199A-9646-A68E-4D187B4031C8}"/>
              </a:ext>
            </a:extLst>
          </p:cNvPr>
          <p:cNvCxnSpPr>
            <a:cxnSpLocks noChangeShapeType="1"/>
            <a:stCxn id="102" idx="0"/>
            <a:endCxn id="97" idx="3"/>
          </p:cNvCxnSpPr>
          <p:nvPr/>
        </p:nvCxnSpPr>
        <p:spPr bwMode="auto">
          <a:xfrm flipV="1">
            <a:off x="773113" y="2936875"/>
            <a:ext cx="258762" cy="118427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93" name="Straight Arrow Connector 92">
            <a:extLst>
              <a:ext uri="{FF2B5EF4-FFF2-40B4-BE49-F238E27FC236}">
                <a16:creationId xmlns:a16="http://schemas.microsoft.com/office/drawing/2014/main" id="{BAE6CB2D-DF1D-5D40-9A8D-9366882F7723}"/>
              </a:ext>
            </a:extLst>
          </p:cNvPr>
          <p:cNvCxnSpPr>
            <a:cxnSpLocks noChangeShapeType="1"/>
            <a:stCxn id="104" idx="1"/>
            <a:endCxn id="98" idx="5"/>
          </p:cNvCxnSpPr>
          <p:nvPr/>
        </p:nvCxnSpPr>
        <p:spPr bwMode="auto">
          <a:xfrm rot="16200000" flipV="1">
            <a:off x="2625725" y="3298825"/>
            <a:ext cx="1247775" cy="52387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94" name="Straight Arrow Connector 93">
            <a:extLst>
              <a:ext uri="{FF2B5EF4-FFF2-40B4-BE49-F238E27FC236}">
                <a16:creationId xmlns:a16="http://schemas.microsoft.com/office/drawing/2014/main" id="{B5B73013-2147-0A4A-8D9E-EBDE0818AB0A}"/>
              </a:ext>
            </a:extLst>
          </p:cNvPr>
          <p:cNvCxnSpPr>
            <a:cxnSpLocks noChangeShapeType="1"/>
            <a:stCxn id="103" idx="7"/>
            <a:endCxn id="98" idx="3"/>
          </p:cNvCxnSpPr>
          <p:nvPr/>
        </p:nvCxnSpPr>
        <p:spPr bwMode="auto">
          <a:xfrm rot="5400000" flipH="1" flipV="1">
            <a:off x="1801812" y="3306763"/>
            <a:ext cx="1247775" cy="508000"/>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95" name="Straight Arrow Connector 94">
            <a:extLst>
              <a:ext uri="{FF2B5EF4-FFF2-40B4-BE49-F238E27FC236}">
                <a16:creationId xmlns:a16="http://schemas.microsoft.com/office/drawing/2014/main" id="{9E42B5E3-5C6A-5042-944E-6E3A3323CE50}"/>
              </a:ext>
            </a:extLst>
          </p:cNvPr>
          <p:cNvCxnSpPr>
            <a:cxnSpLocks noChangeShapeType="1"/>
            <a:stCxn id="103" idx="1"/>
            <a:endCxn id="97" idx="5"/>
          </p:cNvCxnSpPr>
          <p:nvPr/>
        </p:nvCxnSpPr>
        <p:spPr bwMode="auto">
          <a:xfrm rot="16200000" flipV="1">
            <a:off x="977900" y="3298825"/>
            <a:ext cx="1247775" cy="52387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sp>
        <p:nvSpPr>
          <p:cNvPr id="97" name="Oval 96">
            <a:extLst>
              <a:ext uri="{FF2B5EF4-FFF2-40B4-BE49-F238E27FC236}">
                <a16:creationId xmlns:a16="http://schemas.microsoft.com/office/drawing/2014/main" id="{CEBF08C4-9BC4-A44F-84D0-E2E42134DB52}"/>
              </a:ext>
            </a:extLst>
          </p:cNvPr>
          <p:cNvSpPr>
            <a:spLocks noChangeArrowheads="1"/>
          </p:cNvSpPr>
          <p:nvPr/>
        </p:nvSpPr>
        <p:spPr bwMode="auto">
          <a:xfrm>
            <a:off x="968375" y="2566988"/>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98" name="Oval 97">
            <a:extLst>
              <a:ext uri="{FF2B5EF4-FFF2-40B4-BE49-F238E27FC236}">
                <a16:creationId xmlns:a16="http://schemas.microsoft.com/office/drawing/2014/main" id="{888EA1C3-9B76-3F41-8CA4-68CE7E4FB0AF}"/>
              </a:ext>
            </a:extLst>
          </p:cNvPr>
          <p:cNvSpPr>
            <a:spLocks noChangeArrowheads="1"/>
          </p:cNvSpPr>
          <p:nvPr/>
        </p:nvSpPr>
        <p:spPr bwMode="auto">
          <a:xfrm>
            <a:off x="2616200" y="2566988"/>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0" name="Oval 99">
            <a:extLst>
              <a:ext uri="{FF2B5EF4-FFF2-40B4-BE49-F238E27FC236}">
                <a16:creationId xmlns:a16="http://schemas.microsoft.com/office/drawing/2014/main" id="{BB07D004-8B77-574F-B32F-A7A4FFE4B072}"/>
              </a:ext>
            </a:extLst>
          </p:cNvPr>
          <p:cNvSpPr>
            <a:spLocks noChangeArrowheads="1"/>
          </p:cNvSpPr>
          <p:nvPr/>
        </p:nvSpPr>
        <p:spPr bwMode="auto">
          <a:xfrm>
            <a:off x="968375" y="5518150"/>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1" name="Oval 100">
            <a:extLst>
              <a:ext uri="{FF2B5EF4-FFF2-40B4-BE49-F238E27FC236}">
                <a16:creationId xmlns:a16="http://schemas.microsoft.com/office/drawing/2014/main" id="{52D2E293-5318-814C-9B19-DE320D1A9F59}"/>
              </a:ext>
            </a:extLst>
          </p:cNvPr>
          <p:cNvSpPr>
            <a:spLocks noChangeArrowheads="1"/>
          </p:cNvSpPr>
          <p:nvPr/>
        </p:nvSpPr>
        <p:spPr bwMode="auto">
          <a:xfrm>
            <a:off x="2616200" y="5518150"/>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2" name="Oval 4">
            <a:extLst>
              <a:ext uri="{FF2B5EF4-FFF2-40B4-BE49-F238E27FC236}">
                <a16:creationId xmlns:a16="http://schemas.microsoft.com/office/drawing/2014/main" id="{EAA57516-36E7-9240-9B97-DD773903E993}"/>
              </a:ext>
            </a:extLst>
          </p:cNvPr>
          <p:cNvSpPr>
            <a:spLocks noChangeArrowheads="1"/>
          </p:cNvSpPr>
          <p:nvPr/>
        </p:nvSpPr>
        <p:spPr bwMode="auto">
          <a:xfrm>
            <a:off x="555625" y="4121150"/>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3" name="Oval 102">
            <a:extLst>
              <a:ext uri="{FF2B5EF4-FFF2-40B4-BE49-F238E27FC236}">
                <a16:creationId xmlns:a16="http://schemas.microsoft.com/office/drawing/2014/main" id="{864DFCAF-D45D-C34E-881C-C1B830E3141F}"/>
              </a:ext>
            </a:extLst>
          </p:cNvPr>
          <p:cNvSpPr>
            <a:spLocks noChangeArrowheads="1"/>
          </p:cNvSpPr>
          <p:nvPr/>
        </p:nvSpPr>
        <p:spPr bwMode="auto">
          <a:xfrm>
            <a:off x="1800225" y="4121150"/>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04" name="Oval 103">
            <a:extLst>
              <a:ext uri="{FF2B5EF4-FFF2-40B4-BE49-F238E27FC236}">
                <a16:creationId xmlns:a16="http://schemas.microsoft.com/office/drawing/2014/main" id="{3D596D32-A193-1E46-9EBE-F21D5E099877}"/>
              </a:ext>
            </a:extLst>
          </p:cNvPr>
          <p:cNvSpPr>
            <a:spLocks noChangeArrowheads="1"/>
          </p:cNvSpPr>
          <p:nvPr/>
        </p:nvSpPr>
        <p:spPr bwMode="auto">
          <a:xfrm>
            <a:off x="3448050" y="4121150"/>
            <a:ext cx="434975" cy="434975"/>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400">
              <a:latin typeface="+mn-lt"/>
              <a:ea typeface="ＭＳ Ｐゴシック" pitchFamily="-111" charset="-128"/>
            </a:endParaRPr>
          </a:p>
        </p:txBody>
      </p:sp>
      <p:cxnSp>
        <p:nvCxnSpPr>
          <p:cNvPr id="106" name="Straight Arrow Connector 105">
            <a:extLst>
              <a:ext uri="{FF2B5EF4-FFF2-40B4-BE49-F238E27FC236}">
                <a16:creationId xmlns:a16="http://schemas.microsoft.com/office/drawing/2014/main" id="{27E3AD24-0339-534C-85C4-99BCF1510C67}"/>
              </a:ext>
            </a:extLst>
          </p:cNvPr>
          <p:cNvCxnSpPr>
            <a:cxnSpLocks noChangeShapeType="1"/>
            <a:stCxn id="100" idx="6"/>
            <a:endCxn id="101" idx="2"/>
          </p:cNvCxnSpPr>
          <p:nvPr/>
        </p:nvCxnSpPr>
        <p:spPr bwMode="auto">
          <a:xfrm>
            <a:off x="1403350" y="5735638"/>
            <a:ext cx="1212850" cy="1587"/>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107" name="Straight Arrow Connector 106">
            <a:extLst>
              <a:ext uri="{FF2B5EF4-FFF2-40B4-BE49-F238E27FC236}">
                <a16:creationId xmlns:a16="http://schemas.microsoft.com/office/drawing/2014/main" id="{460A106A-1D94-F54F-954B-EB66BFE09323}"/>
              </a:ext>
            </a:extLst>
          </p:cNvPr>
          <p:cNvCxnSpPr>
            <a:cxnSpLocks noChangeShapeType="1"/>
            <a:stCxn id="100" idx="1"/>
            <a:endCxn id="102" idx="4"/>
          </p:cNvCxnSpPr>
          <p:nvPr/>
        </p:nvCxnSpPr>
        <p:spPr bwMode="auto">
          <a:xfrm flipH="1" flipV="1">
            <a:off x="773113" y="4556125"/>
            <a:ext cx="258762" cy="102552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108" name="Straight Arrow Connector 107">
            <a:extLst>
              <a:ext uri="{FF2B5EF4-FFF2-40B4-BE49-F238E27FC236}">
                <a16:creationId xmlns:a16="http://schemas.microsoft.com/office/drawing/2014/main" id="{F8A4E306-8FF6-2344-86CA-0FFFBA011978}"/>
              </a:ext>
            </a:extLst>
          </p:cNvPr>
          <p:cNvCxnSpPr>
            <a:cxnSpLocks noChangeShapeType="1"/>
            <a:stCxn id="101" idx="7"/>
            <a:endCxn id="104" idx="3"/>
          </p:cNvCxnSpPr>
          <p:nvPr/>
        </p:nvCxnSpPr>
        <p:spPr bwMode="auto">
          <a:xfrm rot="5400000" flipH="1" flipV="1">
            <a:off x="2705100" y="4775200"/>
            <a:ext cx="1089025" cy="52387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109" name="Straight Arrow Connector 108">
            <a:extLst>
              <a:ext uri="{FF2B5EF4-FFF2-40B4-BE49-F238E27FC236}">
                <a16:creationId xmlns:a16="http://schemas.microsoft.com/office/drawing/2014/main" id="{D2F06551-9681-2741-B69D-C12934F9641B}"/>
              </a:ext>
            </a:extLst>
          </p:cNvPr>
          <p:cNvCxnSpPr>
            <a:cxnSpLocks noChangeShapeType="1"/>
            <a:stCxn id="101" idx="1"/>
            <a:endCxn id="103" idx="5"/>
          </p:cNvCxnSpPr>
          <p:nvPr/>
        </p:nvCxnSpPr>
        <p:spPr bwMode="auto">
          <a:xfrm rot="16200000" flipV="1">
            <a:off x="1881187" y="4783138"/>
            <a:ext cx="1089025" cy="508000"/>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cxnSp>
        <p:nvCxnSpPr>
          <p:cNvPr id="110" name="Straight Arrow Connector 109">
            <a:extLst>
              <a:ext uri="{FF2B5EF4-FFF2-40B4-BE49-F238E27FC236}">
                <a16:creationId xmlns:a16="http://schemas.microsoft.com/office/drawing/2014/main" id="{D0F16E7D-FD1C-2142-9DA7-760FB9886213}"/>
              </a:ext>
            </a:extLst>
          </p:cNvPr>
          <p:cNvCxnSpPr>
            <a:cxnSpLocks noChangeShapeType="1"/>
            <a:stCxn id="100" idx="7"/>
            <a:endCxn id="103" idx="3"/>
          </p:cNvCxnSpPr>
          <p:nvPr/>
        </p:nvCxnSpPr>
        <p:spPr bwMode="auto">
          <a:xfrm rot="5400000" flipH="1" flipV="1">
            <a:off x="1057275" y="4775200"/>
            <a:ext cx="1089025" cy="523875"/>
          </a:xfrm>
          <a:prstGeom prst="straightConnector1">
            <a:avLst/>
          </a:prstGeom>
          <a:noFill/>
          <a:ln w="9525">
            <a:solidFill>
              <a:srgbClr val="000000"/>
            </a:solidFill>
            <a:round/>
            <a:headEnd/>
            <a:tailEnd/>
          </a:ln>
          <a:effectLst>
            <a:outerShdw blurRad="63500" dist="20000" dir="5400000" rotWithShape="0">
              <a:srgbClr val="000000">
                <a:alpha val="37999"/>
              </a:srgbClr>
            </a:outerShdw>
          </a:effectLst>
        </p:spPr>
      </p:cxnSp>
      <p:grpSp>
        <p:nvGrpSpPr>
          <p:cNvPr id="6" name="Group 128">
            <a:extLst>
              <a:ext uri="{FF2B5EF4-FFF2-40B4-BE49-F238E27FC236}">
                <a16:creationId xmlns:a16="http://schemas.microsoft.com/office/drawing/2014/main" id="{470AACDB-3DEF-2E44-B41A-5548C9740531}"/>
              </a:ext>
            </a:extLst>
          </p:cNvPr>
          <p:cNvGrpSpPr>
            <a:grpSpLocks/>
          </p:cNvGrpSpPr>
          <p:nvPr/>
        </p:nvGrpSpPr>
        <p:grpSpPr bwMode="auto">
          <a:xfrm>
            <a:off x="1062038" y="2651125"/>
            <a:ext cx="2743200" cy="1843088"/>
            <a:chOff x="1981200" y="2499687"/>
            <a:chExt cx="2743200" cy="1843713"/>
          </a:xfrm>
        </p:grpSpPr>
        <p:sp>
          <p:nvSpPr>
            <p:cNvPr id="116" name="Cube 115">
              <a:extLst>
                <a:ext uri="{FF2B5EF4-FFF2-40B4-BE49-F238E27FC236}">
                  <a16:creationId xmlns:a16="http://schemas.microsoft.com/office/drawing/2014/main" id="{88D56821-FEFE-9D41-B629-B0B6E806FAED}"/>
                </a:ext>
              </a:extLst>
            </p:cNvPr>
            <p:cNvSpPr/>
            <p:nvPr/>
          </p:nvSpPr>
          <p:spPr bwMode="auto">
            <a:xfrm>
              <a:off x="3619500" y="2499687"/>
              <a:ext cx="273050" cy="27473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7" name="Cube 116">
              <a:extLst>
                <a:ext uri="{FF2B5EF4-FFF2-40B4-BE49-F238E27FC236}">
                  <a16:creationId xmlns:a16="http://schemas.microsoft.com/office/drawing/2014/main" id="{505CECF7-8368-774E-9E1A-0057EA9F1CBD}"/>
                </a:ext>
              </a:extLst>
            </p:cNvPr>
            <p:cNvSpPr/>
            <p:nvPr/>
          </p:nvSpPr>
          <p:spPr bwMode="auto">
            <a:xfrm>
              <a:off x="2819400" y="4068669"/>
              <a:ext cx="274637" cy="27473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8" name="Cube 117">
              <a:extLst>
                <a:ext uri="{FF2B5EF4-FFF2-40B4-BE49-F238E27FC236}">
                  <a16:creationId xmlns:a16="http://schemas.microsoft.com/office/drawing/2014/main" id="{CCCD5766-AC44-B345-950D-4130DF3F0CB2}"/>
                </a:ext>
              </a:extLst>
            </p:cNvPr>
            <p:cNvSpPr/>
            <p:nvPr/>
          </p:nvSpPr>
          <p:spPr bwMode="auto">
            <a:xfrm>
              <a:off x="1981200" y="2499687"/>
              <a:ext cx="274637" cy="27473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9" name="Cube 118">
              <a:extLst>
                <a:ext uri="{FF2B5EF4-FFF2-40B4-BE49-F238E27FC236}">
                  <a16:creationId xmlns:a16="http://schemas.microsoft.com/office/drawing/2014/main" id="{E44F49D6-620C-2A41-9292-1E47F2726CBE}"/>
                </a:ext>
              </a:extLst>
            </p:cNvPr>
            <p:cNvSpPr/>
            <p:nvPr/>
          </p:nvSpPr>
          <p:spPr bwMode="auto">
            <a:xfrm>
              <a:off x="4449762" y="4068669"/>
              <a:ext cx="274638" cy="274731"/>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3" name="Cube 112">
              <a:extLst>
                <a:ext uri="{FF2B5EF4-FFF2-40B4-BE49-F238E27FC236}">
                  <a16:creationId xmlns:a16="http://schemas.microsoft.com/office/drawing/2014/main" id="{1EB14943-FB10-1A45-8E70-E28DA477EA80}"/>
                </a:ext>
              </a:extLst>
            </p:cNvPr>
            <p:cNvSpPr/>
            <p:nvPr/>
          </p:nvSpPr>
          <p:spPr bwMode="auto">
            <a:xfrm>
              <a:off x="2752725" y="2513980"/>
              <a:ext cx="273050" cy="274730"/>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4" name="Cube 113">
              <a:extLst>
                <a:ext uri="{FF2B5EF4-FFF2-40B4-BE49-F238E27FC236}">
                  <a16:creationId xmlns:a16="http://schemas.microsoft.com/office/drawing/2014/main" id="{D2D35999-E1E2-314F-88CC-5AFB43AA932C}"/>
                </a:ext>
              </a:extLst>
            </p:cNvPr>
            <p:cNvSpPr/>
            <p:nvPr/>
          </p:nvSpPr>
          <p:spPr bwMode="auto">
            <a:xfrm>
              <a:off x="3203575" y="3309587"/>
              <a:ext cx="274637" cy="27473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sp>
          <p:nvSpPr>
            <p:cNvPr id="115" name="Cube 114">
              <a:extLst>
                <a:ext uri="{FF2B5EF4-FFF2-40B4-BE49-F238E27FC236}">
                  <a16:creationId xmlns:a16="http://schemas.microsoft.com/office/drawing/2014/main" id="{9BEABE57-1902-D142-92AD-C165AF5CEF64}"/>
                </a:ext>
              </a:extLst>
            </p:cNvPr>
            <p:cNvSpPr/>
            <p:nvPr/>
          </p:nvSpPr>
          <p:spPr bwMode="auto">
            <a:xfrm>
              <a:off x="4038600" y="3309587"/>
              <a:ext cx="274637" cy="274731"/>
            </a:xfrm>
            <a:prstGeom prst="cub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400">
                <a:solidFill>
                  <a:schemeClr val="tx1"/>
                </a:solidFill>
                <a:ea typeface="ＭＳ Ｐゴシック" pitchFamily="-111" charset="-128"/>
              </a:endParaRPr>
            </a:p>
          </p:txBody>
        </p:sp>
      </p:grpSp>
      <p:sp>
        <p:nvSpPr>
          <p:cNvPr id="65" name="Rectangle 64">
            <a:extLst>
              <a:ext uri="{FF2B5EF4-FFF2-40B4-BE49-F238E27FC236}">
                <a16:creationId xmlns:a16="http://schemas.microsoft.com/office/drawing/2014/main" id="{AB04491A-F90E-974D-917F-E1B02A5AF2C3}"/>
              </a:ext>
            </a:extLst>
          </p:cNvPr>
          <p:cNvSpPr>
            <a:spLocks noChangeArrowheads="1"/>
          </p:cNvSpPr>
          <p:nvPr/>
        </p:nvSpPr>
        <p:spPr bwMode="auto">
          <a:xfrm>
            <a:off x="4343400" y="3505200"/>
            <a:ext cx="4800600" cy="1143000"/>
          </a:xfrm>
          <a:prstGeom prst="rect">
            <a:avLst/>
          </a:prstGeom>
          <a:solidFill>
            <a:schemeClr val="bg1">
              <a:alpha val="79999"/>
            </a:schemeClr>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0" lang="en-US" altLang="zh-CN" sz="2800"/>
          </a:p>
        </p:txBody>
      </p:sp>
      <p:sp>
        <p:nvSpPr>
          <p:cNvPr id="67" name="Rectangle 66">
            <a:extLst>
              <a:ext uri="{FF2B5EF4-FFF2-40B4-BE49-F238E27FC236}">
                <a16:creationId xmlns:a16="http://schemas.microsoft.com/office/drawing/2014/main" id="{38CC8C6C-E2CC-174F-B596-47FCA425ED88}"/>
              </a:ext>
            </a:extLst>
          </p:cNvPr>
          <p:cNvSpPr>
            <a:spLocks noChangeArrowheads="1"/>
          </p:cNvSpPr>
          <p:nvPr/>
        </p:nvSpPr>
        <p:spPr bwMode="auto">
          <a:xfrm>
            <a:off x="4343400" y="4572000"/>
            <a:ext cx="4724400" cy="1066800"/>
          </a:xfrm>
          <a:prstGeom prst="rect">
            <a:avLst/>
          </a:prstGeom>
          <a:solidFill>
            <a:schemeClr val="bg1">
              <a:alpha val="79999"/>
            </a:schemeClr>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endParaRPr kumimoji="0" lang="en-US" altLang="zh-CN" sz="2800"/>
          </a:p>
        </p:txBody>
      </p:sp>
      <p:grpSp>
        <p:nvGrpSpPr>
          <p:cNvPr id="8" name="Group 18">
            <a:extLst>
              <a:ext uri="{FF2B5EF4-FFF2-40B4-BE49-F238E27FC236}">
                <a16:creationId xmlns:a16="http://schemas.microsoft.com/office/drawing/2014/main" id="{89CBF698-B8D6-D847-B5FE-734F2B402A27}"/>
              </a:ext>
            </a:extLst>
          </p:cNvPr>
          <p:cNvGrpSpPr>
            <a:grpSpLocks/>
          </p:cNvGrpSpPr>
          <p:nvPr/>
        </p:nvGrpSpPr>
        <p:grpSpPr bwMode="auto">
          <a:xfrm>
            <a:off x="7512050" y="4876800"/>
            <a:ext cx="1555750" cy="1470025"/>
            <a:chOff x="7512817" y="4876800"/>
            <a:chExt cx="1554983" cy="1469886"/>
          </a:xfrm>
        </p:grpSpPr>
        <p:sp>
          <p:nvSpPr>
            <p:cNvPr id="7" name="TextBox 6">
              <a:extLst>
                <a:ext uri="{FF2B5EF4-FFF2-40B4-BE49-F238E27FC236}">
                  <a16:creationId xmlns:a16="http://schemas.microsoft.com/office/drawing/2014/main" id="{EA1CBF94-016B-2545-819F-90CAEC2FF2ED}"/>
                </a:ext>
              </a:extLst>
            </p:cNvPr>
            <p:cNvSpPr txBox="1"/>
            <p:nvPr/>
          </p:nvSpPr>
          <p:spPr>
            <a:xfrm>
              <a:off x="7512817" y="5638800"/>
              <a:ext cx="1554983" cy="707886"/>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eaLnBrk="1" fontAlgn="auto" hangingPunct="1">
                <a:spcBef>
                  <a:spcPts val="0"/>
                </a:spcBef>
                <a:spcAft>
                  <a:spcPts val="0"/>
                </a:spcAft>
                <a:defRPr/>
              </a:pPr>
              <a:r>
                <a:rPr lang="en-US" sz="2000" b="1" dirty="0"/>
                <a:t>Dynamic </a:t>
              </a:r>
              <a:br>
                <a:rPr lang="en-US" sz="2000" b="1" dirty="0"/>
              </a:br>
              <a:r>
                <a:rPr lang="en-US" sz="2000" b="1" dirty="0"/>
                <a:t>computation</a:t>
              </a:r>
            </a:p>
          </p:txBody>
        </p:sp>
        <p:cxnSp>
          <p:nvCxnSpPr>
            <p:cNvPr id="36900" name="Straight Arrow Connector 10">
              <a:extLst>
                <a:ext uri="{FF2B5EF4-FFF2-40B4-BE49-F238E27FC236}">
                  <a16:creationId xmlns:a16="http://schemas.microsoft.com/office/drawing/2014/main" id="{EB337609-F7C9-F34B-B771-E7A1CFDAB276}"/>
                </a:ext>
              </a:extLst>
            </p:cNvPr>
            <p:cNvCxnSpPr>
              <a:cxnSpLocks noChangeShapeType="1"/>
            </p:cNvCxnSpPr>
            <p:nvPr/>
          </p:nvCxnSpPr>
          <p:spPr bwMode="auto">
            <a:xfrm flipH="1" flipV="1">
              <a:off x="8153400" y="4876800"/>
              <a:ext cx="136909" cy="7620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4" name="TextBox 3">
            <a:extLst>
              <a:ext uri="{FF2B5EF4-FFF2-40B4-BE49-F238E27FC236}">
                <a16:creationId xmlns:a16="http://schemas.microsoft.com/office/drawing/2014/main" id="{8A5E7191-E303-E549-AE44-D03E6F65191B}"/>
              </a:ext>
            </a:extLst>
          </p:cNvPr>
          <p:cNvSpPr txBox="1"/>
          <p:nvPr/>
        </p:nvSpPr>
        <p:spPr>
          <a:xfrm>
            <a:off x="58722" y="5563531"/>
            <a:ext cx="8112156" cy="1200329"/>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defRPr/>
            </a:pPr>
            <a:r>
              <a:rPr lang="en-US" altLang="zh-CN" sz="3600" dirty="0">
                <a:solidFill>
                  <a:srgbClr val="FFFFFF"/>
                </a:solidFill>
                <a:latin typeface="Calibri" charset="0"/>
              </a:rPr>
              <a:t>Update function applied (asynchronously) </a:t>
            </a:r>
          </a:p>
          <a:p>
            <a:pPr algn="ctr" eaLnBrk="1" hangingPunct="1">
              <a:defRPr/>
            </a:pPr>
            <a:r>
              <a:rPr lang="en-US" altLang="zh-CN" sz="3600" dirty="0">
                <a:solidFill>
                  <a:srgbClr val="FFFFFF"/>
                </a:solidFill>
                <a:latin typeface="Calibri" charset="0"/>
              </a:rPr>
              <a:t>in parallel until convergence</a:t>
            </a:r>
          </a:p>
        </p:txBody>
      </p:sp>
    </p:spTree>
    <p:custDataLst>
      <p:tags r:id="rId1"/>
    </p:custDataLst>
  </p:cSld>
  <p:clrMapOvr>
    <a:masterClrMapping/>
  </p:clrMapOvr>
  <p:transition spd="slow" advTm="4702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65"/>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67"/>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nodeType="afterGroup">
                            <p:stCondLst>
                              <p:cond delay="0"/>
                            </p:stCondLst>
                            <p:childTnLst>
                              <p:par>
                                <p:cTn id="33" presetID="22" presetClass="entr" presetSubtype="4"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mph" presetSubtype="0" grpId="1" nodeType="clickEffect">
                                  <p:stCondLst>
                                    <p:cond delay="0"/>
                                  </p:stCondLst>
                                  <p:childTnLst>
                                    <p:set>
                                      <p:cBhvr rctx="PPT">
                                        <p:cTn id="39" dur="indefinite"/>
                                        <p:tgtEl>
                                          <p:spTgt spid="10"/>
                                        </p:tgtEl>
                                        <p:attrNameLst>
                                          <p:attrName>style.opacity</p:attrName>
                                        </p:attrNameLst>
                                      </p:cBhvr>
                                      <p:to>
                                        <p:strVal val="0.25"/>
                                      </p:to>
                                    </p:set>
                                    <p:animEffect filter="image" prLst="opacity: 0.25">
                                      <p:cBhvr rctx="IE">
                                        <p:cTn id="40" dur="indefinite"/>
                                        <p:tgtEl>
                                          <p:spTgt spid="10"/>
                                        </p:tgtEl>
                                      </p:cBhvr>
                                    </p:animEffect>
                                  </p:childTnLst>
                                </p:cTn>
                              </p:par>
                              <p:par>
                                <p:cTn id="41" presetID="9" presetClass="emph" presetSubtype="0" nodeType="withEffect">
                                  <p:stCondLst>
                                    <p:cond delay="0"/>
                                  </p:stCondLst>
                                  <p:childTnLst>
                                    <p:set>
                                      <p:cBhvr rctx="PPT">
                                        <p:cTn id="42" dur="indefinite"/>
                                        <p:tgtEl>
                                          <p:spTgt spid="3"/>
                                        </p:tgtEl>
                                        <p:attrNameLst>
                                          <p:attrName>style.opacity</p:attrName>
                                        </p:attrNameLst>
                                      </p:cBhvr>
                                      <p:to>
                                        <p:strVal val="0.25"/>
                                      </p:to>
                                    </p:set>
                                    <p:animEffect filter="image" prLst="opacity: 0.25">
                                      <p:cBhvr rctx="IE">
                                        <p:cTn id="43" dur="indefinite"/>
                                        <p:tgtEl>
                                          <p:spTgt spid="3"/>
                                        </p:tgtEl>
                                      </p:cBhvr>
                                    </p:animEffect>
                                  </p:childTnLst>
                                </p:cTn>
                              </p:par>
                              <p:par>
                                <p:cTn id="44" presetID="9" presetClass="emph" presetSubtype="0" grpId="1" nodeType="withEffect">
                                  <p:stCondLst>
                                    <p:cond delay="0"/>
                                  </p:stCondLst>
                                  <p:childTnLst>
                                    <p:set>
                                      <p:cBhvr rctx="PPT">
                                        <p:cTn id="45" dur="indefinite"/>
                                        <p:tgtEl>
                                          <p:spTgt spid="9"/>
                                        </p:tgtEl>
                                        <p:attrNameLst>
                                          <p:attrName>style.opacity</p:attrName>
                                        </p:attrNameLst>
                                      </p:cBhvr>
                                      <p:to>
                                        <p:strVal val="0.25"/>
                                      </p:to>
                                    </p:set>
                                    <p:animEffect filter="image" prLst="opacity: 0.25">
                                      <p:cBhvr rctx="IE">
                                        <p:cTn id="46" dur="indefinite"/>
                                        <p:tgtEl>
                                          <p:spTgt spid="9"/>
                                        </p:tgtEl>
                                      </p:cBhvr>
                                    </p:animEffect>
                                  </p:childTnLst>
                                </p:cTn>
                              </p:par>
                              <p:par>
                                <p:cTn id="47" presetID="9" presetClass="emph" presetSubtype="0" nodeType="withEffect">
                                  <p:stCondLst>
                                    <p:cond delay="0"/>
                                  </p:stCondLst>
                                  <p:childTnLst>
                                    <p:set>
                                      <p:cBhvr rctx="PPT">
                                        <p:cTn id="48" dur="indefinite"/>
                                        <p:tgtEl>
                                          <p:spTgt spid="88"/>
                                        </p:tgtEl>
                                        <p:attrNameLst>
                                          <p:attrName>style.opacity</p:attrName>
                                        </p:attrNameLst>
                                      </p:cBhvr>
                                      <p:to>
                                        <p:strVal val="0.25"/>
                                      </p:to>
                                    </p:set>
                                    <p:animEffect filter="image" prLst="opacity: 0.25">
                                      <p:cBhvr rctx="IE">
                                        <p:cTn id="49" dur="indefinite"/>
                                        <p:tgtEl>
                                          <p:spTgt spid="88"/>
                                        </p:tgtEl>
                                      </p:cBhvr>
                                    </p:animEffect>
                                  </p:childTnLst>
                                </p:cTn>
                              </p:par>
                              <p:par>
                                <p:cTn id="50" presetID="9" presetClass="emph" presetSubtype="0" nodeType="withEffect">
                                  <p:stCondLst>
                                    <p:cond delay="0"/>
                                  </p:stCondLst>
                                  <p:childTnLst>
                                    <p:set>
                                      <p:cBhvr rctx="PPT">
                                        <p:cTn id="51" dur="indefinite"/>
                                        <p:tgtEl>
                                          <p:spTgt spid="121"/>
                                        </p:tgtEl>
                                        <p:attrNameLst>
                                          <p:attrName>style.opacity</p:attrName>
                                        </p:attrNameLst>
                                      </p:cBhvr>
                                      <p:to>
                                        <p:strVal val="0.25"/>
                                      </p:to>
                                    </p:set>
                                    <p:animEffect filter="image" prLst="opacity: 0.25">
                                      <p:cBhvr rctx="IE">
                                        <p:cTn id="52" dur="indefinite"/>
                                        <p:tgtEl>
                                          <p:spTgt spid="121"/>
                                        </p:tgtEl>
                                      </p:cBhvr>
                                    </p:animEffect>
                                  </p:childTnLst>
                                </p:cTn>
                              </p:par>
                              <p:par>
                                <p:cTn id="53" presetID="9" presetClass="emph" presetSubtype="0" nodeType="withEffect">
                                  <p:stCondLst>
                                    <p:cond delay="0"/>
                                  </p:stCondLst>
                                  <p:childTnLst>
                                    <p:set>
                                      <p:cBhvr rctx="PPT">
                                        <p:cTn id="54" dur="indefinite"/>
                                        <p:tgtEl>
                                          <p:spTgt spid="5"/>
                                        </p:tgtEl>
                                        <p:attrNameLst>
                                          <p:attrName>style.opacity</p:attrName>
                                        </p:attrNameLst>
                                      </p:cBhvr>
                                      <p:to>
                                        <p:strVal val="0.25"/>
                                      </p:to>
                                    </p:set>
                                    <p:animEffect filter="image" prLst="opacity: 0.25">
                                      <p:cBhvr rctx="IE">
                                        <p:cTn id="55" dur="indefinite"/>
                                        <p:tgtEl>
                                          <p:spTgt spid="5"/>
                                        </p:tgtEl>
                                      </p:cBhvr>
                                    </p:animEffect>
                                  </p:childTnLst>
                                </p:cTn>
                              </p:par>
                              <p:par>
                                <p:cTn id="56" presetID="9" presetClass="emph" presetSubtype="0" grpId="0" nodeType="withEffect">
                                  <p:stCondLst>
                                    <p:cond delay="0"/>
                                  </p:stCondLst>
                                  <p:childTnLst>
                                    <p:set>
                                      <p:cBhvr rctx="PPT">
                                        <p:cTn id="57" dur="indefinite"/>
                                        <p:tgtEl>
                                          <p:spTgt spid="34"/>
                                        </p:tgtEl>
                                        <p:attrNameLst>
                                          <p:attrName>style.opacity</p:attrName>
                                        </p:attrNameLst>
                                      </p:cBhvr>
                                      <p:to>
                                        <p:strVal val="0.25"/>
                                      </p:to>
                                    </p:set>
                                    <p:animEffect filter="image" prLst="opacity: 0.25">
                                      <p:cBhvr rctx="IE">
                                        <p:cTn id="58" dur="indefinite"/>
                                        <p:tgtEl>
                                          <p:spTgt spid="34"/>
                                        </p:tgtEl>
                                      </p:cBhvr>
                                    </p:animEffect>
                                  </p:childTnLst>
                                </p:cTn>
                              </p:par>
                              <p:par>
                                <p:cTn id="59" presetID="9" presetClass="emph" presetSubtype="0" nodeType="withEffect">
                                  <p:stCondLst>
                                    <p:cond delay="0"/>
                                  </p:stCondLst>
                                  <p:childTnLst>
                                    <p:set>
                                      <p:cBhvr rctx="PPT">
                                        <p:cTn id="60" dur="indefinite"/>
                                        <p:tgtEl>
                                          <p:spTgt spid="91"/>
                                        </p:tgtEl>
                                        <p:attrNameLst>
                                          <p:attrName>style.opacity</p:attrName>
                                        </p:attrNameLst>
                                      </p:cBhvr>
                                      <p:to>
                                        <p:strVal val="0.25"/>
                                      </p:to>
                                    </p:set>
                                    <p:animEffect filter="image" prLst="opacity: 0.25">
                                      <p:cBhvr rctx="IE">
                                        <p:cTn id="61" dur="indefinite"/>
                                        <p:tgtEl>
                                          <p:spTgt spid="91"/>
                                        </p:tgtEl>
                                      </p:cBhvr>
                                    </p:animEffect>
                                  </p:childTnLst>
                                </p:cTn>
                              </p:par>
                              <p:par>
                                <p:cTn id="62" presetID="9" presetClass="emph" presetSubtype="0" nodeType="withEffect">
                                  <p:stCondLst>
                                    <p:cond delay="0"/>
                                  </p:stCondLst>
                                  <p:childTnLst>
                                    <p:set>
                                      <p:cBhvr rctx="PPT">
                                        <p:cTn id="63" dur="indefinite"/>
                                        <p:tgtEl>
                                          <p:spTgt spid="92"/>
                                        </p:tgtEl>
                                        <p:attrNameLst>
                                          <p:attrName>style.opacity</p:attrName>
                                        </p:attrNameLst>
                                      </p:cBhvr>
                                      <p:to>
                                        <p:strVal val="0.25"/>
                                      </p:to>
                                    </p:set>
                                    <p:animEffect filter="image" prLst="opacity: 0.25">
                                      <p:cBhvr rctx="IE">
                                        <p:cTn id="64" dur="indefinite"/>
                                        <p:tgtEl>
                                          <p:spTgt spid="92"/>
                                        </p:tgtEl>
                                      </p:cBhvr>
                                    </p:animEffect>
                                  </p:childTnLst>
                                </p:cTn>
                              </p:par>
                              <p:par>
                                <p:cTn id="65" presetID="9" presetClass="emph" presetSubtype="0" nodeType="withEffect">
                                  <p:stCondLst>
                                    <p:cond delay="0"/>
                                  </p:stCondLst>
                                  <p:childTnLst>
                                    <p:set>
                                      <p:cBhvr rctx="PPT">
                                        <p:cTn id="66" dur="indefinite"/>
                                        <p:tgtEl>
                                          <p:spTgt spid="93"/>
                                        </p:tgtEl>
                                        <p:attrNameLst>
                                          <p:attrName>style.opacity</p:attrName>
                                        </p:attrNameLst>
                                      </p:cBhvr>
                                      <p:to>
                                        <p:strVal val="0.25"/>
                                      </p:to>
                                    </p:set>
                                    <p:animEffect filter="image" prLst="opacity: 0.25">
                                      <p:cBhvr rctx="IE">
                                        <p:cTn id="67" dur="indefinite"/>
                                        <p:tgtEl>
                                          <p:spTgt spid="93"/>
                                        </p:tgtEl>
                                      </p:cBhvr>
                                    </p:animEffect>
                                  </p:childTnLst>
                                </p:cTn>
                              </p:par>
                              <p:par>
                                <p:cTn id="68" presetID="9" presetClass="emph" presetSubtype="0" nodeType="withEffect">
                                  <p:stCondLst>
                                    <p:cond delay="0"/>
                                  </p:stCondLst>
                                  <p:childTnLst>
                                    <p:set>
                                      <p:cBhvr rctx="PPT">
                                        <p:cTn id="69" dur="indefinite"/>
                                        <p:tgtEl>
                                          <p:spTgt spid="94"/>
                                        </p:tgtEl>
                                        <p:attrNameLst>
                                          <p:attrName>style.opacity</p:attrName>
                                        </p:attrNameLst>
                                      </p:cBhvr>
                                      <p:to>
                                        <p:strVal val="0.25"/>
                                      </p:to>
                                    </p:set>
                                    <p:animEffect filter="image" prLst="opacity: 0.25">
                                      <p:cBhvr rctx="IE">
                                        <p:cTn id="70" dur="indefinite"/>
                                        <p:tgtEl>
                                          <p:spTgt spid="94"/>
                                        </p:tgtEl>
                                      </p:cBhvr>
                                    </p:animEffect>
                                  </p:childTnLst>
                                </p:cTn>
                              </p:par>
                              <p:par>
                                <p:cTn id="71" presetID="9" presetClass="emph" presetSubtype="0" nodeType="withEffect">
                                  <p:stCondLst>
                                    <p:cond delay="0"/>
                                  </p:stCondLst>
                                  <p:childTnLst>
                                    <p:set>
                                      <p:cBhvr rctx="PPT">
                                        <p:cTn id="72" dur="indefinite"/>
                                        <p:tgtEl>
                                          <p:spTgt spid="95"/>
                                        </p:tgtEl>
                                        <p:attrNameLst>
                                          <p:attrName>style.opacity</p:attrName>
                                        </p:attrNameLst>
                                      </p:cBhvr>
                                      <p:to>
                                        <p:strVal val="0.25"/>
                                      </p:to>
                                    </p:set>
                                    <p:animEffect filter="image" prLst="opacity: 0.25">
                                      <p:cBhvr rctx="IE">
                                        <p:cTn id="73" dur="indefinite"/>
                                        <p:tgtEl>
                                          <p:spTgt spid="95"/>
                                        </p:tgtEl>
                                      </p:cBhvr>
                                    </p:animEffect>
                                  </p:childTnLst>
                                </p:cTn>
                              </p:par>
                              <p:par>
                                <p:cTn id="74" presetID="9" presetClass="emph" presetSubtype="0" grpId="0" nodeType="withEffect">
                                  <p:stCondLst>
                                    <p:cond delay="0"/>
                                  </p:stCondLst>
                                  <p:childTnLst>
                                    <p:set>
                                      <p:cBhvr rctx="PPT">
                                        <p:cTn id="75" dur="indefinite"/>
                                        <p:tgtEl>
                                          <p:spTgt spid="97"/>
                                        </p:tgtEl>
                                        <p:attrNameLst>
                                          <p:attrName>style.opacity</p:attrName>
                                        </p:attrNameLst>
                                      </p:cBhvr>
                                      <p:to>
                                        <p:strVal val="0.25"/>
                                      </p:to>
                                    </p:set>
                                    <p:animEffect filter="image" prLst="opacity: 0.25">
                                      <p:cBhvr rctx="IE">
                                        <p:cTn id="76" dur="indefinite"/>
                                        <p:tgtEl>
                                          <p:spTgt spid="97"/>
                                        </p:tgtEl>
                                      </p:cBhvr>
                                    </p:animEffect>
                                  </p:childTnLst>
                                </p:cTn>
                              </p:par>
                              <p:par>
                                <p:cTn id="77" presetID="9" presetClass="emph" presetSubtype="0" grpId="0" nodeType="withEffect">
                                  <p:stCondLst>
                                    <p:cond delay="0"/>
                                  </p:stCondLst>
                                  <p:childTnLst>
                                    <p:set>
                                      <p:cBhvr rctx="PPT">
                                        <p:cTn id="78" dur="indefinite"/>
                                        <p:tgtEl>
                                          <p:spTgt spid="98"/>
                                        </p:tgtEl>
                                        <p:attrNameLst>
                                          <p:attrName>style.opacity</p:attrName>
                                        </p:attrNameLst>
                                      </p:cBhvr>
                                      <p:to>
                                        <p:strVal val="0.25"/>
                                      </p:to>
                                    </p:set>
                                    <p:animEffect filter="image" prLst="opacity: 0.25">
                                      <p:cBhvr rctx="IE">
                                        <p:cTn id="79" dur="indefinite"/>
                                        <p:tgtEl>
                                          <p:spTgt spid="98"/>
                                        </p:tgtEl>
                                      </p:cBhvr>
                                    </p:animEffect>
                                  </p:childTnLst>
                                </p:cTn>
                              </p:par>
                              <p:par>
                                <p:cTn id="80" presetID="9" presetClass="emph" presetSubtype="0" grpId="0" nodeType="withEffect">
                                  <p:stCondLst>
                                    <p:cond delay="0"/>
                                  </p:stCondLst>
                                  <p:childTnLst>
                                    <p:set>
                                      <p:cBhvr rctx="PPT">
                                        <p:cTn id="81" dur="indefinite"/>
                                        <p:tgtEl>
                                          <p:spTgt spid="100"/>
                                        </p:tgtEl>
                                        <p:attrNameLst>
                                          <p:attrName>style.opacity</p:attrName>
                                        </p:attrNameLst>
                                      </p:cBhvr>
                                      <p:to>
                                        <p:strVal val="0.25"/>
                                      </p:to>
                                    </p:set>
                                    <p:animEffect filter="image" prLst="opacity: 0.25">
                                      <p:cBhvr rctx="IE">
                                        <p:cTn id="82" dur="indefinite"/>
                                        <p:tgtEl>
                                          <p:spTgt spid="100"/>
                                        </p:tgtEl>
                                      </p:cBhvr>
                                    </p:animEffect>
                                  </p:childTnLst>
                                </p:cTn>
                              </p:par>
                              <p:par>
                                <p:cTn id="83" presetID="9" presetClass="emph" presetSubtype="0" grpId="0" nodeType="withEffect">
                                  <p:stCondLst>
                                    <p:cond delay="0"/>
                                  </p:stCondLst>
                                  <p:childTnLst>
                                    <p:set>
                                      <p:cBhvr rctx="PPT">
                                        <p:cTn id="84" dur="indefinite"/>
                                        <p:tgtEl>
                                          <p:spTgt spid="101"/>
                                        </p:tgtEl>
                                        <p:attrNameLst>
                                          <p:attrName>style.opacity</p:attrName>
                                        </p:attrNameLst>
                                      </p:cBhvr>
                                      <p:to>
                                        <p:strVal val="0.25"/>
                                      </p:to>
                                    </p:set>
                                    <p:animEffect filter="image" prLst="opacity: 0.25">
                                      <p:cBhvr rctx="IE">
                                        <p:cTn id="85" dur="indefinite"/>
                                        <p:tgtEl>
                                          <p:spTgt spid="101"/>
                                        </p:tgtEl>
                                      </p:cBhvr>
                                    </p:animEffect>
                                  </p:childTnLst>
                                </p:cTn>
                              </p:par>
                              <p:par>
                                <p:cTn id="86" presetID="9" presetClass="emph" presetSubtype="0" grpId="0" nodeType="withEffect">
                                  <p:stCondLst>
                                    <p:cond delay="0"/>
                                  </p:stCondLst>
                                  <p:childTnLst>
                                    <p:set>
                                      <p:cBhvr rctx="PPT">
                                        <p:cTn id="87" dur="indefinite"/>
                                        <p:tgtEl>
                                          <p:spTgt spid="102"/>
                                        </p:tgtEl>
                                        <p:attrNameLst>
                                          <p:attrName>style.opacity</p:attrName>
                                        </p:attrNameLst>
                                      </p:cBhvr>
                                      <p:to>
                                        <p:strVal val="0.25"/>
                                      </p:to>
                                    </p:set>
                                    <p:animEffect filter="image" prLst="opacity: 0.25">
                                      <p:cBhvr rctx="IE">
                                        <p:cTn id="88" dur="indefinite"/>
                                        <p:tgtEl>
                                          <p:spTgt spid="102"/>
                                        </p:tgtEl>
                                      </p:cBhvr>
                                    </p:animEffect>
                                  </p:childTnLst>
                                </p:cTn>
                              </p:par>
                              <p:par>
                                <p:cTn id="89" presetID="9" presetClass="emph" presetSubtype="0" grpId="0" nodeType="withEffect">
                                  <p:stCondLst>
                                    <p:cond delay="0"/>
                                  </p:stCondLst>
                                  <p:childTnLst>
                                    <p:set>
                                      <p:cBhvr rctx="PPT">
                                        <p:cTn id="90" dur="indefinite"/>
                                        <p:tgtEl>
                                          <p:spTgt spid="103"/>
                                        </p:tgtEl>
                                        <p:attrNameLst>
                                          <p:attrName>style.opacity</p:attrName>
                                        </p:attrNameLst>
                                      </p:cBhvr>
                                      <p:to>
                                        <p:strVal val="0.25"/>
                                      </p:to>
                                    </p:set>
                                    <p:animEffect filter="image" prLst="opacity: 0.25">
                                      <p:cBhvr rctx="IE">
                                        <p:cTn id="91" dur="indefinite"/>
                                        <p:tgtEl>
                                          <p:spTgt spid="103"/>
                                        </p:tgtEl>
                                      </p:cBhvr>
                                    </p:animEffect>
                                  </p:childTnLst>
                                </p:cTn>
                              </p:par>
                              <p:par>
                                <p:cTn id="92" presetID="9" presetClass="emph" presetSubtype="0" grpId="0" nodeType="withEffect">
                                  <p:stCondLst>
                                    <p:cond delay="0"/>
                                  </p:stCondLst>
                                  <p:childTnLst>
                                    <p:set>
                                      <p:cBhvr rctx="PPT">
                                        <p:cTn id="93" dur="indefinite"/>
                                        <p:tgtEl>
                                          <p:spTgt spid="104"/>
                                        </p:tgtEl>
                                        <p:attrNameLst>
                                          <p:attrName>style.opacity</p:attrName>
                                        </p:attrNameLst>
                                      </p:cBhvr>
                                      <p:to>
                                        <p:strVal val="0.25"/>
                                      </p:to>
                                    </p:set>
                                    <p:animEffect filter="image" prLst="opacity: 0.25">
                                      <p:cBhvr rctx="IE">
                                        <p:cTn id="94" dur="indefinite"/>
                                        <p:tgtEl>
                                          <p:spTgt spid="104"/>
                                        </p:tgtEl>
                                      </p:cBhvr>
                                    </p:animEffect>
                                  </p:childTnLst>
                                </p:cTn>
                              </p:par>
                              <p:par>
                                <p:cTn id="95" presetID="9" presetClass="emph" presetSubtype="0" nodeType="withEffect">
                                  <p:stCondLst>
                                    <p:cond delay="0"/>
                                  </p:stCondLst>
                                  <p:childTnLst>
                                    <p:set>
                                      <p:cBhvr rctx="PPT">
                                        <p:cTn id="96" dur="indefinite"/>
                                        <p:tgtEl>
                                          <p:spTgt spid="106"/>
                                        </p:tgtEl>
                                        <p:attrNameLst>
                                          <p:attrName>style.opacity</p:attrName>
                                        </p:attrNameLst>
                                      </p:cBhvr>
                                      <p:to>
                                        <p:strVal val="0.25"/>
                                      </p:to>
                                    </p:set>
                                    <p:animEffect filter="image" prLst="opacity: 0.25">
                                      <p:cBhvr rctx="IE">
                                        <p:cTn id="97" dur="indefinite"/>
                                        <p:tgtEl>
                                          <p:spTgt spid="106"/>
                                        </p:tgtEl>
                                      </p:cBhvr>
                                    </p:animEffect>
                                  </p:childTnLst>
                                </p:cTn>
                              </p:par>
                              <p:par>
                                <p:cTn id="98" presetID="9" presetClass="emph" presetSubtype="0" nodeType="withEffect">
                                  <p:stCondLst>
                                    <p:cond delay="0"/>
                                  </p:stCondLst>
                                  <p:childTnLst>
                                    <p:set>
                                      <p:cBhvr rctx="PPT">
                                        <p:cTn id="99" dur="indefinite"/>
                                        <p:tgtEl>
                                          <p:spTgt spid="107"/>
                                        </p:tgtEl>
                                        <p:attrNameLst>
                                          <p:attrName>style.opacity</p:attrName>
                                        </p:attrNameLst>
                                      </p:cBhvr>
                                      <p:to>
                                        <p:strVal val="0.25"/>
                                      </p:to>
                                    </p:set>
                                    <p:animEffect filter="image" prLst="opacity: 0.25">
                                      <p:cBhvr rctx="IE">
                                        <p:cTn id="100" dur="indefinite"/>
                                        <p:tgtEl>
                                          <p:spTgt spid="107"/>
                                        </p:tgtEl>
                                      </p:cBhvr>
                                    </p:animEffect>
                                  </p:childTnLst>
                                </p:cTn>
                              </p:par>
                              <p:par>
                                <p:cTn id="101" presetID="9" presetClass="emph" presetSubtype="0" nodeType="withEffect">
                                  <p:stCondLst>
                                    <p:cond delay="0"/>
                                  </p:stCondLst>
                                  <p:childTnLst>
                                    <p:set>
                                      <p:cBhvr rctx="PPT">
                                        <p:cTn id="102" dur="indefinite"/>
                                        <p:tgtEl>
                                          <p:spTgt spid="108"/>
                                        </p:tgtEl>
                                        <p:attrNameLst>
                                          <p:attrName>style.opacity</p:attrName>
                                        </p:attrNameLst>
                                      </p:cBhvr>
                                      <p:to>
                                        <p:strVal val="0.25"/>
                                      </p:to>
                                    </p:set>
                                    <p:animEffect filter="image" prLst="opacity: 0.25">
                                      <p:cBhvr rctx="IE">
                                        <p:cTn id="103" dur="indefinite"/>
                                        <p:tgtEl>
                                          <p:spTgt spid="108"/>
                                        </p:tgtEl>
                                      </p:cBhvr>
                                    </p:animEffect>
                                  </p:childTnLst>
                                </p:cTn>
                              </p:par>
                              <p:par>
                                <p:cTn id="104" presetID="9" presetClass="emph" presetSubtype="0" nodeType="withEffect">
                                  <p:stCondLst>
                                    <p:cond delay="0"/>
                                  </p:stCondLst>
                                  <p:childTnLst>
                                    <p:set>
                                      <p:cBhvr rctx="PPT">
                                        <p:cTn id="105" dur="indefinite"/>
                                        <p:tgtEl>
                                          <p:spTgt spid="109"/>
                                        </p:tgtEl>
                                        <p:attrNameLst>
                                          <p:attrName>style.opacity</p:attrName>
                                        </p:attrNameLst>
                                      </p:cBhvr>
                                      <p:to>
                                        <p:strVal val="0.25"/>
                                      </p:to>
                                    </p:set>
                                    <p:animEffect filter="image" prLst="opacity: 0.25">
                                      <p:cBhvr rctx="IE">
                                        <p:cTn id="106" dur="indefinite"/>
                                        <p:tgtEl>
                                          <p:spTgt spid="109"/>
                                        </p:tgtEl>
                                      </p:cBhvr>
                                    </p:animEffect>
                                  </p:childTnLst>
                                </p:cTn>
                              </p:par>
                              <p:par>
                                <p:cTn id="107" presetID="9" presetClass="emph" presetSubtype="0" nodeType="withEffect">
                                  <p:stCondLst>
                                    <p:cond delay="0"/>
                                  </p:stCondLst>
                                  <p:childTnLst>
                                    <p:set>
                                      <p:cBhvr rctx="PPT">
                                        <p:cTn id="108" dur="indefinite"/>
                                        <p:tgtEl>
                                          <p:spTgt spid="110"/>
                                        </p:tgtEl>
                                        <p:attrNameLst>
                                          <p:attrName>style.opacity</p:attrName>
                                        </p:attrNameLst>
                                      </p:cBhvr>
                                      <p:to>
                                        <p:strVal val="0.25"/>
                                      </p:to>
                                    </p:set>
                                    <p:animEffect filter="image" prLst="opacity: 0.25">
                                      <p:cBhvr rctx="IE">
                                        <p:cTn id="109" dur="indefinite"/>
                                        <p:tgtEl>
                                          <p:spTgt spid="110"/>
                                        </p:tgtEl>
                                      </p:cBhvr>
                                    </p:animEffect>
                                  </p:childTnLst>
                                </p:cTn>
                              </p:par>
                              <p:par>
                                <p:cTn id="110" presetID="9" presetClass="emph" presetSubtype="0" nodeType="withEffect">
                                  <p:stCondLst>
                                    <p:cond delay="0"/>
                                  </p:stCondLst>
                                  <p:childTnLst>
                                    <p:set>
                                      <p:cBhvr rctx="PPT">
                                        <p:cTn id="111" dur="indefinite"/>
                                        <p:tgtEl>
                                          <p:spTgt spid="6"/>
                                        </p:tgtEl>
                                        <p:attrNameLst>
                                          <p:attrName>style.opacity</p:attrName>
                                        </p:attrNameLst>
                                      </p:cBhvr>
                                      <p:to>
                                        <p:strVal val="0.25"/>
                                      </p:to>
                                    </p:set>
                                    <p:animEffect filter="image" prLst="opacity: 0.25">
                                      <p:cBhvr rctx="IE">
                                        <p:cTn id="112" dur="indefinite"/>
                                        <p:tgtEl>
                                          <p:spTgt spid="6"/>
                                        </p:tgtEl>
                                      </p:cBhvr>
                                    </p:animEffect>
                                  </p:childTnLst>
                                </p:cTn>
                              </p:par>
                              <p:par>
                                <p:cTn id="113" presetID="9" presetClass="emph" presetSubtype="0" grpId="1" nodeType="withEffect">
                                  <p:stCondLst>
                                    <p:cond delay="0"/>
                                  </p:stCondLst>
                                  <p:childTnLst>
                                    <p:set>
                                      <p:cBhvr rctx="PPT">
                                        <p:cTn id="114" dur="indefinite"/>
                                        <p:tgtEl>
                                          <p:spTgt spid="65"/>
                                        </p:tgtEl>
                                        <p:attrNameLst>
                                          <p:attrName>style.opacity</p:attrName>
                                        </p:attrNameLst>
                                      </p:cBhvr>
                                      <p:to>
                                        <p:strVal val="0.25"/>
                                      </p:to>
                                    </p:set>
                                    <p:animEffect filter="image" prLst="opacity: 0.25">
                                      <p:cBhvr rctx="IE">
                                        <p:cTn id="115" dur="indefinite"/>
                                        <p:tgtEl>
                                          <p:spTgt spid="65"/>
                                        </p:tgtEl>
                                      </p:cBhvr>
                                    </p:animEffect>
                                  </p:childTnLst>
                                </p:cTn>
                              </p:par>
                              <p:par>
                                <p:cTn id="116" presetID="9" presetClass="emph" presetSubtype="0" grpId="1" nodeType="withEffect">
                                  <p:stCondLst>
                                    <p:cond delay="0"/>
                                  </p:stCondLst>
                                  <p:childTnLst>
                                    <p:set>
                                      <p:cBhvr rctx="PPT">
                                        <p:cTn id="117" dur="indefinite"/>
                                        <p:tgtEl>
                                          <p:spTgt spid="67"/>
                                        </p:tgtEl>
                                        <p:attrNameLst>
                                          <p:attrName>style.opacity</p:attrName>
                                        </p:attrNameLst>
                                      </p:cBhvr>
                                      <p:to>
                                        <p:strVal val="0.25"/>
                                      </p:to>
                                    </p:set>
                                    <p:animEffect filter="image" prLst="opacity: 0.25">
                                      <p:cBhvr rctx="IE">
                                        <p:cTn id="118" dur="indefinite"/>
                                        <p:tgtEl>
                                          <p:spTgt spid="67"/>
                                        </p:tgtEl>
                                      </p:cBhvr>
                                    </p:animEffect>
                                  </p:childTnLst>
                                </p:cTn>
                              </p:par>
                              <p:par>
                                <p:cTn id="119" presetID="9" presetClass="emph" presetSubtype="0" nodeType="withEffect">
                                  <p:stCondLst>
                                    <p:cond delay="0"/>
                                  </p:stCondLst>
                                  <p:childTnLst>
                                    <p:set>
                                      <p:cBhvr rctx="PPT">
                                        <p:cTn id="120" dur="indefinite"/>
                                        <p:tgtEl>
                                          <p:spTgt spid="8"/>
                                        </p:tgtEl>
                                        <p:attrNameLst>
                                          <p:attrName>style.opacity</p:attrName>
                                        </p:attrNameLst>
                                      </p:cBhvr>
                                      <p:to>
                                        <p:strVal val="0.25"/>
                                      </p:to>
                                    </p:set>
                                    <p:animEffect filter="image" prLst="opacity: 0.25">
                                      <p:cBhvr rctx="IE">
                                        <p:cTn id="121" dur="indefinite"/>
                                        <p:tgtEl>
                                          <p:spTgt spid="8"/>
                                        </p:tgtEl>
                                      </p:cBhvr>
                                    </p:animEffect>
                                  </p:childTnLst>
                                </p:cTn>
                              </p:par>
                            </p:childTnLst>
                          </p:cTn>
                        </p:par>
                        <p:par>
                          <p:cTn id="122" fill="hold" nodeType="afterGroup">
                            <p:stCondLst>
                              <p:cond delay="0"/>
                            </p:stCondLst>
                            <p:childTnLst>
                              <p:par>
                                <p:cTn id="123" presetID="10" presetClass="entr" presetSubtype="0" fill="hold" nodeType="after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fade">
                                      <p:cBhvr>
                                        <p:cTn id="1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34" grpId="0"/>
      <p:bldP spid="97" grpId="0" animBg="1"/>
      <p:bldP spid="98" grpId="0" animBg="1"/>
      <p:bldP spid="100" grpId="0" animBg="1"/>
      <p:bldP spid="101" grpId="0" animBg="1"/>
      <p:bldP spid="102" grpId="0" animBg="1"/>
      <p:bldP spid="103" grpId="0" animBg="1"/>
      <p:bldP spid="104" grpId="0" animBg="1"/>
      <p:bldP spid="65" grpId="0" animBg="1"/>
      <p:bldP spid="65" grpId="1" animBg="1"/>
      <p:bldP spid="67" grpId="0" animBg="1"/>
      <p:bldP spid="6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a:extLst>
              <a:ext uri="{FF2B5EF4-FFF2-40B4-BE49-F238E27FC236}">
                <a16:creationId xmlns:a16="http://schemas.microsoft.com/office/drawing/2014/main" id="{2BC8E52F-D1EA-3241-B2C9-9DBBF87586D6}"/>
              </a:ext>
            </a:extLst>
          </p:cNvPr>
          <p:cNvSpPr>
            <a:spLocks/>
          </p:cNvSpPr>
          <p:nvPr/>
        </p:nvSpPr>
        <p:spPr bwMode="auto">
          <a:xfrm>
            <a:off x="5326063" y="2060575"/>
            <a:ext cx="1684337" cy="3709988"/>
          </a:xfrm>
          <a:custGeom>
            <a:avLst/>
            <a:gdLst>
              <a:gd name="T0" fmla="*/ 1683424 w 1684732"/>
              <a:gd name="T1" fmla="*/ 1777095 h 3710149"/>
              <a:gd name="T2" fmla="*/ 827926 w 1684732"/>
              <a:gd name="T3" fmla="*/ 106744 h 3710149"/>
              <a:gd name="T4" fmla="*/ 55215 w 1684732"/>
              <a:gd name="T5" fmla="*/ 341422 h 3710149"/>
              <a:gd name="T6" fmla="*/ 745134 w 1684732"/>
              <a:gd name="T7" fmla="*/ 1749486 h 3710149"/>
              <a:gd name="T8" fmla="*/ 21 w 1684732"/>
              <a:gd name="T9" fmla="*/ 3323205 h 3710149"/>
              <a:gd name="T10" fmla="*/ 703739 w 1684732"/>
              <a:gd name="T11" fmla="*/ 3599295 h 3710149"/>
              <a:gd name="T12" fmla="*/ 1683424 w 1684732"/>
              <a:gd name="T13" fmla="*/ 1777095 h 3710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84732" h="3710149">
                <a:moveTo>
                  <a:pt x="1684214" y="1777249"/>
                </a:moveTo>
                <a:cubicBezTo>
                  <a:pt x="1704921" y="1195107"/>
                  <a:pt x="1099810" y="346054"/>
                  <a:pt x="828314" y="106754"/>
                </a:cubicBezTo>
                <a:cubicBezTo>
                  <a:pt x="556819" y="-132546"/>
                  <a:pt x="69046" y="67638"/>
                  <a:pt x="55241" y="341452"/>
                </a:cubicBezTo>
                <a:cubicBezTo>
                  <a:pt x="41436" y="615266"/>
                  <a:pt x="754687" y="1252630"/>
                  <a:pt x="745484" y="1749637"/>
                </a:cubicBezTo>
                <a:cubicBezTo>
                  <a:pt x="736281" y="2246644"/>
                  <a:pt x="-4581" y="3024368"/>
                  <a:pt x="21" y="3323492"/>
                </a:cubicBezTo>
                <a:cubicBezTo>
                  <a:pt x="4622" y="3622616"/>
                  <a:pt x="423370" y="3857313"/>
                  <a:pt x="704069" y="3599606"/>
                </a:cubicBezTo>
                <a:cubicBezTo>
                  <a:pt x="984768" y="3341899"/>
                  <a:pt x="1663507" y="2359391"/>
                  <a:pt x="1684214" y="1777249"/>
                </a:cubicBezTo>
                <a:close/>
              </a:path>
            </a:pathLst>
          </a:custGeom>
          <a:gradFill rotWithShape="1">
            <a:gsLst>
              <a:gs pos="0">
                <a:srgbClr val="FFEBDB"/>
              </a:gs>
              <a:gs pos="64999">
                <a:srgbClr val="FFD0AA"/>
              </a:gs>
              <a:gs pos="100000">
                <a:srgbClr val="FFBE86"/>
              </a:gs>
            </a:gsLst>
            <a:lin ang="5400000" scaled="1"/>
          </a:gradFill>
          <a:ln w="9525" cap="flat" cmpd="sng">
            <a:solidFill>
              <a:srgbClr val="F69240"/>
            </a:solidFill>
            <a:prstDash val="solid"/>
            <a:round/>
            <a:headEnd/>
            <a:tailEnd/>
          </a:ln>
          <a:effectLst>
            <a:outerShdw blurRad="63500" dist="20000" dir="5400000" rotWithShape="0">
              <a:srgbClr val="000000">
                <a:alpha val="37999"/>
              </a:srgbClr>
            </a:outerShdw>
          </a:effectLst>
        </p:spPr>
        <p:txBody>
          <a:bodyPr wrap="none" anchor="ctr"/>
          <a:lstStyle/>
          <a:p>
            <a:endParaRPr lang="zh-CN" altLang="en-US"/>
          </a:p>
        </p:txBody>
      </p:sp>
      <p:sp>
        <p:nvSpPr>
          <p:cNvPr id="50" name="Rounded Rectangle 49">
            <a:extLst>
              <a:ext uri="{FF2B5EF4-FFF2-40B4-BE49-F238E27FC236}">
                <a16:creationId xmlns:a16="http://schemas.microsoft.com/office/drawing/2014/main" id="{553E5A46-2BEF-7344-96BA-C4149A0D3254}"/>
              </a:ext>
            </a:extLst>
          </p:cNvPr>
          <p:cNvSpPr>
            <a:spLocks noChangeArrowheads="1"/>
          </p:cNvSpPr>
          <p:nvPr/>
        </p:nvSpPr>
        <p:spPr bwMode="auto">
          <a:xfrm>
            <a:off x="2297113" y="4800600"/>
            <a:ext cx="2362200" cy="990600"/>
          </a:xfrm>
          <a:prstGeom prst="roundRect">
            <a:avLst>
              <a:gd name="adj" fmla="val 50000"/>
            </a:avLst>
          </a:prstGeom>
          <a:gradFill rotWithShape="1">
            <a:gsLst>
              <a:gs pos="0">
                <a:srgbClr val="FFBE86"/>
              </a:gs>
              <a:gs pos="35001">
                <a:srgbClr val="FFD0AA"/>
              </a:gs>
              <a:gs pos="100000">
                <a:srgbClr val="FFEBDB"/>
              </a:gs>
            </a:gsLst>
            <a:lin ang="16200000" scaled="1"/>
          </a:gradFill>
          <a:ln w="9525">
            <a:solidFill>
              <a:srgbClr val="F6924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mn-lt"/>
              <a:ea typeface="+mn-ea"/>
            </a:endParaRPr>
          </a:p>
        </p:txBody>
      </p:sp>
      <p:sp>
        <p:nvSpPr>
          <p:cNvPr id="49" name="Rounded Rectangle 48">
            <a:extLst>
              <a:ext uri="{FF2B5EF4-FFF2-40B4-BE49-F238E27FC236}">
                <a16:creationId xmlns:a16="http://schemas.microsoft.com/office/drawing/2014/main" id="{93E803E1-3DEF-BA49-A6F7-42BD1579DF32}"/>
              </a:ext>
            </a:extLst>
          </p:cNvPr>
          <p:cNvSpPr>
            <a:spLocks noChangeArrowheads="1"/>
          </p:cNvSpPr>
          <p:nvPr/>
        </p:nvSpPr>
        <p:spPr bwMode="auto">
          <a:xfrm>
            <a:off x="2297113" y="1981200"/>
            <a:ext cx="2362200" cy="990600"/>
          </a:xfrm>
          <a:prstGeom prst="roundRect">
            <a:avLst>
              <a:gd name="adj" fmla="val 50000"/>
            </a:avLst>
          </a:prstGeom>
          <a:gradFill rotWithShape="1">
            <a:gsLst>
              <a:gs pos="0">
                <a:srgbClr val="FFBE86"/>
              </a:gs>
              <a:gs pos="35001">
                <a:srgbClr val="FFD0AA"/>
              </a:gs>
              <a:gs pos="100000">
                <a:srgbClr val="FFEBDB"/>
              </a:gs>
            </a:gsLst>
            <a:lin ang="16200000" scaled="1"/>
          </a:gradFill>
          <a:ln w="9525">
            <a:solidFill>
              <a:srgbClr val="F69240"/>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mn-lt"/>
              <a:ea typeface="+mn-ea"/>
            </a:endParaRPr>
          </a:p>
        </p:txBody>
      </p:sp>
      <p:grpSp>
        <p:nvGrpSpPr>
          <p:cNvPr id="2" name="Group 55">
            <a:extLst>
              <a:ext uri="{FF2B5EF4-FFF2-40B4-BE49-F238E27FC236}">
                <a16:creationId xmlns:a16="http://schemas.microsoft.com/office/drawing/2014/main" id="{70011A61-1331-6C4A-8B9D-1084C2063EFD}"/>
              </a:ext>
            </a:extLst>
          </p:cNvPr>
          <p:cNvGrpSpPr>
            <a:grpSpLocks/>
          </p:cNvGrpSpPr>
          <p:nvPr/>
        </p:nvGrpSpPr>
        <p:grpSpPr bwMode="auto">
          <a:xfrm>
            <a:off x="3105150" y="1979613"/>
            <a:ext cx="3756025" cy="3851275"/>
            <a:chOff x="2420044" y="1979296"/>
            <a:chExt cx="3755425" cy="3851794"/>
          </a:xfrm>
        </p:grpSpPr>
        <p:sp>
          <p:nvSpPr>
            <p:cNvPr id="55" name="Cross 54">
              <a:extLst>
                <a:ext uri="{FF2B5EF4-FFF2-40B4-BE49-F238E27FC236}">
                  <a16:creationId xmlns:a16="http://schemas.microsoft.com/office/drawing/2014/main" id="{AB02DDFF-E7EB-814A-BD14-224C2B56703A}"/>
                </a:ext>
              </a:extLst>
            </p:cNvPr>
            <p:cNvSpPr>
              <a:spLocks/>
            </p:cNvSpPr>
            <p:nvPr/>
          </p:nvSpPr>
          <p:spPr bwMode="auto">
            <a:xfrm rot="2844760">
              <a:off x="2371860" y="2027481"/>
              <a:ext cx="3851794" cy="3755425"/>
            </a:xfrm>
            <a:custGeom>
              <a:avLst/>
              <a:gdLst>
                <a:gd name="T0" fmla="*/ 207846 w 3851794"/>
                <a:gd name="T1" fmla="*/ 1077689 h 3755425"/>
                <a:gd name="T2" fmla="*/ 1491130 w 3851794"/>
                <a:gd name="T3" fmla="*/ 1375211 h 3755425"/>
                <a:gd name="T4" fmla="*/ 1110872 w 3851794"/>
                <a:gd name="T5" fmla="*/ 237724 h 3755425"/>
                <a:gd name="T6" fmla="*/ 1678122 w 3851794"/>
                <a:gd name="T7" fmla="*/ 94814 h 3755425"/>
                <a:gd name="T8" fmla="*/ 2377060 w 3851794"/>
                <a:gd name="T9" fmla="*/ 1375211 h 3755425"/>
                <a:gd name="T10" fmla="*/ 3762516 w 3851794"/>
                <a:gd name="T11" fmla="*/ 2010399 h 3755425"/>
                <a:gd name="T12" fmla="*/ 3567748 w 3851794"/>
                <a:gd name="T13" fmla="*/ 2595281 h 3755425"/>
                <a:gd name="T14" fmla="*/ 2377060 w 3851794"/>
                <a:gd name="T15" fmla="*/ 2176615 h 3755425"/>
                <a:gd name="T16" fmla="*/ 2784228 w 3851794"/>
                <a:gd name="T17" fmla="*/ 3488837 h 3755425"/>
                <a:gd name="T18" fmla="*/ 2168624 w 3851794"/>
                <a:gd name="T19" fmla="*/ 3643551 h 3755425"/>
                <a:gd name="T20" fmla="*/ 1491130 w 3851794"/>
                <a:gd name="T21" fmla="*/ 2176615 h 3755425"/>
                <a:gd name="T22" fmla="*/ 130936 w 3851794"/>
                <a:gd name="T23" fmla="*/ 1677153 h 3755425"/>
                <a:gd name="T24" fmla="*/ 207846 w 3851794"/>
                <a:gd name="T25" fmla="*/ 1077689 h 3755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51794" h="3755425">
                  <a:moveTo>
                    <a:pt x="207846" y="1077688"/>
                  </a:moveTo>
                  <a:cubicBezTo>
                    <a:pt x="434545" y="1027364"/>
                    <a:pt x="1354041" y="1524409"/>
                    <a:pt x="1491130" y="1375210"/>
                  </a:cubicBezTo>
                  <a:cubicBezTo>
                    <a:pt x="1342031" y="1006760"/>
                    <a:pt x="1079707" y="451123"/>
                    <a:pt x="1110872" y="237724"/>
                  </a:cubicBezTo>
                  <a:cubicBezTo>
                    <a:pt x="1142037" y="24325"/>
                    <a:pt x="1467091" y="-94767"/>
                    <a:pt x="1678122" y="94814"/>
                  </a:cubicBezTo>
                  <a:cubicBezTo>
                    <a:pt x="1889154" y="284395"/>
                    <a:pt x="2165331" y="911692"/>
                    <a:pt x="2377061" y="1375210"/>
                  </a:cubicBezTo>
                  <a:cubicBezTo>
                    <a:pt x="2744104" y="1696904"/>
                    <a:pt x="3564069" y="1807053"/>
                    <a:pt x="3762517" y="2010398"/>
                  </a:cubicBezTo>
                  <a:cubicBezTo>
                    <a:pt x="3960965" y="2213743"/>
                    <a:pt x="3798658" y="2567577"/>
                    <a:pt x="3567749" y="2595280"/>
                  </a:cubicBezTo>
                  <a:cubicBezTo>
                    <a:pt x="3336840" y="2622983"/>
                    <a:pt x="2728442" y="2318086"/>
                    <a:pt x="2377061" y="2176614"/>
                  </a:cubicBezTo>
                  <a:cubicBezTo>
                    <a:pt x="2233744" y="2332590"/>
                    <a:pt x="2818968" y="3244347"/>
                    <a:pt x="2784228" y="3488836"/>
                  </a:cubicBezTo>
                  <a:cubicBezTo>
                    <a:pt x="2749489" y="3733326"/>
                    <a:pt x="2384140" y="3862255"/>
                    <a:pt x="2168624" y="3643551"/>
                  </a:cubicBezTo>
                  <a:cubicBezTo>
                    <a:pt x="1953108" y="3424847"/>
                    <a:pt x="1704505" y="2679145"/>
                    <a:pt x="1491130" y="2176614"/>
                  </a:cubicBezTo>
                  <a:cubicBezTo>
                    <a:pt x="1134251" y="1864263"/>
                    <a:pt x="344817" y="1860306"/>
                    <a:pt x="130936" y="1677152"/>
                  </a:cubicBezTo>
                  <a:cubicBezTo>
                    <a:pt x="-82945" y="1493998"/>
                    <a:pt x="-18853" y="1128012"/>
                    <a:pt x="207846" y="1077688"/>
                  </a:cubicBezTo>
                  <a:close/>
                </a:path>
              </a:pathLst>
            </a:custGeom>
            <a:solidFill>
              <a:srgbClr val="B9CDE5"/>
            </a:solidFill>
            <a:ln w="9525" cap="flat" cmpd="sng">
              <a:solidFill>
                <a:srgbClr val="376092"/>
              </a:solidFill>
              <a:prstDash val="solid"/>
              <a:round/>
              <a:headEnd type="none" w="med" len="med"/>
              <a:tailEnd type="none" w="med" len="med"/>
            </a:ln>
            <a:effectLst>
              <a:outerShdw blurRad="63500" dist="20000" dir="5400000" rotWithShape="0">
                <a:srgbClr val="000000">
                  <a:alpha val="37999"/>
                </a:srgbClr>
              </a:outerShdw>
            </a:effectLst>
          </p:spPr>
          <p:txBody>
            <a:bodyPr wrap="none" anchor="ctr"/>
            <a:lstStyle/>
            <a:p>
              <a:endParaRPr lang="zh-CN" altLang="en-US"/>
            </a:p>
          </p:txBody>
        </p:sp>
        <p:sp>
          <p:nvSpPr>
            <p:cNvPr id="53" name="Oval 52">
              <a:extLst>
                <a:ext uri="{FF2B5EF4-FFF2-40B4-BE49-F238E27FC236}">
                  <a16:creationId xmlns:a16="http://schemas.microsoft.com/office/drawing/2014/main" id="{4C01E5CA-BD29-3845-81FD-36F4480C9CB3}"/>
                </a:ext>
              </a:extLst>
            </p:cNvPr>
            <p:cNvSpPr/>
            <p:nvPr/>
          </p:nvSpPr>
          <p:spPr bwMode="auto">
            <a:xfrm>
              <a:off x="4010465" y="3533667"/>
              <a:ext cx="685690" cy="685892"/>
            </a:xfrm>
            <a:prstGeom prst="ellipse">
              <a:avLst/>
            </a:prstGeom>
            <a:solidFill>
              <a:schemeClr val="accent1">
                <a:lumMod val="75000"/>
              </a:schemeClr>
            </a:solidFill>
            <a:ln>
              <a:solidFill>
                <a:schemeClr val="accent1">
                  <a:lumMod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eaLnBrk="1" hangingPunct="1">
                <a:defRPr/>
              </a:pPr>
              <a:endParaRPr lang="en-US" sz="2800">
                <a:solidFill>
                  <a:schemeClr val="tx1"/>
                </a:solidFill>
              </a:endParaRPr>
            </a:p>
          </p:txBody>
        </p:sp>
      </p:grpSp>
      <p:sp>
        <p:nvSpPr>
          <p:cNvPr id="46" name="Oval 45">
            <a:extLst>
              <a:ext uri="{FF2B5EF4-FFF2-40B4-BE49-F238E27FC236}">
                <a16:creationId xmlns:a16="http://schemas.microsoft.com/office/drawing/2014/main" id="{9FBB73C3-E2FC-204B-B108-9B176EF770DA}"/>
              </a:ext>
            </a:extLst>
          </p:cNvPr>
          <p:cNvSpPr/>
          <p:nvPr/>
        </p:nvSpPr>
        <p:spPr bwMode="auto">
          <a:xfrm>
            <a:off x="2449513" y="4953000"/>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47" name="Oval 46">
            <a:extLst>
              <a:ext uri="{FF2B5EF4-FFF2-40B4-BE49-F238E27FC236}">
                <a16:creationId xmlns:a16="http://schemas.microsoft.com/office/drawing/2014/main" id="{51C1E753-72BA-CE40-A190-868C3FB7F904}"/>
              </a:ext>
            </a:extLst>
          </p:cNvPr>
          <p:cNvSpPr/>
          <p:nvPr/>
        </p:nvSpPr>
        <p:spPr bwMode="auto">
          <a:xfrm>
            <a:off x="2449513" y="2133600"/>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48" name="Oval 47">
            <a:extLst>
              <a:ext uri="{FF2B5EF4-FFF2-40B4-BE49-F238E27FC236}">
                <a16:creationId xmlns:a16="http://schemas.microsoft.com/office/drawing/2014/main" id="{2B216D97-5BFE-CD48-938A-DA65F5E5EC92}"/>
              </a:ext>
            </a:extLst>
          </p:cNvPr>
          <p:cNvSpPr/>
          <p:nvPr/>
        </p:nvSpPr>
        <p:spPr bwMode="auto">
          <a:xfrm>
            <a:off x="6172200" y="3519488"/>
            <a:ext cx="685800" cy="6858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38920" name="Title 1">
            <a:extLst>
              <a:ext uri="{FF2B5EF4-FFF2-40B4-BE49-F238E27FC236}">
                <a16:creationId xmlns:a16="http://schemas.microsoft.com/office/drawing/2014/main" id="{B43432EC-E1B4-BC4E-8B6B-19D84BB3B363}"/>
              </a:ext>
            </a:extLst>
          </p:cNvPr>
          <p:cNvSpPr>
            <a:spLocks noGrp="1"/>
          </p:cNvSpPr>
          <p:nvPr>
            <p:ph type="title"/>
          </p:nvPr>
        </p:nvSpPr>
        <p:spPr/>
        <p:txBody>
          <a:bodyPr/>
          <a:lstStyle/>
          <a:p>
            <a:pPr eaLnBrk="1" hangingPunct="1"/>
            <a:r>
              <a:rPr kumimoji="0" lang="en-US" altLang="zh-CN"/>
              <a:t>Ensuring Race-Free Code</a:t>
            </a:r>
          </a:p>
        </p:txBody>
      </p:sp>
      <p:sp>
        <p:nvSpPr>
          <p:cNvPr id="38921" name="Content Placeholder 2">
            <a:extLst>
              <a:ext uri="{FF2B5EF4-FFF2-40B4-BE49-F238E27FC236}">
                <a16:creationId xmlns:a16="http://schemas.microsoft.com/office/drawing/2014/main" id="{89B8FF29-CAFD-D945-8053-A72F1CF848C5}"/>
              </a:ext>
            </a:extLst>
          </p:cNvPr>
          <p:cNvSpPr>
            <a:spLocks noGrp="1"/>
          </p:cNvSpPr>
          <p:nvPr>
            <p:ph idx="1"/>
          </p:nvPr>
        </p:nvSpPr>
        <p:spPr>
          <a:xfrm>
            <a:off x="1066800" y="990600"/>
            <a:ext cx="7696200" cy="685800"/>
          </a:xfrm>
        </p:spPr>
        <p:txBody>
          <a:bodyPr/>
          <a:lstStyle/>
          <a:p>
            <a:pPr marL="0" indent="0" eaLnBrk="1" hangingPunct="1">
              <a:buFont typeface="Arial" panose="020B0604020202020204" pitchFamily="34" charset="0"/>
              <a:buNone/>
            </a:pPr>
            <a:r>
              <a:rPr kumimoji="0" lang="en-US" altLang="zh-CN"/>
              <a:t>How much can computation </a:t>
            </a:r>
            <a:r>
              <a:rPr kumimoji="0" lang="en-US" altLang="zh-CN" b="1"/>
              <a:t>overlap</a:t>
            </a:r>
            <a:r>
              <a:rPr kumimoji="0" lang="en-US" altLang="zh-CN"/>
              <a:t>?</a:t>
            </a:r>
          </a:p>
        </p:txBody>
      </p:sp>
      <p:cxnSp>
        <p:nvCxnSpPr>
          <p:cNvPr id="4" name="Straight Arrow Connector 3">
            <a:extLst>
              <a:ext uri="{FF2B5EF4-FFF2-40B4-BE49-F238E27FC236}">
                <a16:creationId xmlns:a16="http://schemas.microsoft.com/office/drawing/2014/main" id="{5C2535FE-9221-EC4F-9677-F400FD1352C9}"/>
              </a:ext>
            </a:extLst>
          </p:cNvPr>
          <p:cNvCxnSpPr>
            <a:cxnSpLocks noChangeShapeType="1"/>
            <a:stCxn id="10" idx="6"/>
            <a:endCxn id="11" idx="2"/>
          </p:cNvCxnSpPr>
          <p:nvPr/>
        </p:nvCxnSpPr>
        <p:spPr bwMode="auto">
          <a:xfrm>
            <a:off x="2994025" y="2470150"/>
            <a:ext cx="1093788" cy="15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5" name="Straight Arrow Connector 4">
            <a:extLst>
              <a:ext uri="{FF2B5EF4-FFF2-40B4-BE49-F238E27FC236}">
                <a16:creationId xmlns:a16="http://schemas.microsoft.com/office/drawing/2014/main" id="{810DF41B-9683-F742-8715-7C5DB2C37000}"/>
              </a:ext>
            </a:extLst>
          </p:cNvPr>
          <p:cNvCxnSpPr>
            <a:cxnSpLocks noChangeShapeType="1"/>
            <a:stCxn id="11" idx="6"/>
            <a:endCxn id="12" idx="2"/>
          </p:cNvCxnSpPr>
          <p:nvPr/>
        </p:nvCxnSpPr>
        <p:spPr bwMode="auto">
          <a:xfrm>
            <a:off x="4479925" y="2470150"/>
            <a:ext cx="1093788" cy="15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6" name="Straight Arrow Connector 5">
            <a:extLst>
              <a:ext uri="{FF2B5EF4-FFF2-40B4-BE49-F238E27FC236}">
                <a16:creationId xmlns:a16="http://schemas.microsoft.com/office/drawing/2014/main" id="{C51F3C72-BFCE-AE4E-BFE3-E28956B7A6DF}"/>
              </a:ext>
            </a:extLst>
          </p:cNvPr>
          <p:cNvCxnSpPr>
            <a:cxnSpLocks noChangeShapeType="1"/>
            <a:stCxn id="16" idx="7"/>
            <a:endCxn id="11" idx="3"/>
          </p:cNvCxnSpPr>
          <p:nvPr/>
        </p:nvCxnSpPr>
        <p:spPr bwMode="auto">
          <a:xfrm rot="5400000" flipH="1" flipV="1">
            <a:off x="3353594" y="2942431"/>
            <a:ext cx="1123950" cy="4587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7" name="Straight Arrow Connector 6">
            <a:extLst>
              <a:ext uri="{FF2B5EF4-FFF2-40B4-BE49-F238E27FC236}">
                <a16:creationId xmlns:a16="http://schemas.microsoft.com/office/drawing/2014/main" id="{F118F084-793C-A948-BE39-986449BB4C5B}"/>
              </a:ext>
            </a:extLst>
          </p:cNvPr>
          <p:cNvCxnSpPr>
            <a:cxnSpLocks noChangeShapeType="1"/>
            <a:stCxn id="18" idx="1"/>
            <a:endCxn id="12" idx="5"/>
          </p:cNvCxnSpPr>
          <p:nvPr/>
        </p:nvCxnSpPr>
        <p:spPr bwMode="auto">
          <a:xfrm rot="16200000" flipV="1">
            <a:off x="5582444" y="2936081"/>
            <a:ext cx="1123950" cy="4714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8" name="Straight Arrow Connector 7">
            <a:extLst>
              <a:ext uri="{FF2B5EF4-FFF2-40B4-BE49-F238E27FC236}">
                <a16:creationId xmlns:a16="http://schemas.microsoft.com/office/drawing/2014/main" id="{8F444CC2-0B40-3741-B83D-89FF717C38BB}"/>
              </a:ext>
            </a:extLst>
          </p:cNvPr>
          <p:cNvCxnSpPr>
            <a:cxnSpLocks noChangeShapeType="1"/>
            <a:stCxn id="17" idx="7"/>
            <a:endCxn id="12" idx="3"/>
          </p:cNvCxnSpPr>
          <p:nvPr/>
        </p:nvCxnSpPr>
        <p:spPr bwMode="auto">
          <a:xfrm rot="5400000" flipH="1" flipV="1">
            <a:off x="4839494" y="2942431"/>
            <a:ext cx="1123950" cy="4587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9" name="Straight Arrow Connector 8">
            <a:extLst>
              <a:ext uri="{FF2B5EF4-FFF2-40B4-BE49-F238E27FC236}">
                <a16:creationId xmlns:a16="http://schemas.microsoft.com/office/drawing/2014/main" id="{66C5942A-E47E-6249-8E95-868750177A33}"/>
              </a:ext>
            </a:extLst>
          </p:cNvPr>
          <p:cNvCxnSpPr>
            <a:cxnSpLocks noChangeShapeType="1"/>
            <a:stCxn id="17" idx="1"/>
            <a:endCxn id="11" idx="5"/>
          </p:cNvCxnSpPr>
          <p:nvPr/>
        </p:nvCxnSpPr>
        <p:spPr bwMode="auto">
          <a:xfrm rot="16200000" flipV="1">
            <a:off x="4096544" y="2936081"/>
            <a:ext cx="1123950" cy="4714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sp>
        <p:nvSpPr>
          <p:cNvPr id="10" name="Oval 4">
            <a:extLst>
              <a:ext uri="{FF2B5EF4-FFF2-40B4-BE49-F238E27FC236}">
                <a16:creationId xmlns:a16="http://schemas.microsoft.com/office/drawing/2014/main" id="{6E1FE618-8C4A-D54E-8205-EC5530836490}"/>
              </a:ext>
            </a:extLst>
          </p:cNvPr>
          <p:cNvSpPr>
            <a:spLocks noChangeArrowheads="1"/>
          </p:cNvSpPr>
          <p:nvPr/>
        </p:nvSpPr>
        <p:spPr bwMode="auto">
          <a:xfrm>
            <a:off x="2601913" y="22748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1" name="Oval 10">
            <a:extLst>
              <a:ext uri="{FF2B5EF4-FFF2-40B4-BE49-F238E27FC236}">
                <a16:creationId xmlns:a16="http://schemas.microsoft.com/office/drawing/2014/main" id="{92CD535F-95CF-8846-9ADB-1789303F4D02}"/>
              </a:ext>
            </a:extLst>
          </p:cNvPr>
          <p:cNvSpPr>
            <a:spLocks noChangeArrowheads="1"/>
          </p:cNvSpPr>
          <p:nvPr/>
        </p:nvSpPr>
        <p:spPr bwMode="auto">
          <a:xfrm>
            <a:off x="4087813" y="22748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2" name="Oval 11">
            <a:extLst>
              <a:ext uri="{FF2B5EF4-FFF2-40B4-BE49-F238E27FC236}">
                <a16:creationId xmlns:a16="http://schemas.microsoft.com/office/drawing/2014/main" id="{F8788406-FB4C-0148-B61B-FEDA835A293E}"/>
              </a:ext>
            </a:extLst>
          </p:cNvPr>
          <p:cNvSpPr>
            <a:spLocks noChangeArrowheads="1"/>
          </p:cNvSpPr>
          <p:nvPr/>
        </p:nvSpPr>
        <p:spPr bwMode="auto">
          <a:xfrm>
            <a:off x="5573713" y="22748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3" name="Oval 4">
            <a:extLst>
              <a:ext uri="{FF2B5EF4-FFF2-40B4-BE49-F238E27FC236}">
                <a16:creationId xmlns:a16="http://schemas.microsoft.com/office/drawing/2014/main" id="{9624E05F-3558-8F4D-83A2-E9CBFFDEC4D2}"/>
              </a:ext>
            </a:extLst>
          </p:cNvPr>
          <p:cNvSpPr>
            <a:spLocks noChangeArrowheads="1"/>
          </p:cNvSpPr>
          <p:nvPr/>
        </p:nvSpPr>
        <p:spPr bwMode="auto">
          <a:xfrm>
            <a:off x="2601913" y="50942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4" name="Oval 13">
            <a:extLst>
              <a:ext uri="{FF2B5EF4-FFF2-40B4-BE49-F238E27FC236}">
                <a16:creationId xmlns:a16="http://schemas.microsoft.com/office/drawing/2014/main" id="{FA5D7CCD-6B7B-F34C-9A6F-DC6BA202F75B}"/>
              </a:ext>
            </a:extLst>
          </p:cNvPr>
          <p:cNvSpPr>
            <a:spLocks noChangeArrowheads="1"/>
          </p:cNvSpPr>
          <p:nvPr/>
        </p:nvSpPr>
        <p:spPr bwMode="auto">
          <a:xfrm>
            <a:off x="4087813" y="50942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5" name="Oval 14">
            <a:extLst>
              <a:ext uri="{FF2B5EF4-FFF2-40B4-BE49-F238E27FC236}">
                <a16:creationId xmlns:a16="http://schemas.microsoft.com/office/drawing/2014/main" id="{684DB6E7-D48B-394A-A44C-8B40007916B1}"/>
              </a:ext>
            </a:extLst>
          </p:cNvPr>
          <p:cNvSpPr>
            <a:spLocks noChangeArrowheads="1"/>
          </p:cNvSpPr>
          <p:nvPr/>
        </p:nvSpPr>
        <p:spPr bwMode="auto">
          <a:xfrm>
            <a:off x="5573713" y="5094288"/>
            <a:ext cx="392112" cy="392112"/>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6" name="Oval 4">
            <a:extLst>
              <a:ext uri="{FF2B5EF4-FFF2-40B4-BE49-F238E27FC236}">
                <a16:creationId xmlns:a16="http://schemas.microsoft.com/office/drawing/2014/main" id="{72ED6B3F-8251-124E-9A6D-16E89FA4010E}"/>
              </a:ext>
            </a:extLst>
          </p:cNvPr>
          <p:cNvSpPr>
            <a:spLocks noChangeArrowheads="1"/>
          </p:cNvSpPr>
          <p:nvPr/>
        </p:nvSpPr>
        <p:spPr bwMode="auto">
          <a:xfrm>
            <a:off x="3351213" y="3676650"/>
            <a:ext cx="392112" cy="392113"/>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7" name="Oval 16">
            <a:extLst>
              <a:ext uri="{FF2B5EF4-FFF2-40B4-BE49-F238E27FC236}">
                <a16:creationId xmlns:a16="http://schemas.microsoft.com/office/drawing/2014/main" id="{10AC5412-7C67-414E-8E72-3C2809283401}"/>
              </a:ext>
            </a:extLst>
          </p:cNvPr>
          <p:cNvSpPr>
            <a:spLocks noChangeArrowheads="1"/>
          </p:cNvSpPr>
          <p:nvPr/>
        </p:nvSpPr>
        <p:spPr bwMode="auto">
          <a:xfrm>
            <a:off x="4837113" y="3676650"/>
            <a:ext cx="392112" cy="392113"/>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sp>
        <p:nvSpPr>
          <p:cNvPr id="18" name="Oval 17">
            <a:extLst>
              <a:ext uri="{FF2B5EF4-FFF2-40B4-BE49-F238E27FC236}">
                <a16:creationId xmlns:a16="http://schemas.microsoft.com/office/drawing/2014/main" id="{D6AAAAA6-A612-0541-A43D-D250D07A648C}"/>
              </a:ext>
            </a:extLst>
          </p:cNvPr>
          <p:cNvSpPr>
            <a:spLocks noChangeArrowheads="1"/>
          </p:cNvSpPr>
          <p:nvPr/>
        </p:nvSpPr>
        <p:spPr bwMode="auto">
          <a:xfrm>
            <a:off x="6323013" y="3676650"/>
            <a:ext cx="393700" cy="392113"/>
          </a:xfrm>
          <a:prstGeom prst="ellipse">
            <a:avLst/>
          </a:prstGeom>
          <a:gradFill rotWithShape="1">
            <a:gsLst>
              <a:gs pos="0">
                <a:srgbClr val="000000"/>
              </a:gs>
              <a:gs pos="80000">
                <a:srgbClr val="000000"/>
              </a:gs>
              <a:gs pos="100000">
                <a:srgbClr val="000000"/>
              </a:gs>
            </a:gsLst>
            <a:lin ang="16200000"/>
          </a:gradFill>
          <a:ln w="38100">
            <a:solidFill>
              <a:srgbClr val="000000"/>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400">
              <a:latin typeface="+mn-lt"/>
              <a:ea typeface="ＭＳ Ｐゴシック" pitchFamily="-111" charset="-128"/>
            </a:endParaRPr>
          </a:p>
        </p:txBody>
      </p:sp>
      <p:cxnSp>
        <p:nvCxnSpPr>
          <p:cNvPr id="19" name="Straight Arrow Connector 18">
            <a:extLst>
              <a:ext uri="{FF2B5EF4-FFF2-40B4-BE49-F238E27FC236}">
                <a16:creationId xmlns:a16="http://schemas.microsoft.com/office/drawing/2014/main" id="{08241365-18A5-A640-B15F-E8AC5BCE8191}"/>
              </a:ext>
            </a:extLst>
          </p:cNvPr>
          <p:cNvCxnSpPr>
            <a:cxnSpLocks noChangeShapeType="1"/>
            <a:stCxn id="13" idx="6"/>
            <a:endCxn id="14" idx="2"/>
          </p:cNvCxnSpPr>
          <p:nvPr/>
        </p:nvCxnSpPr>
        <p:spPr bwMode="auto">
          <a:xfrm>
            <a:off x="2994025" y="5289550"/>
            <a:ext cx="1093788" cy="15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20" name="Straight Arrow Connector 19">
            <a:extLst>
              <a:ext uri="{FF2B5EF4-FFF2-40B4-BE49-F238E27FC236}">
                <a16:creationId xmlns:a16="http://schemas.microsoft.com/office/drawing/2014/main" id="{C027DA34-5DC4-2846-BBFD-8374E42A248D}"/>
              </a:ext>
            </a:extLst>
          </p:cNvPr>
          <p:cNvCxnSpPr>
            <a:cxnSpLocks noChangeShapeType="1"/>
            <a:stCxn id="14" idx="6"/>
            <a:endCxn id="15" idx="2"/>
          </p:cNvCxnSpPr>
          <p:nvPr/>
        </p:nvCxnSpPr>
        <p:spPr bwMode="auto">
          <a:xfrm>
            <a:off x="4479925" y="5289550"/>
            <a:ext cx="1093788" cy="15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21" name="Straight Arrow Connector 20">
            <a:extLst>
              <a:ext uri="{FF2B5EF4-FFF2-40B4-BE49-F238E27FC236}">
                <a16:creationId xmlns:a16="http://schemas.microsoft.com/office/drawing/2014/main" id="{277A0DB3-AF34-3B4F-A981-62D7D4C07D22}"/>
              </a:ext>
            </a:extLst>
          </p:cNvPr>
          <p:cNvCxnSpPr>
            <a:cxnSpLocks noChangeShapeType="1"/>
            <a:stCxn id="14" idx="1"/>
            <a:endCxn id="16" idx="5"/>
          </p:cNvCxnSpPr>
          <p:nvPr/>
        </p:nvCxnSpPr>
        <p:spPr bwMode="auto">
          <a:xfrm rot="16200000" flipV="1">
            <a:off x="3345656" y="4352132"/>
            <a:ext cx="1139825" cy="4587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22" name="Straight Arrow Connector 21">
            <a:extLst>
              <a:ext uri="{FF2B5EF4-FFF2-40B4-BE49-F238E27FC236}">
                <a16:creationId xmlns:a16="http://schemas.microsoft.com/office/drawing/2014/main" id="{857D6446-DD37-0644-9EEA-C44D9E33B133}"/>
              </a:ext>
            </a:extLst>
          </p:cNvPr>
          <p:cNvCxnSpPr>
            <a:cxnSpLocks noChangeShapeType="1"/>
            <a:stCxn id="15" idx="7"/>
            <a:endCxn id="18" idx="3"/>
          </p:cNvCxnSpPr>
          <p:nvPr/>
        </p:nvCxnSpPr>
        <p:spPr bwMode="auto">
          <a:xfrm rot="5400000" flipH="1" flipV="1">
            <a:off x="5574506" y="4345782"/>
            <a:ext cx="1139825" cy="4714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23" name="Straight Arrow Connector 22">
            <a:extLst>
              <a:ext uri="{FF2B5EF4-FFF2-40B4-BE49-F238E27FC236}">
                <a16:creationId xmlns:a16="http://schemas.microsoft.com/office/drawing/2014/main" id="{5A1C39AC-C83E-CC4B-9328-FC379C685552}"/>
              </a:ext>
            </a:extLst>
          </p:cNvPr>
          <p:cNvCxnSpPr>
            <a:cxnSpLocks noChangeShapeType="1"/>
            <a:stCxn id="15" idx="1"/>
            <a:endCxn id="17" idx="5"/>
          </p:cNvCxnSpPr>
          <p:nvPr/>
        </p:nvCxnSpPr>
        <p:spPr bwMode="auto">
          <a:xfrm rot="16200000" flipV="1">
            <a:off x="4831556" y="4352132"/>
            <a:ext cx="1139825" cy="4587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cxnSp>
        <p:nvCxnSpPr>
          <p:cNvPr id="24" name="Straight Arrow Connector 23">
            <a:extLst>
              <a:ext uri="{FF2B5EF4-FFF2-40B4-BE49-F238E27FC236}">
                <a16:creationId xmlns:a16="http://schemas.microsoft.com/office/drawing/2014/main" id="{6695649D-A794-F847-B630-0842939CCBA6}"/>
              </a:ext>
            </a:extLst>
          </p:cNvPr>
          <p:cNvCxnSpPr>
            <a:cxnSpLocks noChangeShapeType="1"/>
            <a:stCxn id="14" idx="7"/>
            <a:endCxn id="17" idx="3"/>
          </p:cNvCxnSpPr>
          <p:nvPr/>
        </p:nvCxnSpPr>
        <p:spPr bwMode="auto">
          <a:xfrm rot="5400000" flipH="1" flipV="1">
            <a:off x="4088606" y="4345782"/>
            <a:ext cx="1139825" cy="471488"/>
          </a:xfrm>
          <a:prstGeom prst="straightConnector1">
            <a:avLst/>
          </a:prstGeom>
          <a:noFill/>
          <a:ln w="38100">
            <a:solidFill>
              <a:srgbClr val="000000"/>
            </a:solidFill>
            <a:round/>
            <a:headEnd/>
            <a:tailEnd/>
          </a:ln>
          <a:effectLst>
            <a:outerShdw blurRad="63500" dist="23000" dir="5400000" rotWithShape="0">
              <a:srgbClr val="000000">
                <a:alpha val="34999"/>
              </a:srgbClr>
            </a:outerShdw>
          </a:effectLst>
        </p:spPr>
      </p:cxnSp>
      <p:sp>
        <p:nvSpPr>
          <p:cNvPr id="57" name="Explosion 2 56">
            <a:extLst>
              <a:ext uri="{FF2B5EF4-FFF2-40B4-BE49-F238E27FC236}">
                <a16:creationId xmlns:a16="http://schemas.microsoft.com/office/drawing/2014/main" id="{726EADE4-612F-AD4C-B2B0-892EF039A5C1}"/>
              </a:ext>
            </a:extLst>
          </p:cNvPr>
          <p:cNvSpPr/>
          <p:nvPr/>
        </p:nvSpPr>
        <p:spPr bwMode="auto">
          <a:xfrm>
            <a:off x="4114800" y="22860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58" name="Explosion 2 57">
            <a:extLst>
              <a:ext uri="{FF2B5EF4-FFF2-40B4-BE49-F238E27FC236}">
                <a16:creationId xmlns:a16="http://schemas.microsoft.com/office/drawing/2014/main" id="{9038AE68-DE05-F843-A183-25BFB8AF6919}"/>
              </a:ext>
            </a:extLst>
          </p:cNvPr>
          <p:cNvSpPr/>
          <p:nvPr/>
        </p:nvSpPr>
        <p:spPr bwMode="auto">
          <a:xfrm>
            <a:off x="5562600" y="22860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59" name="Explosion 2 58">
            <a:extLst>
              <a:ext uri="{FF2B5EF4-FFF2-40B4-BE49-F238E27FC236}">
                <a16:creationId xmlns:a16="http://schemas.microsoft.com/office/drawing/2014/main" id="{9DF9E21D-E9D3-DB41-BF11-C61F7DBD0B4D}"/>
              </a:ext>
            </a:extLst>
          </p:cNvPr>
          <p:cNvSpPr/>
          <p:nvPr/>
        </p:nvSpPr>
        <p:spPr bwMode="auto">
          <a:xfrm>
            <a:off x="4114800" y="51054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
        <p:nvSpPr>
          <p:cNvPr id="60" name="Explosion 2 59">
            <a:extLst>
              <a:ext uri="{FF2B5EF4-FFF2-40B4-BE49-F238E27FC236}">
                <a16:creationId xmlns:a16="http://schemas.microsoft.com/office/drawing/2014/main" id="{81C0668B-2D7A-874A-8249-BAA5188D7FF4}"/>
              </a:ext>
            </a:extLst>
          </p:cNvPr>
          <p:cNvSpPr/>
          <p:nvPr/>
        </p:nvSpPr>
        <p:spPr bwMode="auto">
          <a:xfrm>
            <a:off x="5562600" y="5105400"/>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none" anchor="ctr"/>
          <a:lstStyle/>
          <a:p>
            <a:pPr algn="ctr" eaLnBrk="1" hangingPunct="1">
              <a:defRPr/>
            </a:pPr>
            <a:endParaRPr lang="en-US" sz="2800">
              <a:solidFill>
                <a:schemeClr val="tx1"/>
              </a:solidFill>
            </a:endParaRPr>
          </a:p>
        </p:txBody>
      </p:sp>
    </p:spTree>
    <p:custDataLst>
      <p:tags r:id="rId1"/>
    </p:custDataLst>
    <p:extLst>
      <p:ext uri="{BB962C8B-B14F-4D97-AF65-F5344CB8AC3E}">
        <p14:creationId xmlns:p14="http://schemas.microsoft.com/office/powerpoint/2010/main" val="2771491513"/>
      </p:ext>
    </p:extLst>
  </p:cSld>
  <p:clrMapOvr>
    <a:masterClrMapping/>
  </p:clrMapOvr>
  <p:transition spd="slow" advTm="3210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strVal val="#ppt_w*0.70"/>
                                          </p:val>
                                        </p:tav>
                                        <p:tav tm="100000">
                                          <p:val>
                                            <p:strVal val="#ppt_w"/>
                                          </p:val>
                                        </p:tav>
                                      </p:tavLst>
                                    </p:anim>
                                    <p:anim calcmode="lin" valueType="num">
                                      <p:cBhvr>
                                        <p:cTn id="12" dur="500" fill="hold"/>
                                        <p:tgtEl>
                                          <p:spTgt spid="57"/>
                                        </p:tgtEl>
                                        <p:attrNameLst>
                                          <p:attrName>ppt_h</p:attrName>
                                        </p:attrNameLst>
                                      </p:cBhvr>
                                      <p:tavLst>
                                        <p:tav tm="0">
                                          <p:val>
                                            <p:strVal val="#ppt_h"/>
                                          </p:val>
                                        </p:tav>
                                        <p:tav tm="100000">
                                          <p:val>
                                            <p:strVal val="#ppt_h"/>
                                          </p:val>
                                        </p:tav>
                                      </p:tavLst>
                                    </p:anim>
                                    <p:animEffect transition="in" filter="fade">
                                      <p:cBhvr>
                                        <p:cTn id="13" dur="500"/>
                                        <p:tgtEl>
                                          <p:spTgt spid="57"/>
                                        </p:tgtEl>
                                      </p:cBhvr>
                                    </p:animEffect>
                                  </p:childTnLst>
                                </p:cTn>
                              </p:par>
                              <p:par>
                                <p:cTn id="14" presetID="55"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 calcmode="lin" valueType="num">
                                      <p:cBhvr>
                                        <p:cTn id="16" dur="500" fill="hold"/>
                                        <p:tgtEl>
                                          <p:spTgt spid="58"/>
                                        </p:tgtEl>
                                        <p:attrNameLst>
                                          <p:attrName>ppt_w</p:attrName>
                                        </p:attrNameLst>
                                      </p:cBhvr>
                                      <p:tavLst>
                                        <p:tav tm="0">
                                          <p:val>
                                            <p:strVal val="#ppt_w*0.70"/>
                                          </p:val>
                                        </p:tav>
                                        <p:tav tm="100000">
                                          <p:val>
                                            <p:strVal val="#ppt_w"/>
                                          </p:val>
                                        </p:tav>
                                      </p:tavLst>
                                    </p:anim>
                                    <p:anim calcmode="lin" valueType="num">
                                      <p:cBhvr>
                                        <p:cTn id="17" dur="500" fill="hold"/>
                                        <p:tgtEl>
                                          <p:spTgt spid="58"/>
                                        </p:tgtEl>
                                        <p:attrNameLst>
                                          <p:attrName>ppt_h</p:attrName>
                                        </p:attrNameLst>
                                      </p:cBhvr>
                                      <p:tavLst>
                                        <p:tav tm="0">
                                          <p:val>
                                            <p:strVal val="#ppt_h"/>
                                          </p:val>
                                        </p:tav>
                                        <p:tav tm="100000">
                                          <p:val>
                                            <p:strVal val="#ppt_h"/>
                                          </p:val>
                                        </p:tav>
                                      </p:tavLst>
                                    </p:anim>
                                    <p:animEffect transition="in" filter="fade">
                                      <p:cBhvr>
                                        <p:cTn id="18" dur="500"/>
                                        <p:tgtEl>
                                          <p:spTgt spid="58"/>
                                        </p:tgtEl>
                                      </p:cBhvr>
                                    </p:animEffect>
                                  </p:childTnLst>
                                </p:cTn>
                              </p:par>
                              <p:par>
                                <p:cTn id="19" presetID="55"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strVal val="#ppt_w*0.70"/>
                                          </p:val>
                                        </p:tav>
                                        <p:tav tm="100000">
                                          <p:val>
                                            <p:strVal val="#ppt_w"/>
                                          </p:val>
                                        </p:tav>
                                      </p:tavLst>
                                    </p:anim>
                                    <p:anim calcmode="lin" valueType="num">
                                      <p:cBhvr>
                                        <p:cTn id="22" dur="500" fill="hold"/>
                                        <p:tgtEl>
                                          <p:spTgt spid="59"/>
                                        </p:tgtEl>
                                        <p:attrNameLst>
                                          <p:attrName>ppt_h</p:attrName>
                                        </p:attrNameLst>
                                      </p:cBhvr>
                                      <p:tavLst>
                                        <p:tav tm="0">
                                          <p:val>
                                            <p:strVal val="#ppt_h"/>
                                          </p:val>
                                        </p:tav>
                                        <p:tav tm="100000">
                                          <p:val>
                                            <p:strVal val="#ppt_h"/>
                                          </p:val>
                                        </p:tav>
                                      </p:tavLst>
                                    </p:anim>
                                    <p:animEffect transition="in" filter="fade">
                                      <p:cBhvr>
                                        <p:cTn id="23" dur="500"/>
                                        <p:tgtEl>
                                          <p:spTgt spid="59"/>
                                        </p:tgtEl>
                                      </p:cBhvr>
                                    </p:animEffect>
                                  </p:childTnLst>
                                </p:cTn>
                              </p:par>
                              <p:par>
                                <p:cTn id="24" presetID="55"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strVal val="#ppt_w*0.70"/>
                                          </p:val>
                                        </p:tav>
                                        <p:tav tm="100000">
                                          <p:val>
                                            <p:strVal val="#ppt_w"/>
                                          </p:val>
                                        </p:tav>
                                      </p:tavLst>
                                    </p:anim>
                                    <p:anim calcmode="lin" valueType="num">
                                      <p:cBhvr>
                                        <p:cTn id="27" dur="500" fill="hold"/>
                                        <p:tgtEl>
                                          <p:spTgt spid="60"/>
                                        </p:tgtEl>
                                        <p:attrNameLst>
                                          <p:attrName>ppt_h</p:attrName>
                                        </p:attrNameLst>
                                      </p:cBhvr>
                                      <p:tavLst>
                                        <p:tav tm="0">
                                          <p:val>
                                            <p:strVal val="#ppt_h"/>
                                          </p:val>
                                        </p:tav>
                                        <p:tav tm="100000">
                                          <p:val>
                                            <p:strVal val="#ppt_h"/>
                                          </p:val>
                                        </p:tav>
                                      </p:tavLst>
                                    </p:anim>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92F795-9E59-2340-910B-36FFD36985CE}"/>
              </a:ext>
            </a:extLst>
          </p:cNvPr>
          <p:cNvSpPr>
            <a:spLocks noGrp="1"/>
          </p:cNvSpPr>
          <p:nvPr>
            <p:ph type="title"/>
          </p:nvPr>
        </p:nvSpPr>
        <p:spPr/>
        <p:txBody>
          <a:bodyPr/>
          <a:lstStyle/>
          <a:p>
            <a:r>
              <a:rPr kumimoji="1" lang="en-US" altLang="zh-CN" dirty="0"/>
              <a:t>An execution plan example</a:t>
            </a:r>
            <a:endParaRPr kumimoji="1" lang="zh-CN" altLang="en-US" dirty="0"/>
          </a:p>
        </p:txBody>
      </p:sp>
      <p:pic>
        <p:nvPicPr>
          <p:cNvPr id="4" name="图片 3">
            <a:extLst>
              <a:ext uri="{FF2B5EF4-FFF2-40B4-BE49-F238E27FC236}">
                <a16:creationId xmlns:a16="http://schemas.microsoft.com/office/drawing/2014/main" id="{1302AE4C-8FF9-A34E-A942-554423D7E853}"/>
              </a:ext>
            </a:extLst>
          </p:cNvPr>
          <p:cNvPicPr>
            <a:picLocks noChangeAspect="1"/>
          </p:cNvPicPr>
          <p:nvPr/>
        </p:nvPicPr>
        <p:blipFill>
          <a:blip r:embed="rId2"/>
          <a:stretch>
            <a:fillRect/>
          </a:stretch>
        </p:blipFill>
        <p:spPr>
          <a:xfrm>
            <a:off x="-324544" y="2060848"/>
            <a:ext cx="9693716" cy="3816424"/>
          </a:xfrm>
          <a:prstGeom prst="rect">
            <a:avLst/>
          </a:prstGeom>
        </p:spPr>
      </p:pic>
    </p:spTree>
    <p:extLst>
      <p:ext uri="{BB962C8B-B14F-4D97-AF65-F5344CB8AC3E}">
        <p14:creationId xmlns:p14="http://schemas.microsoft.com/office/powerpoint/2010/main" val="355868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E92B59C2-64FB-144D-8EF1-1429B8066DE4}"/>
              </a:ext>
            </a:extLst>
          </p:cNvPr>
          <p:cNvSpPr>
            <a:spLocks noGrp="1"/>
          </p:cNvSpPr>
          <p:nvPr>
            <p:ph type="title"/>
          </p:nvPr>
        </p:nvSpPr>
        <p:spPr/>
        <p:txBody>
          <a:bodyPr/>
          <a:lstStyle/>
          <a:p>
            <a:pPr eaLnBrk="1" hangingPunct="1"/>
            <a:r>
              <a:rPr kumimoji="0" lang="en-US" altLang="zh-CN"/>
              <a:t>Need for Consistency?</a:t>
            </a:r>
          </a:p>
        </p:txBody>
      </p:sp>
      <p:graphicFrame>
        <p:nvGraphicFramePr>
          <p:cNvPr id="4" name="Diagram 3">
            <a:extLst>
              <a:ext uri="{FF2B5EF4-FFF2-40B4-BE49-F238E27FC236}">
                <a16:creationId xmlns:a16="http://schemas.microsoft.com/office/drawing/2014/main" id="{AB74D7EE-A68E-1B43-A8B3-8602989D4363}"/>
              </a:ext>
            </a:extLst>
          </p:cNvPr>
          <p:cNvGraphicFramePr/>
          <p:nvPr/>
        </p:nvGraphicFramePr>
        <p:xfrm>
          <a:off x="1143000" y="1219200"/>
          <a:ext cx="6858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cSld>
  <p:clrMapOvr>
    <a:masterClrMapping/>
  </p:clrMapOvr>
  <p:transition spd="slow" advTm="353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dgm id="{5911F2A4-8491-C049-BF1C-F99FD29E1722}"/>
                                            </p:graphicEl>
                                          </p:spTgt>
                                        </p:tgtEl>
                                        <p:attrNameLst>
                                          <p:attrName>style.visibility</p:attrName>
                                        </p:attrNameLst>
                                      </p:cBhvr>
                                      <p:to>
                                        <p:strVal val="visible"/>
                                      </p:to>
                                    </p:set>
                                    <p:animEffect transition="in" filter="wipe(down)">
                                      <p:cBhvr>
                                        <p:cTn id="7" dur="500"/>
                                        <p:tgtEl>
                                          <p:spTgt spid="4">
                                            <p:graphicEl>
                                              <a:dgm id="{5911F2A4-8491-C049-BF1C-F99FD29E1722}"/>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dgm id="{E0B5F66C-5288-9D49-B866-4DD2852D061A}"/>
                                            </p:graphicEl>
                                          </p:spTgt>
                                        </p:tgtEl>
                                        <p:attrNameLst>
                                          <p:attrName>style.visibility</p:attrName>
                                        </p:attrNameLst>
                                      </p:cBhvr>
                                      <p:to>
                                        <p:strVal val="visible"/>
                                      </p:to>
                                    </p:set>
                                    <p:animEffect transition="in" filter="wipe(down)">
                                      <p:cBhvr>
                                        <p:cTn id="11" dur="500"/>
                                        <p:tgtEl>
                                          <p:spTgt spid="4">
                                            <p:graphicEl>
                                              <a:dgm id="{E0B5F66C-5288-9D49-B866-4DD2852D061A}"/>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
                                            <p:graphicEl>
                                              <a:dgm id="{2B2D7F1E-5B05-8A45-9891-72C4758740A2}"/>
                                            </p:graphicEl>
                                          </p:spTgt>
                                        </p:tgtEl>
                                        <p:attrNameLst>
                                          <p:attrName>style.visibility</p:attrName>
                                        </p:attrNameLst>
                                      </p:cBhvr>
                                      <p:to>
                                        <p:strVal val="visible"/>
                                      </p:to>
                                    </p:set>
                                    <p:animEffect transition="in" filter="wipe(up)">
                                      <p:cBhvr>
                                        <p:cTn id="16" dur="500"/>
                                        <p:tgtEl>
                                          <p:spTgt spid="4">
                                            <p:graphicEl>
                                              <a:dgm id="{2B2D7F1E-5B05-8A45-9891-72C4758740A2}"/>
                                            </p:graphic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
                                            <p:graphicEl>
                                              <a:dgm id="{881B9259-28EF-094B-8BC6-5A5F740C8C05}"/>
                                            </p:graphicEl>
                                          </p:spTgt>
                                        </p:tgtEl>
                                        <p:attrNameLst>
                                          <p:attrName>style.visibility</p:attrName>
                                        </p:attrNameLst>
                                      </p:cBhvr>
                                      <p:to>
                                        <p:strVal val="visible"/>
                                      </p:to>
                                    </p:set>
                                    <p:animEffect transition="in" filter="wipe(up)">
                                      <p:cBhvr>
                                        <p:cTn id="20" dur="500"/>
                                        <p:tgtEl>
                                          <p:spTgt spid="4">
                                            <p:graphicEl>
                                              <a:dgm id="{881B9259-28EF-094B-8BC6-5A5F740C8C0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45DB4467-6CB0-364E-B4C3-C118487E2325}"/>
              </a:ext>
            </a:extLst>
          </p:cNvPr>
          <p:cNvSpPr>
            <a:spLocks noGrp="1"/>
          </p:cNvSpPr>
          <p:nvPr>
            <p:ph type="title"/>
          </p:nvPr>
        </p:nvSpPr>
        <p:spPr>
          <a:xfrm>
            <a:off x="1143000" y="76200"/>
            <a:ext cx="7896225" cy="762000"/>
          </a:xfrm>
        </p:spPr>
        <p:txBody>
          <a:bodyPr/>
          <a:lstStyle/>
          <a:p>
            <a:pPr eaLnBrk="1" hangingPunct="1"/>
            <a:r>
              <a:rPr kumimoji="0" lang="en-US" altLang="zh-CN" sz="4000"/>
              <a:t>Consistency in Collaborative Filtering</a:t>
            </a:r>
          </a:p>
        </p:txBody>
      </p:sp>
      <p:graphicFrame>
        <p:nvGraphicFramePr>
          <p:cNvPr id="4" name="Chart 3">
            <a:extLst>
              <a:ext uri="{FF2B5EF4-FFF2-40B4-BE49-F238E27FC236}">
                <a16:creationId xmlns:a16="http://schemas.microsoft.com/office/drawing/2014/main" id="{0CC92663-DEEB-1A4B-B41C-D94491CB1AB2}"/>
              </a:ext>
            </a:extLst>
          </p:cNvPr>
          <p:cNvGraphicFramePr>
            <a:graphicFrameLocks/>
          </p:cNvGraphicFramePr>
          <p:nvPr/>
        </p:nvGraphicFramePr>
        <p:xfrm>
          <a:off x="355600" y="1073075"/>
          <a:ext cx="8229600" cy="553092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AE0200EC-667E-4641-A0E7-824FD6EFC948}"/>
              </a:ext>
            </a:extLst>
          </p:cNvPr>
          <p:cNvSpPr txBox="1">
            <a:spLocks noChangeArrowheads="1"/>
          </p:cNvSpPr>
          <p:nvPr/>
        </p:nvSpPr>
        <p:spPr bwMode="auto">
          <a:xfrm>
            <a:off x="104775" y="6411913"/>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Netflix data, 8 cores</a:t>
            </a:r>
          </a:p>
        </p:txBody>
      </p:sp>
      <p:sp>
        <p:nvSpPr>
          <p:cNvPr id="6" name="TextBox 5">
            <a:extLst>
              <a:ext uri="{FF2B5EF4-FFF2-40B4-BE49-F238E27FC236}">
                <a16:creationId xmlns:a16="http://schemas.microsoft.com/office/drawing/2014/main" id="{B0952C92-769D-404F-A807-2EA48C290C80}"/>
              </a:ext>
            </a:extLst>
          </p:cNvPr>
          <p:cNvSpPr txBox="1">
            <a:spLocks noChangeArrowheads="1"/>
          </p:cNvSpPr>
          <p:nvPr/>
        </p:nvSpPr>
        <p:spPr bwMode="auto">
          <a:xfrm>
            <a:off x="5989638" y="2509838"/>
            <a:ext cx="201295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Consistent updates</a:t>
            </a:r>
          </a:p>
        </p:txBody>
      </p:sp>
      <p:sp>
        <p:nvSpPr>
          <p:cNvPr id="7" name="TextBox 6">
            <a:extLst>
              <a:ext uri="{FF2B5EF4-FFF2-40B4-BE49-F238E27FC236}">
                <a16:creationId xmlns:a16="http://schemas.microsoft.com/office/drawing/2014/main" id="{17AD3629-64EE-3946-A5D3-E6004D2DEECB}"/>
              </a:ext>
            </a:extLst>
          </p:cNvPr>
          <p:cNvSpPr txBox="1">
            <a:spLocks noChangeArrowheads="1"/>
          </p:cNvSpPr>
          <p:nvPr/>
        </p:nvSpPr>
        <p:spPr bwMode="auto">
          <a:xfrm>
            <a:off x="6005513" y="1873250"/>
            <a:ext cx="2224087"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Inconsistent updates</a:t>
            </a:r>
          </a:p>
        </p:txBody>
      </p:sp>
      <p:sp>
        <p:nvSpPr>
          <p:cNvPr id="8" name="TextBox 7">
            <a:extLst>
              <a:ext uri="{FF2B5EF4-FFF2-40B4-BE49-F238E27FC236}">
                <a16:creationId xmlns:a16="http://schemas.microsoft.com/office/drawing/2014/main" id="{F526877E-79E2-F340-B7D9-EAB941CB14D5}"/>
              </a:ext>
            </a:extLst>
          </p:cNvPr>
          <p:cNvSpPr txBox="1"/>
          <p:nvPr/>
        </p:nvSpPr>
        <p:spPr>
          <a:xfrm>
            <a:off x="228600" y="2964120"/>
            <a:ext cx="8710388" cy="2246769"/>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defRPr/>
            </a:pPr>
            <a:r>
              <a:rPr lang="en-US" altLang="zh-CN" sz="4000">
                <a:solidFill>
                  <a:srgbClr val="FFFFFF"/>
                </a:solidFill>
                <a:latin typeface="Calibri" charset="0"/>
              </a:rPr>
              <a:t>GraphLab guarantees consistent updates</a:t>
            </a:r>
          </a:p>
          <a:p>
            <a:pPr algn="ctr" eaLnBrk="1" hangingPunct="1">
              <a:defRPr/>
            </a:pPr>
            <a:endParaRPr lang="en-US" altLang="zh-CN" sz="3600">
              <a:solidFill>
                <a:srgbClr val="FFFFFF"/>
              </a:solidFill>
              <a:latin typeface="Calibri" charset="0"/>
            </a:endParaRPr>
          </a:p>
          <a:p>
            <a:pPr algn="ctr" eaLnBrk="1" hangingPunct="1">
              <a:defRPr/>
            </a:pPr>
            <a:r>
              <a:rPr lang="en-US" altLang="zh-CN" sz="3200" i="1">
                <a:solidFill>
                  <a:srgbClr val="FFFFFF"/>
                </a:solidFill>
                <a:latin typeface="Calibri" charset="0"/>
              </a:rPr>
              <a:t>User-tunable consistency levels</a:t>
            </a:r>
          </a:p>
          <a:p>
            <a:pPr algn="ctr" eaLnBrk="1" hangingPunct="1">
              <a:defRPr/>
            </a:pPr>
            <a:r>
              <a:rPr lang="en-US" altLang="zh-CN" sz="3200" i="1">
                <a:solidFill>
                  <a:srgbClr val="FFFFFF"/>
                </a:solidFill>
                <a:latin typeface="Calibri" charset="0"/>
              </a:rPr>
              <a:t>trades off parallelism &amp; consistency</a:t>
            </a:r>
            <a:endParaRPr lang="en-US" altLang="zh-CN" sz="2000" i="1">
              <a:solidFill>
                <a:srgbClr val="FFFFFF"/>
              </a:solidFill>
              <a:latin typeface="Calibri" charset="0"/>
            </a:endParaRPr>
          </a:p>
        </p:txBody>
      </p:sp>
    </p:spTree>
    <p:custDataLst>
      <p:tags r:id="rId1"/>
    </p:custDataLst>
  </p:cSld>
  <p:clrMapOvr>
    <a:masterClrMapping/>
  </p:clrMapOvr>
  <p:transition spd="slow" advTm="39131"/>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9" presetClass="emph" presetSubtype="0" grpId="0" nodeType="withEffect">
                                  <p:stCondLst>
                                    <p:cond delay="0"/>
                                  </p:stCondLst>
                                  <p:childTnLst>
                                    <p:set>
                                      <p:cBhvr rctx="PPT">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par>
                                <p:cTn id="11" presetID="9" presetClass="emph" presetSubtype="0" grpId="0" nodeType="withEffect">
                                  <p:stCondLst>
                                    <p:cond delay="0"/>
                                  </p:stCondLst>
                                  <p:childTnLst>
                                    <p:set>
                                      <p:cBhvr rctx="PPT">
                                        <p:cTn id="12" dur="indefinite"/>
                                        <p:tgtEl>
                                          <p:spTgt spid="7"/>
                                        </p:tgtEl>
                                        <p:attrNameLst>
                                          <p:attrName>style.opacity</p:attrName>
                                        </p:attrNameLst>
                                      </p:cBhvr>
                                      <p:to>
                                        <p:strVal val="0.25"/>
                                      </p:to>
                                    </p:set>
                                    <p:animEffect filter="image" prLst="opacity: 0.25">
                                      <p:cBhvr rctx="IE">
                                        <p:cTn id="13" dur="indefinite"/>
                                        <p:tgtEl>
                                          <p:spTgt spid="7"/>
                                        </p:tgtEl>
                                      </p:cBhvr>
                                    </p:animEffect>
                                  </p:childTnLst>
                                </p:cTn>
                              </p:par>
                            </p:childTnLst>
                          </p:cTn>
                        </p:par>
                        <p:par>
                          <p:cTn id="14" fill="hold" nodeType="afterGroup">
                            <p:stCondLst>
                              <p:cond delay="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7F6F-369F-C140-BBEB-8A7DC382D67F}"/>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a16="http://schemas.microsoft.com/office/drawing/2014/main" id="{3E05D512-445A-C647-80CF-C13F30A2B2EF}"/>
              </a:ext>
            </a:extLst>
          </p:cNvPr>
          <p:cNvSpPr>
            <a:spLocks noGrp="1"/>
          </p:cNvSpPr>
          <p:nvPr>
            <p:ph idx="1"/>
          </p:nvPr>
        </p:nvSpPr>
        <p:spPr/>
        <p:txBody>
          <a:bodyPr/>
          <a:lstStyle/>
          <a:p>
            <a:r>
              <a:rPr kumimoji="1" lang="en-US" altLang="zh-CN" dirty="0"/>
              <a:t>Applications of Graph Analysis</a:t>
            </a:r>
          </a:p>
          <a:p>
            <a:r>
              <a:rPr lang="en-US" altLang="zh-CN" dirty="0"/>
              <a:t>Vertex-centric graph processing</a:t>
            </a:r>
          </a:p>
          <a:p>
            <a:r>
              <a:rPr kumimoji="1" lang="en-US" altLang="zh-CN" dirty="0"/>
              <a:t>Asynchronous processing</a:t>
            </a:r>
          </a:p>
          <a:p>
            <a:r>
              <a:rPr lang="en-US" altLang="zh-CN" dirty="0">
                <a:solidFill>
                  <a:srgbClr val="FF0000"/>
                </a:solidFill>
              </a:rPr>
              <a:t>Graph partition on power law graphs and GAS model</a:t>
            </a:r>
          </a:p>
          <a:p>
            <a:r>
              <a:rPr kumimoji="1" lang="en-US" altLang="zh-CN" dirty="0"/>
              <a:t>Out</a:t>
            </a:r>
            <a:r>
              <a:rPr kumimoji="1" lang="zh-CN" altLang="en-US" dirty="0"/>
              <a:t> </a:t>
            </a:r>
            <a:r>
              <a:rPr kumimoji="1" lang="en-US" altLang="zh-CN" dirty="0"/>
              <a:t>of core graph processing</a:t>
            </a:r>
          </a:p>
          <a:p>
            <a:endParaRPr kumimoji="1" lang="zh-CN" altLang="en-US" dirty="0"/>
          </a:p>
        </p:txBody>
      </p:sp>
    </p:spTree>
    <p:extLst>
      <p:ext uri="{BB962C8B-B14F-4D97-AF65-F5344CB8AC3E}">
        <p14:creationId xmlns:p14="http://schemas.microsoft.com/office/powerpoint/2010/main" val="261294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Graph is</a:t>
            </a:r>
            <a:r>
              <a:rPr lang="zh-CN" altLang="en-US" dirty="0"/>
              <a:t> </a:t>
            </a:r>
            <a:r>
              <a:rPr lang="en-US" altLang="zh-CN" dirty="0"/>
              <a:t>a</a:t>
            </a:r>
            <a:r>
              <a:rPr lang="zh-CN" altLang="en-US" dirty="0"/>
              <a:t> </a:t>
            </a:r>
            <a:r>
              <a:rPr lang="en-US" altLang="zh-CN" dirty="0"/>
              <a:t>Fundamental</a:t>
            </a:r>
            <a:r>
              <a:rPr lang="zh-CN" altLang="en-US" dirty="0"/>
              <a:t> </a:t>
            </a:r>
            <a:r>
              <a:rPr lang="en-US" altLang="zh-CN" dirty="0"/>
              <a:t>Data</a:t>
            </a:r>
            <a:r>
              <a:rPr lang="zh-CN" altLang="en-US" dirty="0"/>
              <a:t> </a:t>
            </a:r>
            <a:r>
              <a:rPr lang="en-US" altLang="zh-CN" dirty="0"/>
              <a:t>Structure</a:t>
            </a:r>
            <a:endParaRPr lang="en-US" dirty="0"/>
          </a:p>
        </p:txBody>
      </p:sp>
      <p:grpSp>
        <p:nvGrpSpPr>
          <p:cNvPr id="6" name="组合 5"/>
          <p:cNvGrpSpPr/>
          <p:nvPr/>
        </p:nvGrpSpPr>
        <p:grpSpPr>
          <a:xfrm>
            <a:off x="922124" y="1524435"/>
            <a:ext cx="3162024" cy="2619144"/>
            <a:chOff x="1229498" y="889580"/>
            <a:chExt cx="4216032" cy="3492192"/>
          </a:xfrm>
        </p:grpSpPr>
        <p:pic>
          <p:nvPicPr>
            <p:cNvPr id="24" name="Picture 23">
              <a:extLst>
                <a:ext uri="{FF2B5EF4-FFF2-40B4-BE49-F238E27FC236}">
                  <a16:creationId xmlns:a16="http://schemas.microsoft.com/office/drawing/2014/main" id="{FA335E02-7DB8-8F42-82FC-E8CEC2DC6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3700"/>
            <a:stretch/>
          </p:blipFill>
          <p:spPr>
            <a:xfrm>
              <a:off x="1229498" y="889580"/>
              <a:ext cx="4216032" cy="3492192"/>
            </a:xfrm>
            <a:prstGeom prst="rect">
              <a:avLst/>
            </a:prstGeom>
          </p:spPr>
        </p:pic>
        <p:sp>
          <p:nvSpPr>
            <p:cNvPr id="10" name="TextBox 9"/>
            <p:cNvSpPr txBox="1"/>
            <p:nvPr/>
          </p:nvSpPr>
          <p:spPr>
            <a:xfrm>
              <a:off x="1726661" y="1008716"/>
              <a:ext cx="2600100" cy="233910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Road graph</a:t>
              </a:r>
            </a:p>
            <a:p>
              <a:r>
                <a:rPr lang="en-US" b="1" dirty="0">
                  <a:cs typeface="Times New Roman" panose="02020603050405020304" pitchFamily="18" charset="0"/>
                </a:rPr>
                <a:t>Apps:</a:t>
              </a:r>
              <a:r>
                <a:rPr lang="en-US" dirty="0">
                  <a:cs typeface="Times New Roman" panose="02020603050405020304" pitchFamily="18" charset="0"/>
                </a:rPr>
                <a:t> Navigation, traffic management </a:t>
              </a:r>
            </a:p>
            <a:p>
              <a:r>
                <a:rPr lang="en-US" b="1" dirty="0">
                  <a:cs typeface="Times New Roman" panose="02020603050405020304" pitchFamily="18" charset="0"/>
                </a:rPr>
                <a:t>Size:</a:t>
              </a:r>
              <a:r>
                <a:rPr lang="en-US" dirty="0">
                  <a:cs typeface="Times New Roman" panose="02020603050405020304" pitchFamily="18" charset="0"/>
                </a:rPr>
                <a:t> 100 million edges </a:t>
              </a:r>
            </a:p>
          </p:txBody>
        </p:sp>
      </p:grpSp>
      <p:grpSp>
        <p:nvGrpSpPr>
          <p:cNvPr id="18" name="组合 17"/>
          <p:cNvGrpSpPr/>
          <p:nvPr/>
        </p:nvGrpSpPr>
        <p:grpSpPr>
          <a:xfrm>
            <a:off x="4247964" y="1590697"/>
            <a:ext cx="4189393" cy="1966204"/>
            <a:chOff x="5663952" y="792574"/>
            <a:chExt cx="5585857" cy="2621605"/>
          </a:xfrm>
        </p:grpSpPr>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952" y="1132297"/>
              <a:ext cx="5585857" cy="228188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9"/>
            <p:cNvSpPr txBox="1"/>
            <p:nvPr/>
          </p:nvSpPr>
          <p:spPr>
            <a:xfrm>
              <a:off x="7692607" y="792574"/>
              <a:ext cx="2810638" cy="233910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Web graph</a:t>
              </a:r>
            </a:p>
            <a:p>
              <a:r>
                <a:rPr lang="en-US" b="1" dirty="0">
                  <a:cs typeface="Times New Roman" panose="02020603050405020304" pitchFamily="18" charset="0"/>
                </a:rPr>
                <a:t>Apps:</a:t>
              </a:r>
              <a:r>
                <a:rPr lang="en-US" dirty="0">
                  <a:cs typeface="Times New Roman" panose="02020603050405020304" pitchFamily="18" charset="0"/>
                </a:rPr>
                <a:t> Webpage ranking, spam-page detection</a:t>
              </a:r>
            </a:p>
            <a:p>
              <a:r>
                <a:rPr lang="en-US" b="1" dirty="0">
                  <a:cs typeface="Times New Roman" panose="02020603050405020304" pitchFamily="18" charset="0"/>
                </a:rPr>
                <a:t>Size:</a:t>
              </a:r>
              <a:r>
                <a:rPr lang="en-US" dirty="0">
                  <a:cs typeface="Times New Roman" panose="02020603050405020304" pitchFamily="18" charset="0"/>
                </a:rPr>
                <a:t> 10 trillion edges </a:t>
              </a:r>
            </a:p>
          </p:txBody>
        </p:sp>
      </p:grpSp>
      <p:grpSp>
        <p:nvGrpSpPr>
          <p:cNvPr id="19" name="组合 18"/>
          <p:cNvGrpSpPr/>
          <p:nvPr/>
        </p:nvGrpSpPr>
        <p:grpSpPr>
          <a:xfrm>
            <a:off x="5243721" y="3652425"/>
            <a:ext cx="3798937" cy="1895935"/>
            <a:chOff x="6991628" y="3726899"/>
            <a:chExt cx="5065249" cy="2527912"/>
          </a:xfrm>
        </p:grpSpPr>
        <p:pic>
          <p:nvPicPr>
            <p:cNvPr id="17" name="Picture 16">
              <a:extLst>
                <a:ext uri="{FF2B5EF4-FFF2-40B4-BE49-F238E27FC236}">
                  <a16:creationId xmlns:a16="http://schemas.microsoft.com/office/drawing/2014/main" id="{717FEB44-707F-A84B-9836-7B481A17FF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1628" y="3726899"/>
              <a:ext cx="3296112" cy="2477078"/>
            </a:xfrm>
            <a:prstGeom prst="rect">
              <a:avLst/>
            </a:prstGeom>
          </p:spPr>
        </p:pic>
        <p:sp>
          <p:nvSpPr>
            <p:cNvPr id="28" name="TextBox 9"/>
            <p:cNvSpPr txBox="1"/>
            <p:nvPr/>
          </p:nvSpPr>
          <p:spPr>
            <a:xfrm>
              <a:off x="8261303" y="4654373"/>
              <a:ext cx="3795574" cy="1600438"/>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Brain graph</a:t>
              </a:r>
            </a:p>
            <a:p>
              <a:r>
                <a:rPr lang="en-US" b="1" dirty="0">
                  <a:cs typeface="Times New Roman" panose="02020603050405020304" pitchFamily="18" charset="0"/>
                </a:rPr>
                <a:t>Apps:</a:t>
              </a:r>
              <a:r>
                <a:rPr lang="en-US" dirty="0">
                  <a:cs typeface="Times New Roman" panose="02020603050405020304" pitchFamily="18" charset="0"/>
                </a:rPr>
                <a:t> Translational neuroscience</a:t>
              </a:r>
            </a:p>
            <a:p>
              <a:r>
                <a:rPr lang="en-US" b="1" dirty="0">
                  <a:cs typeface="Times New Roman" panose="02020603050405020304" pitchFamily="18" charset="0"/>
                </a:rPr>
                <a:t>Size:</a:t>
              </a:r>
              <a:r>
                <a:rPr lang="en-US" dirty="0">
                  <a:cs typeface="Times New Roman" panose="02020603050405020304" pitchFamily="18" charset="0"/>
                </a:rPr>
                <a:t> 100 trillion edges </a:t>
              </a:r>
            </a:p>
          </p:txBody>
        </p:sp>
      </p:grpSp>
      <p:grpSp>
        <p:nvGrpSpPr>
          <p:cNvPr id="8" name="组合 7"/>
          <p:cNvGrpSpPr/>
          <p:nvPr/>
        </p:nvGrpSpPr>
        <p:grpSpPr>
          <a:xfrm>
            <a:off x="278185" y="3553300"/>
            <a:ext cx="4239122" cy="1922522"/>
            <a:chOff x="370913" y="3594733"/>
            <a:chExt cx="5652162" cy="2563363"/>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1522" y="3594733"/>
              <a:ext cx="3841553" cy="2563363"/>
            </a:xfrm>
            <a:prstGeom prst="rect">
              <a:avLst/>
            </a:prstGeom>
          </p:spPr>
        </p:pic>
        <p:sp>
          <p:nvSpPr>
            <p:cNvPr id="27" name="TextBox 9"/>
            <p:cNvSpPr txBox="1"/>
            <p:nvPr/>
          </p:nvSpPr>
          <p:spPr>
            <a:xfrm>
              <a:off x="370913" y="4135638"/>
              <a:ext cx="3151196" cy="196977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Social network graph</a:t>
              </a:r>
            </a:p>
            <a:p>
              <a:r>
                <a:rPr lang="en-US" b="1" dirty="0">
                  <a:cs typeface="Times New Roman" panose="02020603050405020304" pitchFamily="18" charset="0"/>
                </a:rPr>
                <a:t>Apps:</a:t>
              </a:r>
              <a:r>
                <a:rPr lang="en-US" dirty="0">
                  <a:cs typeface="Times New Roman" panose="02020603050405020304" pitchFamily="18" charset="0"/>
                </a:rPr>
                <a:t> Community discovery, public opinion analytics</a:t>
              </a:r>
            </a:p>
            <a:p>
              <a:r>
                <a:rPr lang="en-US" b="1" dirty="0">
                  <a:cs typeface="Times New Roman" panose="02020603050405020304" pitchFamily="18" charset="0"/>
                </a:rPr>
                <a:t>Size:</a:t>
              </a:r>
              <a:r>
                <a:rPr lang="en-US" dirty="0">
                  <a:cs typeface="Times New Roman" panose="02020603050405020304" pitchFamily="18" charset="0"/>
                </a:rPr>
                <a:t> 100 billion edges </a:t>
              </a:r>
            </a:p>
          </p:txBody>
        </p:sp>
      </p:grpSp>
    </p:spTree>
    <p:custDataLst>
      <p:tags r:id="rId1"/>
    </p:custDataLst>
    <p:extLst>
      <p:ext uri="{BB962C8B-B14F-4D97-AF65-F5344CB8AC3E}">
        <p14:creationId xmlns:p14="http://schemas.microsoft.com/office/powerpoint/2010/main" val="4212001477"/>
      </p:ext>
    </p:extLst>
  </p:cSld>
  <p:clrMapOvr>
    <a:masterClrMapping/>
  </p:clrMapOvr>
  <mc:AlternateContent xmlns:mc="http://schemas.openxmlformats.org/markup-compatibility/2006" xmlns:p14="http://schemas.microsoft.com/office/powerpoint/2010/main">
    <mc:Choice Requires="p14">
      <p:transition spd="slow" p14:dur="2000" advTm="92517"/>
    </mc:Choice>
    <mc:Fallback xmlns="">
      <p:transition spd="slow" advTm="925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need for partition graphs</a:t>
            </a:r>
            <a:endParaRPr lang="en-US" dirty="0"/>
          </a:p>
        </p:txBody>
      </p:sp>
      <p:grpSp>
        <p:nvGrpSpPr>
          <p:cNvPr id="6" name="组合 5"/>
          <p:cNvGrpSpPr/>
          <p:nvPr/>
        </p:nvGrpSpPr>
        <p:grpSpPr>
          <a:xfrm>
            <a:off x="922124" y="1524435"/>
            <a:ext cx="3162024" cy="2619144"/>
            <a:chOff x="1229498" y="889580"/>
            <a:chExt cx="4216032" cy="3492192"/>
          </a:xfrm>
        </p:grpSpPr>
        <p:pic>
          <p:nvPicPr>
            <p:cNvPr id="24" name="Picture 23">
              <a:extLst>
                <a:ext uri="{FF2B5EF4-FFF2-40B4-BE49-F238E27FC236}">
                  <a16:creationId xmlns:a16="http://schemas.microsoft.com/office/drawing/2014/main" id="{FA335E02-7DB8-8F42-82FC-E8CEC2DC6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3700"/>
            <a:stretch/>
          </p:blipFill>
          <p:spPr>
            <a:xfrm>
              <a:off x="1229498" y="889580"/>
              <a:ext cx="4216032" cy="3492192"/>
            </a:xfrm>
            <a:prstGeom prst="rect">
              <a:avLst/>
            </a:prstGeom>
          </p:spPr>
        </p:pic>
        <p:sp>
          <p:nvSpPr>
            <p:cNvPr id="10" name="TextBox 9"/>
            <p:cNvSpPr txBox="1"/>
            <p:nvPr/>
          </p:nvSpPr>
          <p:spPr>
            <a:xfrm>
              <a:off x="1726661" y="1008716"/>
              <a:ext cx="2600100" cy="233910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Road graph</a:t>
              </a:r>
            </a:p>
            <a:p>
              <a:r>
                <a:rPr lang="en-US" b="1" dirty="0">
                  <a:cs typeface="Times New Roman" panose="02020603050405020304" pitchFamily="18" charset="0"/>
                </a:rPr>
                <a:t>Apps:</a:t>
              </a:r>
              <a:r>
                <a:rPr lang="en-US" dirty="0">
                  <a:cs typeface="Times New Roman" panose="02020603050405020304" pitchFamily="18" charset="0"/>
                </a:rPr>
                <a:t> Navigation, traffic management </a:t>
              </a:r>
            </a:p>
            <a:p>
              <a:r>
                <a:rPr lang="en-US" b="1" dirty="0">
                  <a:cs typeface="Times New Roman" panose="02020603050405020304" pitchFamily="18" charset="0"/>
                </a:rPr>
                <a:t>Size:</a:t>
              </a:r>
              <a:r>
                <a:rPr lang="en-US" dirty="0">
                  <a:cs typeface="Times New Roman" panose="02020603050405020304" pitchFamily="18" charset="0"/>
                </a:rPr>
                <a:t> 100 million edges </a:t>
              </a:r>
            </a:p>
          </p:txBody>
        </p:sp>
      </p:grpSp>
      <p:grpSp>
        <p:nvGrpSpPr>
          <p:cNvPr id="18" name="组合 17"/>
          <p:cNvGrpSpPr/>
          <p:nvPr/>
        </p:nvGrpSpPr>
        <p:grpSpPr>
          <a:xfrm>
            <a:off x="4247964" y="1590697"/>
            <a:ext cx="4189393" cy="1966204"/>
            <a:chOff x="5663952" y="792574"/>
            <a:chExt cx="5585857" cy="2621605"/>
          </a:xfrm>
        </p:grpSpPr>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952" y="1132297"/>
              <a:ext cx="5585857" cy="228188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9"/>
            <p:cNvSpPr txBox="1"/>
            <p:nvPr/>
          </p:nvSpPr>
          <p:spPr>
            <a:xfrm>
              <a:off x="7692607" y="792574"/>
              <a:ext cx="2810638" cy="233910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Web graph</a:t>
              </a:r>
            </a:p>
            <a:p>
              <a:r>
                <a:rPr lang="en-US" b="1" dirty="0">
                  <a:cs typeface="Times New Roman" panose="02020603050405020304" pitchFamily="18" charset="0"/>
                </a:rPr>
                <a:t>Apps:</a:t>
              </a:r>
              <a:r>
                <a:rPr lang="en-US" dirty="0">
                  <a:cs typeface="Times New Roman" panose="02020603050405020304" pitchFamily="18" charset="0"/>
                </a:rPr>
                <a:t> Webpage ranking, spam-page detection</a:t>
              </a:r>
            </a:p>
            <a:p>
              <a:r>
                <a:rPr lang="en-US" b="1" dirty="0">
                  <a:cs typeface="Times New Roman" panose="02020603050405020304" pitchFamily="18" charset="0"/>
                </a:rPr>
                <a:t>Size:</a:t>
              </a:r>
              <a:r>
                <a:rPr lang="en-US" dirty="0">
                  <a:cs typeface="Times New Roman" panose="02020603050405020304" pitchFamily="18" charset="0"/>
                </a:rPr>
                <a:t> 10 trillion edges </a:t>
              </a:r>
            </a:p>
          </p:txBody>
        </p:sp>
      </p:grpSp>
      <p:grpSp>
        <p:nvGrpSpPr>
          <p:cNvPr id="19" name="组合 18"/>
          <p:cNvGrpSpPr/>
          <p:nvPr/>
        </p:nvGrpSpPr>
        <p:grpSpPr>
          <a:xfrm>
            <a:off x="5243721" y="3652425"/>
            <a:ext cx="3798937" cy="1895935"/>
            <a:chOff x="6991628" y="3726899"/>
            <a:chExt cx="5065249" cy="2527912"/>
          </a:xfrm>
        </p:grpSpPr>
        <p:pic>
          <p:nvPicPr>
            <p:cNvPr id="17" name="Picture 16">
              <a:extLst>
                <a:ext uri="{FF2B5EF4-FFF2-40B4-BE49-F238E27FC236}">
                  <a16:creationId xmlns:a16="http://schemas.microsoft.com/office/drawing/2014/main" id="{717FEB44-707F-A84B-9836-7B481A17FF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1628" y="3726899"/>
              <a:ext cx="3296112" cy="2477078"/>
            </a:xfrm>
            <a:prstGeom prst="rect">
              <a:avLst/>
            </a:prstGeom>
          </p:spPr>
        </p:pic>
        <p:sp>
          <p:nvSpPr>
            <p:cNvPr id="28" name="TextBox 9"/>
            <p:cNvSpPr txBox="1"/>
            <p:nvPr/>
          </p:nvSpPr>
          <p:spPr>
            <a:xfrm>
              <a:off x="8261303" y="4654373"/>
              <a:ext cx="3795574" cy="1600438"/>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Brain graph</a:t>
              </a:r>
            </a:p>
            <a:p>
              <a:r>
                <a:rPr lang="en-US" b="1" dirty="0">
                  <a:cs typeface="Times New Roman" panose="02020603050405020304" pitchFamily="18" charset="0"/>
                </a:rPr>
                <a:t>Apps:</a:t>
              </a:r>
              <a:r>
                <a:rPr lang="en-US" dirty="0">
                  <a:cs typeface="Times New Roman" panose="02020603050405020304" pitchFamily="18" charset="0"/>
                </a:rPr>
                <a:t> Translational neuroscience</a:t>
              </a:r>
            </a:p>
            <a:p>
              <a:r>
                <a:rPr lang="en-US" b="1" dirty="0">
                  <a:cs typeface="Times New Roman" panose="02020603050405020304" pitchFamily="18" charset="0"/>
                </a:rPr>
                <a:t>Size:</a:t>
              </a:r>
              <a:r>
                <a:rPr lang="en-US" dirty="0">
                  <a:cs typeface="Times New Roman" panose="02020603050405020304" pitchFamily="18" charset="0"/>
                </a:rPr>
                <a:t> 100 trillion edges </a:t>
              </a:r>
            </a:p>
          </p:txBody>
        </p:sp>
      </p:grpSp>
      <p:grpSp>
        <p:nvGrpSpPr>
          <p:cNvPr id="8" name="组合 7"/>
          <p:cNvGrpSpPr/>
          <p:nvPr/>
        </p:nvGrpSpPr>
        <p:grpSpPr>
          <a:xfrm>
            <a:off x="278185" y="3553300"/>
            <a:ext cx="4239122" cy="1922522"/>
            <a:chOff x="370913" y="3594733"/>
            <a:chExt cx="5652162" cy="2563363"/>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1522" y="3594733"/>
              <a:ext cx="3841553" cy="2563363"/>
            </a:xfrm>
            <a:prstGeom prst="rect">
              <a:avLst/>
            </a:prstGeom>
          </p:spPr>
        </p:pic>
        <p:sp>
          <p:nvSpPr>
            <p:cNvPr id="27" name="TextBox 9"/>
            <p:cNvSpPr txBox="1"/>
            <p:nvPr/>
          </p:nvSpPr>
          <p:spPr>
            <a:xfrm>
              <a:off x="370913" y="4135638"/>
              <a:ext cx="3151196" cy="1969771"/>
            </a:xfrm>
            <a:prstGeom prst="rect">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cs typeface="Times New Roman" panose="02020603050405020304" pitchFamily="18" charset="0"/>
                </a:rPr>
                <a:t>Social network graph</a:t>
              </a:r>
            </a:p>
            <a:p>
              <a:r>
                <a:rPr lang="en-US" b="1" dirty="0">
                  <a:cs typeface="Times New Roman" panose="02020603050405020304" pitchFamily="18" charset="0"/>
                </a:rPr>
                <a:t>Apps:</a:t>
              </a:r>
              <a:r>
                <a:rPr lang="en-US" dirty="0">
                  <a:cs typeface="Times New Roman" panose="02020603050405020304" pitchFamily="18" charset="0"/>
                </a:rPr>
                <a:t> Community discovery, public opinion analytics</a:t>
              </a:r>
            </a:p>
            <a:p>
              <a:r>
                <a:rPr lang="en-US" b="1" dirty="0">
                  <a:cs typeface="Times New Roman" panose="02020603050405020304" pitchFamily="18" charset="0"/>
                </a:rPr>
                <a:t>Size:</a:t>
              </a:r>
              <a:r>
                <a:rPr lang="en-US" dirty="0">
                  <a:cs typeface="Times New Roman" panose="02020603050405020304" pitchFamily="18" charset="0"/>
                </a:rPr>
                <a:t> 100 billion edges </a:t>
              </a:r>
            </a:p>
          </p:txBody>
        </p:sp>
      </p:grpSp>
    </p:spTree>
    <p:custDataLst>
      <p:tags r:id="rId1"/>
    </p:custDataLst>
    <p:extLst>
      <p:ext uri="{BB962C8B-B14F-4D97-AF65-F5344CB8AC3E}">
        <p14:creationId xmlns:p14="http://schemas.microsoft.com/office/powerpoint/2010/main" val="3566593007"/>
      </p:ext>
    </p:extLst>
  </p:cSld>
  <p:clrMapOvr>
    <a:masterClrMapping/>
  </p:clrMapOvr>
  <mc:AlternateContent xmlns:mc="http://schemas.openxmlformats.org/markup-compatibility/2006" xmlns:p14="http://schemas.microsoft.com/office/powerpoint/2010/main">
    <mc:Choice Requires="p14">
      <p:transition spd="slow" p14:dur="2000" advTm="92517"/>
    </mc:Choice>
    <mc:Fallback xmlns="">
      <p:transition spd="slow" advTm="9251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a:extLst>
              <a:ext uri="{FF2B5EF4-FFF2-40B4-BE49-F238E27FC236}">
                <a16:creationId xmlns:a16="http://schemas.microsoft.com/office/drawing/2014/main" id="{A3B03039-7494-4D4A-8A40-0573282A29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3">
            <a:extLst>
              <a:ext uri="{FF2B5EF4-FFF2-40B4-BE49-F238E27FC236}">
                <a16:creationId xmlns:a16="http://schemas.microsoft.com/office/drawing/2014/main" id="{0E57E059-DD33-344E-8AF8-0B2D6869D3BC}"/>
              </a:ext>
            </a:extLst>
          </p:cNvPr>
          <p:cNvSpPr>
            <a:spLocks noGrp="1"/>
          </p:cNvSpPr>
          <p:nvPr>
            <p:ph type="ctrTitle"/>
          </p:nvPr>
        </p:nvSpPr>
        <p:spPr>
          <a:xfrm>
            <a:off x="0" y="2514600"/>
            <a:ext cx="9144000" cy="914400"/>
          </a:xfrm>
        </p:spPr>
        <p:txBody>
          <a:bodyPr/>
          <a:lstStyle/>
          <a:p>
            <a:pPr eaLnBrk="1" hangingPunct="1">
              <a:spcBef>
                <a:spcPct val="20000"/>
              </a:spcBef>
            </a:pPr>
            <a:r>
              <a:rPr kumimoji="0" lang="en-US" altLang="zh-CN">
                <a:solidFill>
                  <a:schemeClr val="bg1"/>
                </a:solidFill>
              </a:rPr>
              <a:t>Natural Graphs</a:t>
            </a:r>
          </a:p>
        </p:txBody>
      </p:sp>
      <p:sp>
        <p:nvSpPr>
          <p:cNvPr id="43011" name="Rectangle 1">
            <a:extLst>
              <a:ext uri="{FF2B5EF4-FFF2-40B4-BE49-F238E27FC236}">
                <a16:creationId xmlns:a16="http://schemas.microsoft.com/office/drawing/2014/main" id="{9AB7E033-C5DE-5746-8BB4-C6634F7BD561}"/>
              </a:ext>
            </a:extLst>
          </p:cNvPr>
          <p:cNvSpPr>
            <a:spLocks noChangeArrowheads="1"/>
          </p:cNvSpPr>
          <p:nvPr/>
        </p:nvSpPr>
        <p:spPr bwMode="auto">
          <a:xfrm>
            <a:off x="-58738" y="6627813"/>
            <a:ext cx="15065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900">
                <a:solidFill>
                  <a:srgbClr val="FFFFFF"/>
                </a:solidFill>
              </a:rPr>
              <a:t>[Image from WikiCommons]</a:t>
            </a:r>
          </a:p>
        </p:txBody>
      </p:sp>
    </p:spTree>
  </p:cSld>
  <p:clrMapOvr>
    <a:masterClrMapping/>
  </p:clrMapOvr>
  <p:transition spd="slow" advTm="751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87F466A-ADB2-FE41-AC83-8D7E7DD41BBD}"/>
              </a:ext>
            </a:extLst>
          </p:cNvPr>
          <p:cNvCxnSpPr>
            <a:stCxn id="24" idx="4"/>
            <a:endCxn id="36" idx="0"/>
          </p:cNvCxnSpPr>
          <p:nvPr/>
        </p:nvCxnSpPr>
        <p:spPr>
          <a:xfrm>
            <a:off x="876300" y="2046288"/>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3" name="Straight Connector 42">
            <a:extLst>
              <a:ext uri="{FF2B5EF4-FFF2-40B4-BE49-F238E27FC236}">
                <a16:creationId xmlns:a16="http://schemas.microsoft.com/office/drawing/2014/main" id="{AD6B0B80-1936-1845-93F2-27C814BA78BB}"/>
              </a:ext>
            </a:extLst>
          </p:cNvPr>
          <p:cNvCxnSpPr>
            <a:stCxn id="25" idx="4"/>
            <a:endCxn id="37" idx="0"/>
          </p:cNvCxnSpPr>
          <p:nvPr/>
        </p:nvCxnSpPr>
        <p:spPr>
          <a:xfrm>
            <a:off x="1739900" y="2046288"/>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5" name="Straight Connector 44">
            <a:extLst>
              <a:ext uri="{FF2B5EF4-FFF2-40B4-BE49-F238E27FC236}">
                <a16:creationId xmlns:a16="http://schemas.microsoft.com/office/drawing/2014/main" id="{C198385F-BF44-934C-8980-8CB5048D8FE8}"/>
              </a:ext>
            </a:extLst>
          </p:cNvPr>
          <p:cNvCxnSpPr>
            <a:stCxn id="26" idx="4"/>
            <a:endCxn id="38" idx="0"/>
          </p:cNvCxnSpPr>
          <p:nvPr/>
        </p:nvCxnSpPr>
        <p:spPr>
          <a:xfrm>
            <a:off x="2603500" y="2046288"/>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47" name="Straight Connector 46">
            <a:extLst>
              <a:ext uri="{FF2B5EF4-FFF2-40B4-BE49-F238E27FC236}">
                <a16:creationId xmlns:a16="http://schemas.microsoft.com/office/drawing/2014/main" id="{5F2EB9B7-6DD4-E546-B06D-DAF881C6624D}"/>
              </a:ext>
            </a:extLst>
          </p:cNvPr>
          <p:cNvCxnSpPr>
            <a:stCxn id="27" idx="4"/>
            <a:endCxn id="39" idx="0"/>
          </p:cNvCxnSpPr>
          <p:nvPr/>
        </p:nvCxnSpPr>
        <p:spPr>
          <a:xfrm>
            <a:off x="3467100" y="2046288"/>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29" name="Straight Connector 28">
            <a:extLst>
              <a:ext uri="{FF2B5EF4-FFF2-40B4-BE49-F238E27FC236}">
                <a16:creationId xmlns:a16="http://schemas.microsoft.com/office/drawing/2014/main" id="{3D6B9D59-CCD3-684A-8691-FBA79BD6DBDC}"/>
              </a:ext>
            </a:extLst>
          </p:cNvPr>
          <p:cNvCxnSpPr>
            <a:stCxn id="24" idx="6"/>
            <a:endCxn id="27" idx="2"/>
          </p:cNvCxnSpPr>
          <p:nvPr/>
        </p:nvCxnSpPr>
        <p:spPr>
          <a:xfrm>
            <a:off x="990600" y="1931988"/>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 name="Title 1">
            <a:extLst>
              <a:ext uri="{FF2B5EF4-FFF2-40B4-BE49-F238E27FC236}">
                <a16:creationId xmlns:a16="http://schemas.microsoft.com/office/drawing/2014/main" id="{9281EEA5-6F6B-0241-A2D0-CCE7EE11E007}"/>
              </a:ext>
            </a:extLst>
          </p:cNvPr>
          <p:cNvSpPr>
            <a:spLocks noGrp="1"/>
          </p:cNvSpPr>
          <p:nvPr>
            <p:ph type="title"/>
          </p:nvPr>
        </p:nvSpPr>
        <p:spPr>
          <a:xfrm>
            <a:off x="1295400" y="0"/>
            <a:ext cx="7391400" cy="762000"/>
          </a:xfrm>
        </p:spPr>
        <p:txBody>
          <a:bodyPr rtlCol="0">
            <a:normAutofit fontScale="90000"/>
          </a:bodyPr>
          <a:lstStyle/>
          <a:p>
            <a:pPr eaLnBrk="1" fontAlgn="auto" hangingPunct="1">
              <a:spcAft>
                <a:spcPts val="0"/>
              </a:spcAft>
              <a:defRPr/>
            </a:pPr>
            <a:r>
              <a:rPr kumimoji="0" lang="en-US" sz="3600" dirty="0">
                <a:cs typeface="+mj-cs"/>
              </a:rPr>
              <a:t>Assumptions of Graph-Parallel Abstractions</a:t>
            </a:r>
          </a:p>
        </p:txBody>
      </p:sp>
      <p:sp>
        <p:nvSpPr>
          <p:cNvPr id="45063" name="Text Placeholder 39">
            <a:extLst>
              <a:ext uri="{FF2B5EF4-FFF2-40B4-BE49-F238E27FC236}">
                <a16:creationId xmlns:a16="http://schemas.microsoft.com/office/drawing/2014/main" id="{2133DAC3-52E9-0B4A-9D87-1B5703EC9E33}"/>
              </a:ext>
            </a:extLst>
          </p:cNvPr>
          <p:cNvSpPr>
            <a:spLocks noGrp="1"/>
          </p:cNvSpPr>
          <p:nvPr>
            <p:ph type="body" idx="1"/>
          </p:nvPr>
        </p:nvSpPr>
        <p:spPr>
          <a:xfrm>
            <a:off x="228600" y="990600"/>
            <a:ext cx="4040188" cy="639763"/>
          </a:xfrm>
        </p:spPr>
        <p:txBody>
          <a:bodyPr/>
          <a:lstStyle/>
          <a:p>
            <a:pPr algn="ctr" eaLnBrk="1" hangingPunct="1"/>
            <a:r>
              <a:rPr kumimoji="0" lang="en-US" altLang="zh-CN" sz="3200">
                <a:solidFill>
                  <a:schemeClr val="tx2"/>
                </a:solidFill>
              </a:rPr>
              <a:t>Idealized Structure</a:t>
            </a:r>
          </a:p>
        </p:txBody>
      </p:sp>
      <p:sp>
        <p:nvSpPr>
          <p:cNvPr id="45064" name="Content Placeholder 2">
            <a:extLst>
              <a:ext uri="{FF2B5EF4-FFF2-40B4-BE49-F238E27FC236}">
                <a16:creationId xmlns:a16="http://schemas.microsoft.com/office/drawing/2014/main" id="{2D19225B-6656-7540-A566-3DAD426E203D}"/>
              </a:ext>
            </a:extLst>
          </p:cNvPr>
          <p:cNvSpPr>
            <a:spLocks noGrp="1"/>
          </p:cNvSpPr>
          <p:nvPr>
            <p:ph sz="half" idx="2"/>
          </p:nvPr>
        </p:nvSpPr>
        <p:spPr>
          <a:xfrm>
            <a:off x="228600" y="3463925"/>
            <a:ext cx="4040188" cy="2392363"/>
          </a:xfrm>
        </p:spPr>
        <p:txBody>
          <a:bodyPr/>
          <a:lstStyle/>
          <a:p>
            <a:pPr eaLnBrk="1" hangingPunct="1"/>
            <a:r>
              <a:rPr kumimoji="0" lang="en-US" altLang="zh-CN" b="1" i="1"/>
              <a:t>Small</a:t>
            </a:r>
            <a:r>
              <a:rPr kumimoji="0" lang="en-US" altLang="zh-CN" i="1"/>
              <a:t> </a:t>
            </a:r>
            <a:r>
              <a:rPr kumimoji="0" lang="en-US" altLang="zh-CN"/>
              <a:t>neighborhoods</a:t>
            </a:r>
          </a:p>
          <a:p>
            <a:pPr lvl="1" eaLnBrk="1" hangingPunct="1"/>
            <a:r>
              <a:rPr kumimoji="0" lang="en-US" altLang="zh-CN"/>
              <a:t>Low degree vertices</a:t>
            </a:r>
          </a:p>
          <a:p>
            <a:pPr eaLnBrk="1" hangingPunct="1"/>
            <a:r>
              <a:rPr kumimoji="0" lang="en-US" altLang="zh-CN"/>
              <a:t>Vertices have similar degree</a:t>
            </a:r>
          </a:p>
          <a:p>
            <a:pPr eaLnBrk="1" hangingPunct="1"/>
            <a:r>
              <a:rPr kumimoji="0" lang="en-US" altLang="zh-CN"/>
              <a:t>Easy to partition</a:t>
            </a:r>
          </a:p>
        </p:txBody>
      </p:sp>
      <p:sp>
        <p:nvSpPr>
          <p:cNvPr id="42" name="Text Placeholder 41">
            <a:extLst>
              <a:ext uri="{FF2B5EF4-FFF2-40B4-BE49-F238E27FC236}">
                <a16:creationId xmlns:a16="http://schemas.microsoft.com/office/drawing/2014/main" id="{485F66D9-27DC-5E47-B73E-7984C1EAD6C5}"/>
              </a:ext>
            </a:extLst>
          </p:cNvPr>
          <p:cNvSpPr>
            <a:spLocks noGrp="1"/>
          </p:cNvSpPr>
          <p:nvPr>
            <p:ph type="body" sz="quarter" idx="3"/>
          </p:nvPr>
        </p:nvSpPr>
        <p:spPr>
          <a:xfrm>
            <a:off x="4495800" y="990600"/>
            <a:ext cx="4041775" cy="639763"/>
          </a:xfrm>
        </p:spPr>
        <p:txBody>
          <a:bodyPr/>
          <a:lstStyle/>
          <a:p>
            <a:pPr algn="ctr" eaLnBrk="1" hangingPunct="1"/>
            <a:r>
              <a:rPr kumimoji="0" lang="en-US" altLang="zh-CN" sz="3200">
                <a:solidFill>
                  <a:schemeClr val="tx2"/>
                </a:solidFill>
              </a:rPr>
              <a:t>Natural Graph</a:t>
            </a:r>
          </a:p>
        </p:txBody>
      </p:sp>
      <p:sp>
        <p:nvSpPr>
          <p:cNvPr id="44" name="Content Placeholder 43">
            <a:extLst>
              <a:ext uri="{FF2B5EF4-FFF2-40B4-BE49-F238E27FC236}">
                <a16:creationId xmlns:a16="http://schemas.microsoft.com/office/drawing/2014/main" id="{A9503DCB-4A75-4341-BC62-AE2CEFD4819A}"/>
              </a:ext>
            </a:extLst>
          </p:cNvPr>
          <p:cNvSpPr>
            <a:spLocks noGrp="1"/>
          </p:cNvSpPr>
          <p:nvPr>
            <p:ph sz="quarter" idx="4"/>
          </p:nvPr>
        </p:nvSpPr>
        <p:spPr>
          <a:xfrm>
            <a:off x="4495800" y="3417888"/>
            <a:ext cx="4498975" cy="2163762"/>
          </a:xfrm>
        </p:spPr>
        <p:txBody>
          <a:bodyPr/>
          <a:lstStyle/>
          <a:p>
            <a:pPr eaLnBrk="1" hangingPunct="1"/>
            <a:r>
              <a:rPr kumimoji="0" lang="en-US" altLang="zh-CN" b="1" i="1"/>
              <a:t>Large</a:t>
            </a:r>
            <a:r>
              <a:rPr kumimoji="0" lang="en-US" altLang="zh-CN"/>
              <a:t> Neighborhoods</a:t>
            </a:r>
          </a:p>
          <a:p>
            <a:pPr lvl="1" eaLnBrk="1" hangingPunct="1"/>
            <a:r>
              <a:rPr kumimoji="0" lang="en-US" altLang="zh-CN"/>
              <a:t>High degree vertices</a:t>
            </a:r>
          </a:p>
          <a:p>
            <a:pPr eaLnBrk="1" hangingPunct="1"/>
            <a:r>
              <a:rPr kumimoji="0" lang="en-US" altLang="zh-CN" b="1" i="1"/>
              <a:t>Power-Law </a:t>
            </a:r>
            <a:r>
              <a:rPr kumimoji="0" lang="en-US" altLang="zh-CN"/>
              <a:t>degree distribution</a:t>
            </a:r>
          </a:p>
          <a:p>
            <a:pPr eaLnBrk="1" hangingPunct="1"/>
            <a:r>
              <a:rPr kumimoji="0" lang="en-US" altLang="zh-CN" b="1" i="1"/>
              <a:t>Difficult to partition</a:t>
            </a:r>
          </a:p>
        </p:txBody>
      </p:sp>
      <p:sp>
        <p:nvSpPr>
          <p:cNvPr id="24" name="Oval 23">
            <a:extLst>
              <a:ext uri="{FF2B5EF4-FFF2-40B4-BE49-F238E27FC236}">
                <a16:creationId xmlns:a16="http://schemas.microsoft.com/office/drawing/2014/main" id="{8822B14C-0E4A-DA4C-AB09-EDBE0AB629F2}"/>
              </a:ext>
            </a:extLst>
          </p:cNvPr>
          <p:cNvSpPr/>
          <p:nvPr/>
        </p:nvSpPr>
        <p:spPr>
          <a:xfrm>
            <a:off x="762000" y="18176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B72ECBE2-DE91-BB4C-97D6-765FA5A7EF89}"/>
              </a:ext>
            </a:extLst>
          </p:cNvPr>
          <p:cNvSpPr/>
          <p:nvPr/>
        </p:nvSpPr>
        <p:spPr>
          <a:xfrm>
            <a:off x="1625600" y="18176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a:extLst>
              <a:ext uri="{FF2B5EF4-FFF2-40B4-BE49-F238E27FC236}">
                <a16:creationId xmlns:a16="http://schemas.microsoft.com/office/drawing/2014/main" id="{ED91904B-899A-5048-82FF-21B8A029E9F9}"/>
              </a:ext>
            </a:extLst>
          </p:cNvPr>
          <p:cNvSpPr/>
          <p:nvPr/>
        </p:nvSpPr>
        <p:spPr>
          <a:xfrm>
            <a:off x="2489200" y="18176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a:extLst>
              <a:ext uri="{FF2B5EF4-FFF2-40B4-BE49-F238E27FC236}">
                <a16:creationId xmlns:a16="http://schemas.microsoft.com/office/drawing/2014/main" id="{474A0337-94A9-7143-9664-5F81DBEC5198}"/>
              </a:ext>
            </a:extLst>
          </p:cNvPr>
          <p:cNvSpPr/>
          <p:nvPr/>
        </p:nvSpPr>
        <p:spPr>
          <a:xfrm>
            <a:off x="3352800" y="18176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 name="Straight Connector 29">
            <a:extLst>
              <a:ext uri="{FF2B5EF4-FFF2-40B4-BE49-F238E27FC236}">
                <a16:creationId xmlns:a16="http://schemas.microsoft.com/office/drawing/2014/main" id="{5784AD5B-4C27-2F4F-9762-232029F4CFC8}"/>
              </a:ext>
            </a:extLst>
          </p:cNvPr>
          <p:cNvCxnSpPr>
            <a:stCxn id="31" idx="6"/>
            <a:endCxn id="34" idx="2"/>
          </p:cNvCxnSpPr>
          <p:nvPr/>
        </p:nvCxnSpPr>
        <p:spPr>
          <a:xfrm>
            <a:off x="990600" y="2465388"/>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31" name="Oval 30">
            <a:extLst>
              <a:ext uri="{FF2B5EF4-FFF2-40B4-BE49-F238E27FC236}">
                <a16:creationId xmlns:a16="http://schemas.microsoft.com/office/drawing/2014/main" id="{857B81F4-37CF-4D43-91E0-61BB7E8C86B4}"/>
              </a:ext>
            </a:extLst>
          </p:cNvPr>
          <p:cNvSpPr/>
          <p:nvPr/>
        </p:nvSpPr>
        <p:spPr>
          <a:xfrm>
            <a:off x="762000" y="23510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6F71C5D4-1812-8646-A858-2F4D0C9815D7}"/>
              </a:ext>
            </a:extLst>
          </p:cNvPr>
          <p:cNvSpPr/>
          <p:nvPr/>
        </p:nvSpPr>
        <p:spPr>
          <a:xfrm>
            <a:off x="1625600" y="23510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004CA423-4E49-CC4B-875F-F3EE37102392}"/>
              </a:ext>
            </a:extLst>
          </p:cNvPr>
          <p:cNvSpPr/>
          <p:nvPr/>
        </p:nvSpPr>
        <p:spPr>
          <a:xfrm>
            <a:off x="2489200" y="23510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a:extLst>
              <a:ext uri="{FF2B5EF4-FFF2-40B4-BE49-F238E27FC236}">
                <a16:creationId xmlns:a16="http://schemas.microsoft.com/office/drawing/2014/main" id="{3E6C2810-C37F-A342-A0DC-C2E69A481FF0}"/>
              </a:ext>
            </a:extLst>
          </p:cNvPr>
          <p:cNvSpPr/>
          <p:nvPr/>
        </p:nvSpPr>
        <p:spPr>
          <a:xfrm>
            <a:off x="3352800" y="23510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5" name="Straight Connector 34">
            <a:extLst>
              <a:ext uri="{FF2B5EF4-FFF2-40B4-BE49-F238E27FC236}">
                <a16:creationId xmlns:a16="http://schemas.microsoft.com/office/drawing/2014/main" id="{86D8BCEC-8292-2545-A370-0E165545BD1A}"/>
              </a:ext>
            </a:extLst>
          </p:cNvPr>
          <p:cNvCxnSpPr>
            <a:stCxn id="36" idx="6"/>
            <a:endCxn id="39" idx="2"/>
          </p:cNvCxnSpPr>
          <p:nvPr/>
        </p:nvCxnSpPr>
        <p:spPr>
          <a:xfrm>
            <a:off x="990600" y="2998788"/>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36" name="Oval 35">
            <a:extLst>
              <a:ext uri="{FF2B5EF4-FFF2-40B4-BE49-F238E27FC236}">
                <a16:creationId xmlns:a16="http://schemas.microsoft.com/office/drawing/2014/main" id="{80690908-36E9-444B-960F-B7D25A951DDE}"/>
              </a:ext>
            </a:extLst>
          </p:cNvPr>
          <p:cNvSpPr/>
          <p:nvPr/>
        </p:nvSpPr>
        <p:spPr>
          <a:xfrm>
            <a:off x="762000" y="28844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a:extLst>
              <a:ext uri="{FF2B5EF4-FFF2-40B4-BE49-F238E27FC236}">
                <a16:creationId xmlns:a16="http://schemas.microsoft.com/office/drawing/2014/main" id="{19D75F8B-C233-234B-8112-FD14B72C4EBB}"/>
              </a:ext>
            </a:extLst>
          </p:cNvPr>
          <p:cNvSpPr/>
          <p:nvPr/>
        </p:nvSpPr>
        <p:spPr>
          <a:xfrm>
            <a:off x="1625600" y="28844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37">
            <a:extLst>
              <a:ext uri="{FF2B5EF4-FFF2-40B4-BE49-F238E27FC236}">
                <a16:creationId xmlns:a16="http://schemas.microsoft.com/office/drawing/2014/main" id="{CD0D585D-5287-E14B-AAD2-041BCF2980EE}"/>
              </a:ext>
            </a:extLst>
          </p:cNvPr>
          <p:cNvSpPr/>
          <p:nvPr/>
        </p:nvSpPr>
        <p:spPr>
          <a:xfrm>
            <a:off x="2489200" y="28844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16:creationId xmlns:a16="http://schemas.microsoft.com/office/drawing/2014/main" id="{D08D4B40-5D8F-C84F-BD22-DE6E44FFB22F}"/>
              </a:ext>
            </a:extLst>
          </p:cNvPr>
          <p:cNvSpPr/>
          <p:nvPr/>
        </p:nvSpPr>
        <p:spPr>
          <a:xfrm>
            <a:off x="3352800" y="2884488"/>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3">
            <a:extLst>
              <a:ext uri="{FF2B5EF4-FFF2-40B4-BE49-F238E27FC236}">
                <a16:creationId xmlns:a16="http://schemas.microsoft.com/office/drawing/2014/main" id="{598D18FF-FD30-864B-9AF0-F8E8949BC2E0}"/>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665288"/>
            <a:ext cx="3352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77BA959A-7F80-F349-AE33-02F6331A1EC8}"/>
              </a:ext>
            </a:extLst>
          </p:cNvPr>
          <p:cNvSpPr>
            <a:spLocks noGrp="1"/>
          </p:cNvSpPr>
          <p:nvPr>
            <p:ph type="title"/>
          </p:nvPr>
        </p:nvSpPr>
        <p:spPr>
          <a:xfrm>
            <a:off x="1295400" y="76200"/>
            <a:ext cx="7391400" cy="838200"/>
          </a:xfrm>
        </p:spPr>
        <p:txBody>
          <a:bodyPr/>
          <a:lstStyle/>
          <a:p>
            <a:pPr eaLnBrk="1" hangingPunct="1"/>
            <a:r>
              <a:rPr kumimoji="0" lang="en-US" altLang="zh-CN"/>
              <a:t>Natural Graphs </a:t>
            </a:r>
            <a:r>
              <a:rPr kumimoji="0" lang="en-US" altLang="zh-CN">
                <a:sym typeface="Wingdings" pitchFamily="2" charset="2"/>
              </a:rPr>
              <a:t> Power Law</a:t>
            </a:r>
            <a:endParaRPr kumimoji="0" lang="en-US" altLang="zh-CN"/>
          </a:p>
        </p:txBody>
      </p:sp>
      <p:pic>
        <p:nvPicPr>
          <p:cNvPr id="11" name="图片 10">
            <a:extLst>
              <a:ext uri="{FF2B5EF4-FFF2-40B4-BE49-F238E27FC236}">
                <a16:creationId xmlns:a16="http://schemas.microsoft.com/office/drawing/2014/main" id="{022F3842-A24A-A64D-8CED-B662350928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40" y="2284770"/>
            <a:ext cx="6480000" cy="3240000"/>
          </a:xfrm>
          <a:prstGeom prst="rect">
            <a:avLst/>
          </a:prstGeom>
        </p:spPr>
      </p:pic>
      <p:grpSp>
        <p:nvGrpSpPr>
          <p:cNvPr id="13" name="组合 12">
            <a:extLst>
              <a:ext uri="{FF2B5EF4-FFF2-40B4-BE49-F238E27FC236}">
                <a16:creationId xmlns:a16="http://schemas.microsoft.com/office/drawing/2014/main" id="{AC6447E7-7733-B242-9C4C-F82C67B67B5E}"/>
              </a:ext>
            </a:extLst>
          </p:cNvPr>
          <p:cNvGrpSpPr/>
          <p:nvPr/>
        </p:nvGrpSpPr>
        <p:grpSpPr>
          <a:xfrm>
            <a:off x="2699792" y="4640459"/>
            <a:ext cx="3557853" cy="1768621"/>
            <a:chOff x="8634147" y="2949084"/>
            <a:chExt cx="3557853" cy="2494367"/>
          </a:xfrm>
        </p:grpSpPr>
        <p:sp>
          <p:nvSpPr>
            <p:cNvPr id="14" name="TextBox 12">
              <a:extLst>
                <a:ext uri="{FF2B5EF4-FFF2-40B4-BE49-F238E27FC236}">
                  <a16:creationId xmlns:a16="http://schemas.microsoft.com/office/drawing/2014/main" id="{B82BC21B-B0BD-DA4C-9803-B0C1356DE1A9}"/>
                </a:ext>
              </a:extLst>
            </p:cNvPr>
            <p:cNvSpPr txBox="1"/>
            <p:nvPr/>
          </p:nvSpPr>
          <p:spPr>
            <a:xfrm>
              <a:off x="9826577" y="4797120"/>
              <a:ext cx="2365423" cy="646331"/>
            </a:xfrm>
            <a:prstGeom prst="rect">
              <a:avLst/>
            </a:prstGeom>
            <a:noFill/>
          </p:spPr>
          <p:txBody>
            <a:bodyPr wrap="square" rtlCol="0">
              <a:spAutoFit/>
            </a:bodyPr>
            <a:lstStyle/>
            <a:p>
              <a:r>
                <a:rPr lang="en-US" altLang="zh-CN" dirty="0">
                  <a:solidFill>
                    <a:srgbClr val="0E7911"/>
                  </a:solidFill>
                  <a:latin typeface="Consolas" panose="020B0609020204030204" pitchFamily="49" charset="0"/>
                  <a:cs typeface="Consolas" panose="020B0609020204030204" pitchFamily="49" charset="0"/>
                </a:rPr>
                <a:t>MAX:</a:t>
              </a:r>
              <a:r>
                <a:rPr lang="zh-CN" altLang="en-US" dirty="0">
                  <a:solidFill>
                    <a:srgbClr val="0E7911"/>
                  </a:solidFill>
                  <a:latin typeface="Consolas" panose="020B0609020204030204" pitchFamily="49" charset="0"/>
                  <a:cs typeface="Consolas" panose="020B0609020204030204" pitchFamily="49" charset="0"/>
                </a:rPr>
                <a:t> </a:t>
              </a:r>
              <a:r>
                <a:rPr lang="en-US" altLang="zh-CN" dirty="0">
                  <a:solidFill>
                    <a:srgbClr val="0E7911"/>
                  </a:solidFill>
                  <a:latin typeface="Consolas" panose="020B0609020204030204" pitchFamily="49" charset="0"/>
                  <a:cs typeface="Consolas" panose="020B0609020204030204" pitchFamily="49" charset="0"/>
                </a:rPr>
                <a:t>47.6</a:t>
              </a:r>
              <a:r>
                <a:rPr lang="en-US" dirty="0">
                  <a:solidFill>
                    <a:srgbClr val="0E7911"/>
                  </a:solidFill>
                  <a:latin typeface="Consolas" panose="020B0609020204030204" pitchFamily="49" charset="0"/>
                  <a:cs typeface="Consolas" panose="020B0609020204030204" pitchFamily="49" charset="0"/>
                </a:rPr>
                <a:t> million</a:t>
              </a:r>
            </a:p>
            <a:p>
              <a:r>
                <a:rPr lang="en-US" altLang="zh-CN" dirty="0">
                  <a:solidFill>
                    <a:srgbClr val="0E7911"/>
                  </a:solidFill>
                  <a:latin typeface="Consolas" panose="020B0609020204030204" pitchFamily="49" charset="0"/>
                  <a:cs typeface="Consolas" panose="020B0609020204030204" pitchFamily="49" charset="0"/>
                </a:rPr>
                <a:t>AVG:</a:t>
              </a:r>
              <a:r>
                <a:rPr lang="zh-CN" altLang="en-US" dirty="0">
                  <a:solidFill>
                    <a:srgbClr val="0E7911"/>
                  </a:solidFill>
                  <a:latin typeface="Consolas" panose="020B0609020204030204" pitchFamily="49" charset="0"/>
                  <a:cs typeface="Consolas" panose="020B0609020204030204" pitchFamily="49" charset="0"/>
                </a:rPr>
                <a:t> </a:t>
              </a:r>
              <a:r>
                <a:rPr lang="en-US" altLang="zh-CN" dirty="0">
                  <a:solidFill>
                    <a:srgbClr val="0E7911"/>
                  </a:solidFill>
                  <a:latin typeface="Consolas" panose="020B0609020204030204" pitchFamily="49" charset="0"/>
                  <a:cs typeface="Consolas" panose="020B0609020204030204" pitchFamily="49" charset="0"/>
                </a:rPr>
                <a:t>16</a:t>
              </a:r>
              <a:endParaRPr lang="en-US" dirty="0">
                <a:solidFill>
                  <a:srgbClr val="0E7911"/>
                </a:solidFill>
                <a:latin typeface="Consolas" panose="020B0609020204030204" pitchFamily="49" charset="0"/>
                <a:cs typeface="Consolas" panose="020B0609020204030204" pitchFamily="49" charset="0"/>
              </a:endParaRPr>
            </a:p>
          </p:txBody>
        </p:sp>
        <p:cxnSp>
          <p:nvCxnSpPr>
            <p:cNvPr id="15" name="Straight Arrow Connector 14">
              <a:extLst>
                <a:ext uri="{FF2B5EF4-FFF2-40B4-BE49-F238E27FC236}">
                  <a16:creationId xmlns:a16="http://schemas.microsoft.com/office/drawing/2014/main" id="{AA6DA2BC-AEA8-294F-B201-474219A4A865}"/>
                </a:ext>
              </a:extLst>
            </p:cNvPr>
            <p:cNvCxnSpPr>
              <a:cxnSpLocks/>
            </p:cNvCxnSpPr>
            <p:nvPr/>
          </p:nvCxnSpPr>
          <p:spPr>
            <a:xfrm flipH="1" flipV="1">
              <a:off x="8634147" y="2949084"/>
              <a:ext cx="1576654" cy="1809067"/>
            </a:xfrm>
            <a:prstGeom prst="straightConnector1">
              <a:avLst/>
            </a:prstGeom>
            <a:ln w="38100">
              <a:solidFill>
                <a:srgbClr val="0E791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6D530D1C-A930-614D-97E2-A9FBA603C62E}"/>
              </a:ext>
            </a:extLst>
          </p:cNvPr>
          <p:cNvGrpSpPr/>
          <p:nvPr/>
        </p:nvGrpSpPr>
        <p:grpSpPr>
          <a:xfrm>
            <a:off x="1170780" y="4640460"/>
            <a:ext cx="2458760" cy="2200672"/>
            <a:chOff x="7105135" y="3909496"/>
            <a:chExt cx="2458760" cy="1494985"/>
          </a:xfrm>
        </p:grpSpPr>
        <p:sp>
          <p:nvSpPr>
            <p:cNvPr id="17" name="TextBox 9">
              <a:extLst>
                <a:ext uri="{FF2B5EF4-FFF2-40B4-BE49-F238E27FC236}">
                  <a16:creationId xmlns:a16="http://schemas.microsoft.com/office/drawing/2014/main" id="{AF5AA8D5-3451-1E40-AB85-18EE8AEB71B9}"/>
                </a:ext>
              </a:extLst>
            </p:cNvPr>
            <p:cNvSpPr txBox="1"/>
            <p:nvPr/>
          </p:nvSpPr>
          <p:spPr>
            <a:xfrm>
              <a:off x="7105135" y="4758150"/>
              <a:ext cx="2458760" cy="646331"/>
            </a:xfrm>
            <a:prstGeom prst="rect">
              <a:avLst/>
            </a:prstGeom>
            <a:noFill/>
          </p:spPr>
          <p:txBody>
            <a:bodyPr wrap="square" rtlCol="0">
              <a:spAutoFit/>
            </a:bodyPr>
            <a:lstStyle/>
            <a:p>
              <a:r>
                <a:rPr lang="en-US" altLang="zh-CN" dirty="0">
                  <a:solidFill>
                    <a:srgbClr val="0B24FB"/>
                  </a:solidFill>
                  <a:latin typeface="Consolas" panose="020B0609020204030204" pitchFamily="49" charset="0"/>
                  <a:cs typeface="Consolas" panose="020B0609020204030204" pitchFamily="49" charset="0"/>
                </a:rPr>
                <a:t>MAX:</a:t>
              </a:r>
              <a:r>
                <a:rPr lang="zh-CN" alt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381</a:t>
              </a:r>
              <a:r>
                <a:rPr 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thousand</a:t>
              </a:r>
              <a:endParaRPr lang="en-US" dirty="0">
                <a:solidFill>
                  <a:srgbClr val="0B24FB"/>
                </a:solidFill>
                <a:latin typeface="Consolas" panose="020B0609020204030204" pitchFamily="49" charset="0"/>
                <a:cs typeface="Consolas" panose="020B0609020204030204" pitchFamily="49" charset="0"/>
              </a:endParaRPr>
            </a:p>
            <a:p>
              <a:r>
                <a:rPr lang="en-US" altLang="zh-CN" dirty="0">
                  <a:solidFill>
                    <a:srgbClr val="0B24FB"/>
                  </a:solidFill>
                  <a:latin typeface="Consolas" panose="020B0609020204030204" pitchFamily="49" charset="0"/>
                  <a:cs typeface="Consolas" panose="020B0609020204030204" pitchFamily="49" charset="0"/>
                </a:rPr>
                <a:t>AVG:</a:t>
              </a:r>
              <a:r>
                <a:rPr lang="zh-CN" altLang="en-US" dirty="0">
                  <a:solidFill>
                    <a:srgbClr val="0B24FB"/>
                  </a:solidFill>
                  <a:latin typeface="Consolas" panose="020B0609020204030204" pitchFamily="49" charset="0"/>
                  <a:cs typeface="Consolas" panose="020B0609020204030204" pitchFamily="49" charset="0"/>
                </a:rPr>
                <a:t> </a:t>
              </a:r>
              <a:r>
                <a:rPr lang="en-US" altLang="zh-CN" dirty="0">
                  <a:solidFill>
                    <a:srgbClr val="0B24FB"/>
                  </a:solidFill>
                  <a:latin typeface="Consolas" panose="020B0609020204030204" pitchFamily="49" charset="0"/>
                  <a:cs typeface="Consolas" panose="020B0609020204030204" pitchFamily="49" charset="0"/>
                </a:rPr>
                <a:t>45</a:t>
              </a:r>
              <a:endParaRPr lang="en-US" dirty="0">
                <a:solidFill>
                  <a:srgbClr val="0B24FB"/>
                </a:solidFill>
                <a:latin typeface="Consolas" panose="020B0609020204030204" pitchFamily="49" charset="0"/>
                <a:cs typeface="Consolas" panose="020B0609020204030204" pitchFamily="49" charset="0"/>
              </a:endParaRPr>
            </a:p>
          </p:txBody>
        </p:sp>
        <p:cxnSp>
          <p:nvCxnSpPr>
            <p:cNvPr id="21" name="Straight Arrow Connector 15">
              <a:extLst>
                <a:ext uri="{FF2B5EF4-FFF2-40B4-BE49-F238E27FC236}">
                  <a16:creationId xmlns:a16="http://schemas.microsoft.com/office/drawing/2014/main" id="{82CF9741-63D1-8744-967A-C9925E525CDD}"/>
                </a:ext>
              </a:extLst>
            </p:cNvPr>
            <p:cNvCxnSpPr>
              <a:cxnSpLocks/>
            </p:cNvCxnSpPr>
            <p:nvPr/>
          </p:nvCxnSpPr>
          <p:spPr>
            <a:xfrm flipV="1">
              <a:off x="8634147" y="3909496"/>
              <a:ext cx="685071" cy="848655"/>
            </a:xfrm>
            <a:prstGeom prst="straightConnector1">
              <a:avLst/>
            </a:prstGeom>
            <a:ln w="38100">
              <a:solidFill>
                <a:srgbClr val="0B24FB"/>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52">
            <a:extLst>
              <a:ext uri="{FF2B5EF4-FFF2-40B4-BE49-F238E27FC236}">
                <a16:creationId xmlns:a16="http://schemas.microsoft.com/office/drawing/2014/main" id="{3979C3D5-6F09-6446-920C-253A033D6CD5}"/>
              </a:ext>
            </a:extLst>
          </p:cNvPr>
          <p:cNvSpPr/>
          <p:nvPr/>
        </p:nvSpPr>
        <p:spPr>
          <a:xfrm flipH="1">
            <a:off x="6353317" y="2284770"/>
            <a:ext cx="2706843" cy="2554545"/>
          </a:xfrm>
          <a:prstGeom prst="rect">
            <a:avLst/>
          </a:prstGeom>
          <a:solidFill>
            <a:schemeClr val="accent6">
              <a:lumMod val="20000"/>
              <a:lumOff val="80000"/>
            </a:schemeClr>
          </a:solidFill>
          <a:ln w="19050">
            <a:noFill/>
          </a:ln>
          <a:effectLst>
            <a:outerShdw blurRad="50800" dist="76200" dir="2700000" algn="tl" rotWithShape="0">
              <a:prstClr val="black">
                <a:alpha val="40000"/>
              </a:prstClr>
            </a:outerShdw>
          </a:effectLst>
        </p:spPr>
        <p:txBody>
          <a:bodyPr wrap="square" rtlCol="0" anchor="t">
            <a:spAutoFit/>
          </a:bodyPr>
          <a:lstStyle/>
          <a:p>
            <a:pPr marL="342900" indent="-342900">
              <a:buFont typeface="Arial" panose="020B0604020202020204" pitchFamily="34" charset="0"/>
              <a:buChar char="•"/>
            </a:pPr>
            <a:r>
              <a:rPr lang="en-US" altLang="zh-CN" sz="2000" b="1" dirty="0">
                <a:ea typeface="Adobe Gothic Std B" panose="020B0800000000000000" pitchFamily="34" charset="-128"/>
              </a:rPr>
              <a:t>Power-law degree distribution </a:t>
            </a:r>
          </a:p>
          <a:p>
            <a:pPr marL="342900" indent="-342900">
              <a:buFont typeface="Arial" panose="020B0604020202020204" pitchFamily="34" charset="0"/>
              <a:buChar char="•"/>
            </a:pPr>
            <a:r>
              <a:rPr lang="en-US" altLang="zh-CN" sz="2000" b="1" dirty="0">
                <a:ea typeface="Adobe Gothic Std B" panose="020B0800000000000000" pitchFamily="34" charset="-128"/>
              </a:rPr>
              <a:t>Asymmetric</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in/out</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degree</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distribution</a:t>
            </a:r>
          </a:p>
          <a:p>
            <a:pPr marL="342900" indent="-342900">
              <a:buFont typeface="Arial" panose="020B0604020202020204" pitchFamily="34" charset="0"/>
              <a:buChar char="•"/>
            </a:pPr>
            <a:r>
              <a:rPr lang="en-US" altLang="zh-CN" sz="2000" b="1" dirty="0">
                <a:ea typeface="Adobe Gothic Std B" panose="020B0800000000000000" pitchFamily="34" charset="-128"/>
              </a:rPr>
              <a:t>Real-world</a:t>
            </a:r>
            <a:r>
              <a:rPr lang="zh-CN" altLang="en-US" sz="2000" b="1" dirty="0">
                <a:ea typeface="Adobe Gothic Std B" panose="020B0800000000000000" pitchFamily="34" charset="-128"/>
              </a:rPr>
              <a:t> </a:t>
            </a:r>
            <a:r>
              <a:rPr lang="en-US" altLang="zh-CN" sz="2000" b="1" dirty="0">
                <a:ea typeface="Adobe Gothic Std B" panose="020B0800000000000000" pitchFamily="34" charset="-128"/>
              </a:rPr>
              <a:t>graph</a:t>
            </a:r>
            <a:r>
              <a:rPr lang="zh-CN" altLang="en-US" sz="2000" b="1" dirty="0">
                <a:ea typeface="Adobe Gothic Std B" panose="020B0800000000000000" pitchFamily="34" charset="-128"/>
              </a:rPr>
              <a:t> h</a:t>
            </a:r>
            <a:r>
              <a:rPr lang="zh-CN" altLang="en-US" sz="2000" b="1" dirty="0">
                <a:ea typeface="Adobe Gothic Std B" panose="020B0800000000000000" pitchFamily="34" charset="-128"/>
                <a:cs typeface="Arial"/>
              </a:rPr>
              <a:t>as higher skew</a:t>
            </a:r>
            <a:endParaRPr lang="en-US" altLang="zh-CN" sz="2000" b="1" dirty="0">
              <a:ea typeface="Adobe Gothic Std B" panose="020B0800000000000000" pitchFamily="34" charset="-128"/>
              <a:cs typeface="Arial"/>
            </a:endParaRPr>
          </a:p>
        </p:txBody>
      </p:sp>
      <p:sp>
        <p:nvSpPr>
          <p:cNvPr id="23" name="TextBox 4">
            <a:extLst>
              <a:ext uri="{FF2B5EF4-FFF2-40B4-BE49-F238E27FC236}">
                <a16:creationId xmlns:a16="http://schemas.microsoft.com/office/drawing/2014/main" id="{DF4C8A3F-BA3C-A249-9CB6-F539D24E39E0}"/>
              </a:ext>
            </a:extLst>
          </p:cNvPr>
          <p:cNvSpPr txBox="1"/>
          <p:nvPr/>
        </p:nvSpPr>
        <p:spPr>
          <a:xfrm>
            <a:off x="522452" y="1262935"/>
            <a:ext cx="7809605" cy="1200329"/>
          </a:xfrm>
          <a:prstGeom prst="rect">
            <a:avLst/>
          </a:prstGeom>
          <a:noFill/>
        </p:spPr>
        <p:txBody>
          <a:bodyPr wrap="square" rtlCol="0">
            <a:spAutoFit/>
          </a:bodyPr>
          <a:lstStyle/>
          <a:p>
            <a:r>
              <a:rPr lang="en-US" altLang="zh-CN" sz="2400" b="1" dirty="0">
                <a:solidFill>
                  <a:srgbClr val="C00000"/>
                </a:solidFill>
                <a:latin typeface="+mn-lt"/>
              </a:rPr>
              <a:t>273</a:t>
            </a:r>
            <a:r>
              <a:rPr lang="zh-CN" altLang="en-US" sz="2400" b="1" dirty="0">
                <a:solidFill>
                  <a:srgbClr val="C00000"/>
                </a:solidFill>
                <a:latin typeface="+mn-lt"/>
              </a:rPr>
              <a:t> </a:t>
            </a:r>
            <a:r>
              <a:rPr lang="en-US" altLang="zh-CN" sz="2400" b="1" dirty="0">
                <a:solidFill>
                  <a:srgbClr val="C00000"/>
                </a:solidFill>
                <a:latin typeface="+mn-lt"/>
              </a:rPr>
              <a:t>billion </a:t>
            </a:r>
            <a:r>
              <a:rPr lang="en-US" altLang="zh-CN" sz="2400" dirty="0">
                <a:latin typeface="+mn-lt"/>
              </a:rPr>
              <a:t>webpages (vertices)</a:t>
            </a:r>
            <a:endParaRPr lang="en-US" sz="2400" dirty="0">
              <a:latin typeface="+mn-lt"/>
            </a:endParaRPr>
          </a:p>
          <a:p>
            <a:r>
              <a:rPr lang="en-US" altLang="zh-CN" sz="2400" b="1" dirty="0">
                <a:solidFill>
                  <a:srgbClr val="C00000"/>
                </a:solidFill>
                <a:latin typeface="+mn-lt"/>
              </a:rPr>
              <a:t>12</a:t>
            </a:r>
            <a:r>
              <a:rPr lang="zh-CN" altLang="en-US" sz="2400" b="1" dirty="0">
                <a:solidFill>
                  <a:srgbClr val="C00000"/>
                </a:solidFill>
                <a:latin typeface="+mn-lt"/>
              </a:rPr>
              <a:t> </a:t>
            </a:r>
            <a:r>
              <a:rPr lang="en-US" altLang="zh-CN" sz="2400" b="1" dirty="0">
                <a:solidFill>
                  <a:srgbClr val="C00000"/>
                </a:solidFill>
                <a:latin typeface="+mn-lt"/>
              </a:rPr>
              <a:t>trillion</a:t>
            </a:r>
            <a:r>
              <a:rPr lang="en-US" altLang="zh-CN" sz="2400" dirty="0">
                <a:latin typeface="+mn-lt"/>
              </a:rPr>
              <a:t> links (edges)</a:t>
            </a:r>
          </a:p>
          <a:p>
            <a:r>
              <a:rPr lang="en-US" sz="2400" b="1" dirty="0">
                <a:solidFill>
                  <a:srgbClr val="C00000"/>
                </a:solidFill>
                <a:latin typeface="+mn-lt"/>
              </a:rPr>
              <a:t>137 TB </a:t>
            </a:r>
            <a:r>
              <a:rPr lang="en-US" sz="2400" dirty="0">
                <a:latin typeface="+mn-lt"/>
              </a:rPr>
              <a:t>on-disk storage (compressed)</a:t>
            </a:r>
          </a:p>
        </p:txBody>
      </p:sp>
      <p:sp>
        <p:nvSpPr>
          <p:cNvPr id="24" name="TextBox 7">
            <a:extLst>
              <a:ext uri="{FF2B5EF4-FFF2-40B4-BE49-F238E27FC236}">
                <a16:creationId xmlns:a16="http://schemas.microsoft.com/office/drawing/2014/main" id="{4AB78F3F-622F-1D49-BA43-31FA834B6DE8}"/>
              </a:ext>
            </a:extLst>
          </p:cNvPr>
          <p:cNvSpPr txBox="1"/>
          <p:nvPr/>
        </p:nvSpPr>
        <p:spPr>
          <a:xfrm>
            <a:off x="520468" y="801270"/>
            <a:ext cx="8657132" cy="461665"/>
          </a:xfrm>
          <a:prstGeom prst="rect">
            <a:avLst/>
          </a:prstGeom>
          <a:noFill/>
          <a:ln>
            <a:noFill/>
          </a:ln>
        </p:spPr>
        <p:txBody>
          <a:bodyPr wrap="square" rtlCol="0">
            <a:spAutoFit/>
          </a:bodyPr>
          <a:lstStyle/>
          <a:p>
            <a:r>
              <a:rPr lang="en-US" sz="2400" b="1" dirty="0"/>
              <a:t>Chinese web graph from Sogou</a:t>
            </a:r>
            <a:r>
              <a:rPr lang="zh-CN" altLang="en-US" sz="2400" b="1" dirty="0"/>
              <a:t> </a:t>
            </a:r>
            <a:r>
              <a:rPr lang="en-US" altLang="zh-CN" sz="2400" b="1" dirty="0"/>
              <a:t>search</a:t>
            </a:r>
            <a:r>
              <a:rPr lang="zh-CN" altLang="en-US" sz="2400" b="1" dirty="0"/>
              <a:t> </a:t>
            </a:r>
            <a:r>
              <a:rPr lang="en-US" altLang="zh-CN" sz="2400" b="1" dirty="0"/>
              <a:t>engine</a:t>
            </a:r>
            <a:endParaRPr lang="en-US" sz="2400" b="1" dirty="0"/>
          </a:p>
        </p:txBody>
      </p:sp>
    </p:spTree>
  </p:cSld>
  <p:clrMapOvr>
    <a:masterClrMapping/>
  </p:clrMapOvr>
  <p:transition advTm="1546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6E8BBE4F-6D4C-D44B-9AEB-B14B7FF8CF9A}"/>
              </a:ext>
            </a:extLst>
          </p:cNvPr>
          <p:cNvSpPr>
            <a:spLocks noGrp="1"/>
          </p:cNvSpPr>
          <p:nvPr>
            <p:ph type="title"/>
          </p:nvPr>
        </p:nvSpPr>
        <p:spPr/>
        <p:txBody>
          <a:bodyPr/>
          <a:lstStyle/>
          <a:p>
            <a:pPr eaLnBrk="1" hangingPunct="1"/>
            <a:r>
              <a:rPr kumimoji="0" lang="en-US" altLang="zh-CN" sz="4000"/>
              <a:t>High Degree Vertices are Common</a:t>
            </a:r>
          </a:p>
        </p:txBody>
      </p:sp>
      <p:pic>
        <p:nvPicPr>
          <p:cNvPr id="48130" name="Picture 4" descr="http://www.mpiweb.org/Libraries/Magazine/Social-Network-Stock-Photo.jpg">
            <a:extLst>
              <a:ext uri="{FF2B5EF4-FFF2-40B4-BE49-F238E27FC236}">
                <a16:creationId xmlns:a16="http://schemas.microsoft.com/office/drawing/2014/main" id="{E359213E-2B95-B54E-91B2-F4C503EF1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04950"/>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92E8CE14-5C3A-8A43-A624-858083ED6AB7}"/>
              </a:ext>
            </a:extLst>
          </p:cNvPr>
          <p:cNvGrpSpPr>
            <a:grpSpLocks/>
          </p:cNvGrpSpPr>
          <p:nvPr/>
        </p:nvGrpSpPr>
        <p:grpSpPr bwMode="auto">
          <a:xfrm>
            <a:off x="4343400" y="1482725"/>
            <a:ext cx="3200400" cy="1946275"/>
            <a:chOff x="4343400" y="1482433"/>
            <a:chExt cx="3200400" cy="1946567"/>
          </a:xfrm>
        </p:grpSpPr>
        <p:sp>
          <p:nvSpPr>
            <p:cNvPr id="14" name="Cube 13">
              <a:extLst>
                <a:ext uri="{FF2B5EF4-FFF2-40B4-BE49-F238E27FC236}">
                  <a16:creationId xmlns:a16="http://schemas.microsoft.com/office/drawing/2014/main" id="{810E1C62-C78D-8148-8375-1A08F8C1A176}"/>
                </a:ext>
              </a:extLst>
            </p:cNvPr>
            <p:cNvSpPr>
              <a:spLocks noChangeArrowheads="1"/>
            </p:cNvSpPr>
            <p:nvPr/>
          </p:nvSpPr>
          <p:spPr bwMode="auto">
            <a:xfrm>
              <a:off x="4800600" y="1482433"/>
              <a:ext cx="1619250" cy="1505176"/>
            </a:xfrm>
            <a:prstGeom prst="cube">
              <a:avLst>
                <a:gd name="adj" fmla="val 0"/>
              </a:avLst>
            </a:prstGeom>
            <a:gradFill rotWithShape="1">
              <a:gsLst>
                <a:gs pos="0">
                  <a:srgbClr val="9B2D2A"/>
                </a:gs>
                <a:gs pos="80000">
                  <a:srgbClr val="CB3D3A"/>
                </a:gs>
                <a:gs pos="100000">
                  <a:srgbClr val="CE3B37"/>
                </a:gs>
              </a:gsLst>
              <a:lin ang="16200000"/>
            </a:gradFill>
            <a:ln w="9525">
              <a:solidFill>
                <a:srgbClr val="BE4B48"/>
              </a:solidFill>
              <a:miter lim="800000"/>
              <a:headEnd/>
              <a:tailEnd/>
            </a:ln>
            <a:effectLst>
              <a:outerShdw blurRad="63500" dist="23000" dir="5400000" rotWithShape="0">
                <a:srgbClr val="000000">
                  <a:alpha val="34999"/>
                </a:srgbClr>
              </a:outerShdw>
            </a:effectLst>
          </p:spPr>
          <p:txBody>
            <a:bodyPr wrap="none" anchor="ctr"/>
            <a:lstStyle/>
            <a:p>
              <a:pPr algn="ctr" eaLnBrk="1" fontAlgn="auto" hangingPunct="1">
                <a:spcBef>
                  <a:spcPts val="0"/>
                </a:spcBef>
                <a:spcAft>
                  <a:spcPts val="0"/>
                </a:spcAft>
                <a:defRPr/>
              </a:pPr>
              <a:endParaRPr lang="en-US" sz="3200" dirty="0">
                <a:solidFill>
                  <a:srgbClr val="000000"/>
                </a:solidFill>
                <a:latin typeface="+mn-lt"/>
                <a:ea typeface="ＭＳ Ｐゴシック" pitchFamily="-111" charset="-128"/>
              </a:endParaRPr>
            </a:p>
          </p:txBody>
        </p:sp>
        <p:sp>
          <p:nvSpPr>
            <p:cNvPr id="15" name="Rectangle 14">
              <a:extLst>
                <a:ext uri="{FF2B5EF4-FFF2-40B4-BE49-F238E27FC236}">
                  <a16:creationId xmlns:a16="http://schemas.microsoft.com/office/drawing/2014/main" id="{8EEA4BDC-3517-F145-9C86-01BCD4112E7B}"/>
                </a:ext>
              </a:extLst>
            </p:cNvPr>
            <p:cNvSpPr/>
            <p:nvPr/>
          </p:nvSpPr>
          <p:spPr bwMode="auto">
            <a:xfrm>
              <a:off x="4800600" y="3078110"/>
              <a:ext cx="1619250" cy="33183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16" name="Rectangle 15">
              <a:extLst>
                <a:ext uri="{FF2B5EF4-FFF2-40B4-BE49-F238E27FC236}">
                  <a16:creationId xmlns:a16="http://schemas.microsoft.com/office/drawing/2014/main" id="{DE6E770B-6C90-444C-A243-29FA12127BE3}"/>
                </a:ext>
              </a:extLst>
            </p:cNvPr>
            <p:cNvSpPr/>
            <p:nvPr/>
          </p:nvSpPr>
          <p:spPr bwMode="auto">
            <a:xfrm rot="16200000">
              <a:off x="3800363" y="2054046"/>
              <a:ext cx="1489298" cy="3651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48301" name="TextBox 16">
              <a:extLst>
                <a:ext uri="{FF2B5EF4-FFF2-40B4-BE49-F238E27FC236}">
                  <a16:creationId xmlns:a16="http://schemas.microsoft.com/office/drawing/2014/main" id="{CA3FC4EE-DAD7-4545-8958-10739AF6DE65}"/>
                </a:ext>
              </a:extLst>
            </p:cNvPr>
            <p:cNvSpPr txBox="1">
              <a:spLocks noChangeArrowheads="1"/>
            </p:cNvSpPr>
            <p:nvPr/>
          </p:nvSpPr>
          <p:spPr bwMode="auto">
            <a:xfrm rot="-5400000">
              <a:off x="4124355" y="1800136"/>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000000"/>
                  </a:solidFill>
                </a:rPr>
                <a:t>Users</a:t>
              </a:r>
            </a:p>
          </p:txBody>
        </p:sp>
        <p:sp>
          <p:nvSpPr>
            <p:cNvPr id="48302" name="TextBox 17">
              <a:extLst>
                <a:ext uri="{FF2B5EF4-FFF2-40B4-BE49-F238E27FC236}">
                  <a16:creationId xmlns:a16="http://schemas.microsoft.com/office/drawing/2014/main" id="{D018930B-0A6F-FE48-80C4-61DDE6D7AFB0}"/>
                </a:ext>
              </a:extLst>
            </p:cNvPr>
            <p:cNvSpPr txBox="1">
              <a:spLocks noChangeArrowheads="1"/>
            </p:cNvSpPr>
            <p:nvPr/>
          </p:nvSpPr>
          <p:spPr bwMode="auto">
            <a:xfrm>
              <a:off x="4991065" y="3028890"/>
              <a:ext cx="9525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000000"/>
                  </a:solidFill>
                </a:rPr>
                <a:t>Movies</a:t>
              </a:r>
            </a:p>
          </p:txBody>
        </p:sp>
        <p:sp>
          <p:nvSpPr>
            <p:cNvPr id="23" name="Rectangle 22">
              <a:extLst>
                <a:ext uri="{FF2B5EF4-FFF2-40B4-BE49-F238E27FC236}">
                  <a16:creationId xmlns:a16="http://schemas.microsoft.com/office/drawing/2014/main" id="{A529D42D-46BF-2E49-8F93-E9AC8CB69783}"/>
                </a:ext>
              </a:extLst>
            </p:cNvPr>
            <p:cNvSpPr/>
            <p:nvPr/>
          </p:nvSpPr>
          <p:spPr bwMode="auto">
            <a:xfrm>
              <a:off x="4800600" y="2508112"/>
              <a:ext cx="1619250" cy="6351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4" name="Rectangle 23">
              <a:extLst>
                <a:ext uri="{FF2B5EF4-FFF2-40B4-BE49-F238E27FC236}">
                  <a16:creationId xmlns:a16="http://schemas.microsoft.com/office/drawing/2014/main" id="{A7AC74FE-68C6-2549-830A-8EAF67C6AF28}"/>
                </a:ext>
              </a:extLst>
            </p:cNvPr>
            <p:cNvSpPr/>
            <p:nvPr/>
          </p:nvSpPr>
          <p:spPr bwMode="auto">
            <a:xfrm>
              <a:off x="6135688" y="1482433"/>
              <a:ext cx="55562" cy="150517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5" name="Rectangle 24">
              <a:extLst>
                <a:ext uri="{FF2B5EF4-FFF2-40B4-BE49-F238E27FC236}">
                  <a16:creationId xmlns:a16="http://schemas.microsoft.com/office/drawing/2014/main" id="{6668D626-D54E-2D4A-B1D9-2E29D94E0C90}"/>
                </a:ext>
              </a:extLst>
            </p:cNvPr>
            <p:cNvSpPr/>
            <p:nvPr/>
          </p:nvSpPr>
          <p:spPr bwMode="auto">
            <a:xfrm>
              <a:off x="6135688" y="3078110"/>
              <a:ext cx="44450" cy="33183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6" name="Rectangle 25">
              <a:extLst>
                <a:ext uri="{FF2B5EF4-FFF2-40B4-BE49-F238E27FC236}">
                  <a16:creationId xmlns:a16="http://schemas.microsoft.com/office/drawing/2014/main" id="{31B93377-6D29-7042-B0A2-53A7604C5447}"/>
                </a:ext>
              </a:extLst>
            </p:cNvPr>
            <p:cNvSpPr/>
            <p:nvPr/>
          </p:nvSpPr>
          <p:spPr bwMode="auto">
            <a:xfrm>
              <a:off x="4364038" y="2508112"/>
              <a:ext cx="366712" cy="5715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48307" name="Rectangle 132">
              <a:extLst>
                <a:ext uri="{FF2B5EF4-FFF2-40B4-BE49-F238E27FC236}">
                  <a16:creationId xmlns:a16="http://schemas.microsoft.com/office/drawing/2014/main" id="{8E7DC2E0-8CA1-D44B-B6A5-7765719840D9}"/>
                </a:ext>
              </a:extLst>
            </p:cNvPr>
            <p:cNvSpPr>
              <a:spLocks noChangeArrowheads="1"/>
            </p:cNvSpPr>
            <p:nvPr/>
          </p:nvSpPr>
          <p:spPr bwMode="auto">
            <a:xfrm>
              <a:off x="4800600" y="1733490"/>
              <a:ext cx="13231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b="1">
                  <a:solidFill>
                    <a:schemeClr val="bg1"/>
                  </a:solidFill>
                  <a:ea typeface="ＭＳ Ｐゴシック" panose="020B0600070205080204" pitchFamily="34" charset="-128"/>
                </a:rPr>
                <a:t>Netflix</a:t>
              </a:r>
            </a:p>
          </p:txBody>
        </p:sp>
        <p:cxnSp>
          <p:nvCxnSpPr>
            <p:cNvPr id="155" name="Straight Connector 154">
              <a:extLst>
                <a:ext uri="{FF2B5EF4-FFF2-40B4-BE49-F238E27FC236}">
                  <a16:creationId xmlns:a16="http://schemas.microsoft.com/office/drawing/2014/main" id="{22D14D6B-D226-9446-A1F0-F63C5CC97297}"/>
                </a:ext>
              </a:extLst>
            </p:cNvPr>
            <p:cNvCxnSpPr>
              <a:stCxn id="136" idx="3"/>
              <a:endCxn id="146" idx="1"/>
            </p:cNvCxnSpPr>
            <p:nvPr/>
          </p:nvCxnSpPr>
          <p:spPr bwMode="auto">
            <a:xfrm>
              <a:off x="6858000" y="1538004"/>
              <a:ext cx="457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2DDA6847-CC67-714B-9157-31CE3FF6A6C1}"/>
                </a:ext>
              </a:extLst>
            </p:cNvPr>
            <p:cNvCxnSpPr>
              <a:stCxn id="137" idx="3"/>
              <a:endCxn id="146" idx="1"/>
            </p:cNvCxnSpPr>
            <p:nvPr/>
          </p:nvCxnSpPr>
          <p:spPr bwMode="auto">
            <a:xfrm flipV="1">
              <a:off x="6858000" y="1538004"/>
              <a:ext cx="457200" cy="2064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AF944CB6-E185-5840-8770-95213F059251}"/>
                </a:ext>
              </a:extLst>
            </p:cNvPr>
            <p:cNvCxnSpPr>
              <a:endCxn id="148" idx="1"/>
            </p:cNvCxnSpPr>
            <p:nvPr/>
          </p:nvCxnSpPr>
          <p:spPr bwMode="auto">
            <a:xfrm>
              <a:off x="6858000" y="1787279"/>
              <a:ext cx="457200" cy="21910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5D079ED5-B597-7440-8A68-789DDDFC4F09}"/>
                </a:ext>
              </a:extLst>
            </p:cNvPr>
            <p:cNvCxnSpPr>
              <a:stCxn id="137" idx="3"/>
              <a:endCxn id="152" idx="1"/>
            </p:cNvCxnSpPr>
            <p:nvPr/>
          </p:nvCxnSpPr>
          <p:spPr bwMode="auto">
            <a:xfrm>
              <a:off x="6858000" y="1744410"/>
              <a:ext cx="457200" cy="91453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3324955B-1424-7C43-861A-9D12002C4677}"/>
                </a:ext>
              </a:extLst>
            </p:cNvPr>
            <p:cNvCxnSpPr>
              <a:stCxn id="138" idx="3"/>
              <a:endCxn id="152" idx="1"/>
            </p:cNvCxnSpPr>
            <p:nvPr/>
          </p:nvCxnSpPr>
          <p:spPr bwMode="auto">
            <a:xfrm>
              <a:off x="6858000" y="1950816"/>
              <a:ext cx="457200" cy="70813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9D285B25-E8AB-0649-A6D0-1F6B18294BAB}"/>
                </a:ext>
              </a:extLst>
            </p:cNvPr>
            <p:cNvCxnSpPr>
              <a:stCxn id="139" idx="3"/>
              <a:endCxn id="152" idx="1"/>
            </p:cNvCxnSpPr>
            <p:nvPr/>
          </p:nvCxnSpPr>
          <p:spPr bwMode="auto">
            <a:xfrm>
              <a:off x="6858000" y="2158809"/>
              <a:ext cx="457200" cy="50013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618FC2B0-4A9C-934E-BA1C-DCD3D06936FF}"/>
                </a:ext>
              </a:extLst>
            </p:cNvPr>
            <p:cNvCxnSpPr>
              <a:stCxn id="141" idx="3"/>
              <a:endCxn id="152" idx="1"/>
            </p:cNvCxnSpPr>
            <p:nvPr/>
          </p:nvCxnSpPr>
          <p:spPr bwMode="auto">
            <a:xfrm>
              <a:off x="6858000" y="2571621"/>
              <a:ext cx="457200" cy="8732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9F05CC22-46D9-8447-AF35-A7472E527964}"/>
                </a:ext>
              </a:extLst>
            </p:cNvPr>
            <p:cNvCxnSpPr>
              <a:stCxn id="142" idx="3"/>
              <a:endCxn id="152" idx="1"/>
            </p:cNvCxnSpPr>
            <p:nvPr/>
          </p:nvCxnSpPr>
          <p:spPr bwMode="auto">
            <a:xfrm flipV="1">
              <a:off x="6858000" y="2658947"/>
              <a:ext cx="457200" cy="11908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4BEE27C-94FD-D140-ABAE-DEB17DB92AE5}"/>
                </a:ext>
              </a:extLst>
            </p:cNvPr>
            <p:cNvCxnSpPr>
              <a:stCxn id="143" idx="3"/>
              <a:endCxn id="152" idx="1"/>
            </p:cNvCxnSpPr>
            <p:nvPr/>
          </p:nvCxnSpPr>
          <p:spPr bwMode="auto">
            <a:xfrm flipV="1">
              <a:off x="6858000" y="2658947"/>
              <a:ext cx="457200" cy="32707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53A42240-E20B-B940-9EC6-88F0E2E12901}"/>
                </a:ext>
              </a:extLst>
            </p:cNvPr>
            <p:cNvCxnSpPr>
              <a:stCxn id="142" idx="3"/>
              <a:endCxn id="153" idx="1"/>
            </p:cNvCxnSpPr>
            <p:nvPr/>
          </p:nvCxnSpPr>
          <p:spPr bwMode="auto">
            <a:xfrm>
              <a:off x="6858000" y="2778027"/>
              <a:ext cx="457200" cy="20799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FAF8D7A0-B17A-1747-BA85-EE04AD25B4B9}"/>
                </a:ext>
              </a:extLst>
            </p:cNvPr>
            <p:cNvCxnSpPr>
              <a:stCxn id="139" idx="3"/>
              <a:endCxn id="148" idx="1"/>
            </p:cNvCxnSpPr>
            <p:nvPr/>
          </p:nvCxnSpPr>
          <p:spPr bwMode="auto">
            <a:xfrm flipV="1">
              <a:off x="6858000" y="2006387"/>
              <a:ext cx="457200" cy="15242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F4D314EF-D7EC-EE46-AD69-AF9AC199D5D2}"/>
                </a:ext>
              </a:extLst>
            </p:cNvPr>
            <p:cNvCxnSpPr>
              <a:stCxn id="138" idx="3"/>
              <a:endCxn id="149" idx="1"/>
            </p:cNvCxnSpPr>
            <p:nvPr/>
          </p:nvCxnSpPr>
          <p:spPr bwMode="auto">
            <a:xfrm>
              <a:off x="6858000" y="1950816"/>
              <a:ext cx="457200" cy="28420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077746F0-B84D-E24E-A887-D0EB38F230D0}"/>
                </a:ext>
              </a:extLst>
            </p:cNvPr>
            <p:cNvCxnSpPr>
              <a:stCxn id="140" idx="3"/>
              <a:endCxn id="152" idx="1"/>
            </p:cNvCxnSpPr>
            <p:nvPr/>
          </p:nvCxnSpPr>
          <p:spPr bwMode="auto">
            <a:xfrm>
              <a:off x="6858000" y="2365215"/>
              <a:ext cx="457200" cy="2937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23253DF9-5FEF-754E-B7D7-A2E5C3F2BA42}"/>
                </a:ext>
              </a:extLst>
            </p:cNvPr>
            <p:cNvCxnSpPr>
              <a:stCxn id="141" idx="3"/>
              <a:endCxn id="147" idx="1"/>
            </p:cNvCxnSpPr>
            <p:nvPr/>
          </p:nvCxnSpPr>
          <p:spPr bwMode="auto">
            <a:xfrm flipV="1">
              <a:off x="6858000" y="1777752"/>
              <a:ext cx="457200" cy="793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6" name="Rectangle 135">
              <a:extLst>
                <a:ext uri="{FF2B5EF4-FFF2-40B4-BE49-F238E27FC236}">
                  <a16:creationId xmlns:a16="http://schemas.microsoft.com/office/drawing/2014/main" id="{7E6F528E-6878-7746-97DD-3747253E1A49}"/>
                </a:ext>
              </a:extLst>
            </p:cNvPr>
            <p:cNvSpPr/>
            <p:nvPr/>
          </p:nvSpPr>
          <p:spPr bwMode="auto">
            <a:xfrm>
              <a:off x="6629400" y="1504661"/>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37" name="Rectangle 136">
              <a:extLst>
                <a:ext uri="{FF2B5EF4-FFF2-40B4-BE49-F238E27FC236}">
                  <a16:creationId xmlns:a16="http://schemas.microsoft.com/office/drawing/2014/main" id="{5B364F0E-573E-D342-BFC6-D62CF90CE750}"/>
                </a:ext>
              </a:extLst>
            </p:cNvPr>
            <p:cNvSpPr/>
            <p:nvPr/>
          </p:nvSpPr>
          <p:spPr bwMode="auto">
            <a:xfrm>
              <a:off x="6629400" y="1711067"/>
              <a:ext cx="228600" cy="6668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38" name="Rectangle 137">
              <a:extLst>
                <a:ext uri="{FF2B5EF4-FFF2-40B4-BE49-F238E27FC236}">
                  <a16:creationId xmlns:a16="http://schemas.microsoft.com/office/drawing/2014/main" id="{8091EEA0-15D4-514A-A8D8-D7A50C1FEC91}"/>
                </a:ext>
              </a:extLst>
            </p:cNvPr>
            <p:cNvSpPr/>
            <p:nvPr/>
          </p:nvSpPr>
          <p:spPr bwMode="auto">
            <a:xfrm>
              <a:off x="6629400" y="1919061"/>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39" name="Rectangle 138">
              <a:extLst>
                <a:ext uri="{FF2B5EF4-FFF2-40B4-BE49-F238E27FC236}">
                  <a16:creationId xmlns:a16="http://schemas.microsoft.com/office/drawing/2014/main" id="{EDCF26B0-F3CC-BC46-987C-A9387188D176}"/>
                </a:ext>
              </a:extLst>
            </p:cNvPr>
            <p:cNvSpPr/>
            <p:nvPr/>
          </p:nvSpPr>
          <p:spPr bwMode="auto">
            <a:xfrm>
              <a:off x="6629400" y="2125467"/>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0" name="Rectangle 139">
              <a:extLst>
                <a:ext uri="{FF2B5EF4-FFF2-40B4-BE49-F238E27FC236}">
                  <a16:creationId xmlns:a16="http://schemas.microsoft.com/office/drawing/2014/main" id="{CD4D09DF-071F-DD4C-B400-73F239064CB0}"/>
                </a:ext>
              </a:extLst>
            </p:cNvPr>
            <p:cNvSpPr/>
            <p:nvPr/>
          </p:nvSpPr>
          <p:spPr bwMode="auto">
            <a:xfrm>
              <a:off x="6629400" y="2331873"/>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1" name="Rectangle 140">
              <a:extLst>
                <a:ext uri="{FF2B5EF4-FFF2-40B4-BE49-F238E27FC236}">
                  <a16:creationId xmlns:a16="http://schemas.microsoft.com/office/drawing/2014/main" id="{DDFFEC9A-D7EE-6E45-93D7-4FD65876D39C}"/>
                </a:ext>
              </a:extLst>
            </p:cNvPr>
            <p:cNvSpPr/>
            <p:nvPr/>
          </p:nvSpPr>
          <p:spPr bwMode="auto">
            <a:xfrm>
              <a:off x="6629400" y="2538279"/>
              <a:ext cx="228600" cy="6668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2" name="Rectangle 141">
              <a:extLst>
                <a:ext uri="{FF2B5EF4-FFF2-40B4-BE49-F238E27FC236}">
                  <a16:creationId xmlns:a16="http://schemas.microsoft.com/office/drawing/2014/main" id="{95ACF661-4E49-FD48-9087-58358F7B479A}"/>
                </a:ext>
              </a:extLst>
            </p:cNvPr>
            <p:cNvSpPr/>
            <p:nvPr/>
          </p:nvSpPr>
          <p:spPr bwMode="auto">
            <a:xfrm>
              <a:off x="6629400" y="2746273"/>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3" name="Rectangle 142">
              <a:extLst>
                <a:ext uri="{FF2B5EF4-FFF2-40B4-BE49-F238E27FC236}">
                  <a16:creationId xmlns:a16="http://schemas.microsoft.com/office/drawing/2014/main" id="{8B624A79-B556-9E46-BB1B-D598FC9B2530}"/>
                </a:ext>
              </a:extLst>
            </p:cNvPr>
            <p:cNvSpPr/>
            <p:nvPr/>
          </p:nvSpPr>
          <p:spPr bwMode="auto">
            <a:xfrm>
              <a:off x="6629400" y="2952679"/>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6" name="Rectangle 145">
              <a:extLst>
                <a:ext uri="{FF2B5EF4-FFF2-40B4-BE49-F238E27FC236}">
                  <a16:creationId xmlns:a16="http://schemas.microsoft.com/office/drawing/2014/main" id="{1F245F09-BD69-CD49-8671-92B2D42F712A}"/>
                </a:ext>
              </a:extLst>
            </p:cNvPr>
            <p:cNvSpPr/>
            <p:nvPr/>
          </p:nvSpPr>
          <p:spPr bwMode="auto">
            <a:xfrm>
              <a:off x="7315200" y="1504661"/>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7" name="Rectangle 146">
              <a:extLst>
                <a:ext uri="{FF2B5EF4-FFF2-40B4-BE49-F238E27FC236}">
                  <a16:creationId xmlns:a16="http://schemas.microsoft.com/office/drawing/2014/main" id="{AC8DBE0C-DCD6-8A4E-96A7-95E20E2B6464}"/>
                </a:ext>
              </a:extLst>
            </p:cNvPr>
            <p:cNvSpPr/>
            <p:nvPr/>
          </p:nvSpPr>
          <p:spPr bwMode="auto">
            <a:xfrm>
              <a:off x="7315200" y="1744410"/>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8" name="Rectangle 147">
              <a:extLst>
                <a:ext uri="{FF2B5EF4-FFF2-40B4-BE49-F238E27FC236}">
                  <a16:creationId xmlns:a16="http://schemas.microsoft.com/office/drawing/2014/main" id="{71627DAB-6E9F-6343-952E-1CFFA92FCA2E}"/>
                </a:ext>
              </a:extLst>
            </p:cNvPr>
            <p:cNvSpPr/>
            <p:nvPr/>
          </p:nvSpPr>
          <p:spPr bwMode="auto">
            <a:xfrm>
              <a:off x="7315200" y="1973045"/>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49" name="Rectangle 148">
              <a:extLst>
                <a:ext uri="{FF2B5EF4-FFF2-40B4-BE49-F238E27FC236}">
                  <a16:creationId xmlns:a16="http://schemas.microsoft.com/office/drawing/2014/main" id="{03B099C2-B376-6941-8D34-7B7862865539}"/>
                </a:ext>
              </a:extLst>
            </p:cNvPr>
            <p:cNvSpPr/>
            <p:nvPr/>
          </p:nvSpPr>
          <p:spPr bwMode="auto">
            <a:xfrm>
              <a:off x="7315200" y="2201679"/>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51" name="Rectangle 150">
              <a:extLst>
                <a:ext uri="{FF2B5EF4-FFF2-40B4-BE49-F238E27FC236}">
                  <a16:creationId xmlns:a16="http://schemas.microsoft.com/office/drawing/2014/main" id="{696D441F-BF4E-D141-86A6-961E4951D4C5}"/>
                </a:ext>
              </a:extLst>
            </p:cNvPr>
            <p:cNvSpPr/>
            <p:nvPr/>
          </p:nvSpPr>
          <p:spPr bwMode="auto">
            <a:xfrm>
              <a:off x="7315200" y="2419199"/>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52" name="Rectangle 151">
              <a:extLst>
                <a:ext uri="{FF2B5EF4-FFF2-40B4-BE49-F238E27FC236}">
                  <a16:creationId xmlns:a16="http://schemas.microsoft.com/office/drawing/2014/main" id="{8F891F54-7ACF-9F41-9801-211952F5EC13}"/>
                </a:ext>
              </a:extLst>
            </p:cNvPr>
            <p:cNvSpPr/>
            <p:nvPr/>
          </p:nvSpPr>
          <p:spPr bwMode="auto">
            <a:xfrm>
              <a:off x="7315200" y="2625604"/>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153" name="Rectangle 152">
              <a:extLst>
                <a:ext uri="{FF2B5EF4-FFF2-40B4-BE49-F238E27FC236}">
                  <a16:creationId xmlns:a16="http://schemas.microsoft.com/office/drawing/2014/main" id="{14672C63-35CC-A34B-8D69-731A0AE955FC}"/>
                </a:ext>
              </a:extLst>
            </p:cNvPr>
            <p:cNvSpPr/>
            <p:nvPr/>
          </p:nvSpPr>
          <p:spPr bwMode="auto">
            <a:xfrm>
              <a:off x="7315200" y="2952679"/>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grpSp>
      <p:sp>
        <p:nvSpPr>
          <p:cNvPr id="215" name="TextBox 214">
            <a:extLst>
              <a:ext uri="{FF2B5EF4-FFF2-40B4-BE49-F238E27FC236}">
                <a16:creationId xmlns:a16="http://schemas.microsoft.com/office/drawing/2014/main" id="{9B46DD23-5B61-C54B-9799-B1B2D00E5229}"/>
              </a:ext>
            </a:extLst>
          </p:cNvPr>
          <p:cNvSpPr txBox="1">
            <a:spLocks noChangeArrowheads="1"/>
          </p:cNvSpPr>
          <p:nvPr/>
        </p:nvSpPr>
        <p:spPr bwMode="auto">
          <a:xfrm>
            <a:off x="1143000" y="1062038"/>
            <a:ext cx="2085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t>“Social” People</a:t>
            </a:r>
          </a:p>
        </p:txBody>
      </p:sp>
      <p:pic>
        <p:nvPicPr>
          <p:cNvPr id="623622" name="Picture 6" descr="https://encrypted-tbn2.google.com/images?q=tbn:ANd9GcQX8qJd25c76CHxxj3dVbPZg6Epqsuu9Vo7fHPqYEcyfQAeaWG7WQ">
            <a:extLst>
              <a:ext uri="{FF2B5EF4-FFF2-40B4-BE49-F238E27FC236}">
                <a16:creationId xmlns:a16="http://schemas.microsoft.com/office/drawing/2014/main" id="{B68DE4FA-84EA-7A47-AC83-BCF7AC5E7953}"/>
              </a:ext>
            </a:extLst>
          </p:cNvPr>
          <p:cNvPicPr>
            <a:picLocks noChangeAspect="1" noChangeArrowheads="1"/>
          </p:cNvPicPr>
          <p:nvPr/>
        </p:nvPicPr>
        <p:blipFill>
          <a:blip r:embed="rId5" cstate="screen"/>
          <a:srcRect/>
          <a:stretch>
            <a:fillRect/>
          </a:stretch>
        </p:blipFill>
        <p:spPr bwMode="auto">
          <a:xfrm>
            <a:off x="1752600" y="1905000"/>
            <a:ext cx="990600" cy="1066800"/>
          </a:xfrm>
          <a:prstGeom prst="ellipse">
            <a:avLst/>
          </a:prstGeom>
          <a:noFill/>
          <a:scene3d>
            <a:camera prst="isometricTopUp">
              <a:rot lat="18501104" lon="20905661" rev="21202"/>
            </a:camera>
            <a:lightRig rig="threePt" dir="t"/>
          </a:scene3d>
        </p:spPr>
      </p:pic>
      <p:grpSp>
        <p:nvGrpSpPr>
          <p:cNvPr id="3" name="Group 531">
            <a:extLst>
              <a:ext uri="{FF2B5EF4-FFF2-40B4-BE49-F238E27FC236}">
                <a16:creationId xmlns:a16="http://schemas.microsoft.com/office/drawing/2014/main" id="{684FA78F-ADA4-2A4A-8E01-B9C48AE24D86}"/>
              </a:ext>
            </a:extLst>
          </p:cNvPr>
          <p:cNvGrpSpPr>
            <a:grpSpLocks/>
          </p:cNvGrpSpPr>
          <p:nvPr/>
        </p:nvGrpSpPr>
        <p:grpSpPr bwMode="auto">
          <a:xfrm>
            <a:off x="5176838" y="990600"/>
            <a:ext cx="3357562" cy="1905000"/>
            <a:chOff x="5176341" y="990600"/>
            <a:chExt cx="3358059" cy="1905000"/>
          </a:xfrm>
        </p:grpSpPr>
        <p:sp>
          <p:nvSpPr>
            <p:cNvPr id="48296" name="TextBox 134">
              <a:extLst>
                <a:ext uri="{FF2B5EF4-FFF2-40B4-BE49-F238E27FC236}">
                  <a16:creationId xmlns:a16="http://schemas.microsoft.com/office/drawing/2014/main" id="{BD2867D5-B4F5-4747-BBC8-6C66BC9DFDB5}"/>
                </a:ext>
              </a:extLst>
            </p:cNvPr>
            <p:cNvSpPr txBox="1">
              <a:spLocks noChangeArrowheads="1"/>
            </p:cNvSpPr>
            <p:nvPr/>
          </p:nvSpPr>
          <p:spPr bwMode="auto">
            <a:xfrm>
              <a:off x="5176341" y="990600"/>
              <a:ext cx="2124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t>Popular Movies</a:t>
              </a:r>
            </a:p>
          </p:txBody>
        </p:sp>
        <p:pic>
          <p:nvPicPr>
            <p:cNvPr id="48297" name="Picture 8" descr="Harry Potter Wand &amp; Glasses Kit">
              <a:extLst>
                <a:ext uri="{FF2B5EF4-FFF2-40B4-BE49-F238E27FC236}">
                  <a16:creationId xmlns:a16="http://schemas.microsoft.com/office/drawing/2014/main" id="{8A0E88FC-BC41-A941-BB57-5246EBB7B42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3800" y="2490501"/>
              <a:ext cx="990600" cy="4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39" name="Straight Arrow Connector 438">
            <a:extLst>
              <a:ext uri="{FF2B5EF4-FFF2-40B4-BE49-F238E27FC236}">
                <a16:creationId xmlns:a16="http://schemas.microsoft.com/office/drawing/2014/main" id="{C9C99A52-87C5-0149-998D-39BF2179D317}"/>
              </a:ext>
            </a:extLst>
          </p:cNvPr>
          <p:cNvCxnSpPr>
            <a:cxnSpLocks noChangeShapeType="1"/>
          </p:cNvCxnSpPr>
          <p:nvPr/>
        </p:nvCxnSpPr>
        <p:spPr bwMode="auto">
          <a:xfrm flipH="1">
            <a:off x="2514600" y="4419600"/>
            <a:ext cx="1447800" cy="5334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42" name="Straight Connector 441">
            <a:extLst>
              <a:ext uri="{FF2B5EF4-FFF2-40B4-BE49-F238E27FC236}">
                <a16:creationId xmlns:a16="http://schemas.microsoft.com/office/drawing/2014/main" id="{20888B4C-D0AF-FF4C-BC3E-D1137CC57C6A}"/>
              </a:ext>
            </a:extLst>
          </p:cNvPr>
          <p:cNvCxnSpPr>
            <a:cxnSpLocks noChangeShapeType="1"/>
            <a:endCxn id="330" idx="2"/>
          </p:cNvCxnSpPr>
          <p:nvPr/>
        </p:nvCxnSpPr>
        <p:spPr bwMode="auto">
          <a:xfrm flipH="1">
            <a:off x="2057400" y="4419600"/>
            <a:ext cx="1905000" cy="266700"/>
          </a:xfrm>
          <a:prstGeom prst="line">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nvGrpSpPr>
          <p:cNvPr id="4" name="Group 326">
            <a:extLst>
              <a:ext uri="{FF2B5EF4-FFF2-40B4-BE49-F238E27FC236}">
                <a16:creationId xmlns:a16="http://schemas.microsoft.com/office/drawing/2014/main" id="{3B41EDD6-CB7E-6746-8A81-15376CA474B4}"/>
              </a:ext>
            </a:extLst>
          </p:cNvPr>
          <p:cNvGrpSpPr>
            <a:grpSpLocks/>
          </p:cNvGrpSpPr>
          <p:nvPr/>
        </p:nvGrpSpPr>
        <p:grpSpPr bwMode="auto">
          <a:xfrm>
            <a:off x="1524000" y="4267200"/>
            <a:ext cx="914400" cy="1600200"/>
            <a:chOff x="685800" y="4648200"/>
            <a:chExt cx="914400" cy="1600200"/>
          </a:xfrm>
        </p:grpSpPr>
        <p:sp>
          <p:nvSpPr>
            <p:cNvPr id="221" name="Rectangle 220">
              <a:extLst>
                <a:ext uri="{FF2B5EF4-FFF2-40B4-BE49-F238E27FC236}">
                  <a16:creationId xmlns:a16="http://schemas.microsoft.com/office/drawing/2014/main" id="{F37F4D6B-2447-E542-9468-96C673CBA6B1}"/>
                </a:ext>
              </a:extLst>
            </p:cNvPr>
            <p:cNvSpPr>
              <a:spLocks noChangeArrowheads="1"/>
            </p:cNvSpPr>
            <p:nvPr/>
          </p:nvSpPr>
          <p:spPr bwMode="auto">
            <a:xfrm>
              <a:off x="685800" y="4648200"/>
              <a:ext cx="914400" cy="1600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223" name="Oval 222">
              <a:extLst>
                <a:ext uri="{FF2B5EF4-FFF2-40B4-BE49-F238E27FC236}">
                  <a16:creationId xmlns:a16="http://schemas.microsoft.com/office/drawing/2014/main" id="{BACD2E29-5879-794A-B13E-625C3E5998ED}"/>
                </a:ext>
              </a:extLst>
            </p:cNvPr>
            <p:cNvSpPr>
              <a:spLocks noChangeArrowheads="1"/>
            </p:cNvSpPr>
            <p:nvPr/>
          </p:nvSpPr>
          <p:spPr bwMode="auto">
            <a:xfrm>
              <a:off x="914400" y="472440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r>
                <a:rPr kumimoji="0" lang="el-GR" altLang="zh-CN" sz="2800">
                  <a:latin typeface="Times" charset="0"/>
                </a:rPr>
                <a:t>θ</a:t>
              </a:r>
              <a:endParaRPr kumimoji="0" lang="en-US" altLang="zh-CN" sz="2800">
                <a:latin typeface="Times" charset="0"/>
              </a:endParaRPr>
            </a:p>
          </p:txBody>
        </p:sp>
        <p:grpSp>
          <p:nvGrpSpPr>
            <p:cNvPr id="48274" name="Group 242">
              <a:extLst>
                <a:ext uri="{FF2B5EF4-FFF2-40B4-BE49-F238E27FC236}">
                  <a16:creationId xmlns:a16="http://schemas.microsoft.com/office/drawing/2014/main" id="{95ACA5DD-858B-A94E-813F-4CDE50A8058E}"/>
                </a:ext>
              </a:extLst>
            </p:cNvPr>
            <p:cNvGrpSpPr>
              <a:grpSpLocks/>
            </p:cNvGrpSpPr>
            <p:nvPr/>
          </p:nvGrpSpPr>
          <p:grpSpPr bwMode="auto">
            <a:xfrm>
              <a:off x="762000" y="5181600"/>
              <a:ext cx="792480" cy="1013460"/>
              <a:chOff x="685800" y="5181600"/>
              <a:chExt cx="792480" cy="1013460"/>
            </a:xfrm>
          </p:grpSpPr>
          <p:grpSp>
            <p:nvGrpSpPr>
              <p:cNvPr id="48280" name="Group 225">
                <a:extLst>
                  <a:ext uri="{FF2B5EF4-FFF2-40B4-BE49-F238E27FC236}">
                    <a16:creationId xmlns:a16="http://schemas.microsoft.com/office/drawing/2014/main" id="{D0A92440-A6C1-804A-921E-EAE001EC8724}"/>
                  </a:ext>
                </a:extLst>
              </p:cNvPr>
              <p:cNvGrpSpPr>
                <a:grpSpLocks/>
              </p:cNvGrpSpPr>
              <p:nvPr/>
            </p:nvGrpSpPr>
            <p:grpSpPr bwMode="auto">
              <a:xfrm>
                <a:off x="685800" y="5181600"/>
                <a:ext cx="457200" cy="838200"/>
                <a:chOff x="3352800" y="4876800"/>
                <a:chExt cx="457200" cy="838200"/>
              </a:xfrm>
            </p:grpSpPr>
            <p:sp>
              <p:nvSpPr>
                <p:cNvPr id="222" name="Rectangle 221">
                  <a:extLst>
                    <a:ext uri="{FF2B5EF4-FFF2-40B4-BE49-F238E27FC236}">
                      <a16:creationId xmlns:a16="http://schemas.microsoft.com/office/drawing/2014/main" id="{36B25BB5-628B-E34A-891F-0748C2F6B733}"/>
                    </a:ext>
                  </a:extLst>
                </p:cNvPr>
                <p:cNvSpPr>
                  <a:spLocks noChangeArrowheads="1"/>
                </p:cNvSpPr>
                <p:nvPr/>
              </p:nvSpPr>
              <p:spPr bwMode="auto">
                <a:xfrm>
                  <a:off x="3352800" y="4876800"/>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224" name="Oval 223">
                  <a:extLst>
                    <a:ext uri="{FF2B5EF4-FFF2-40B4-BE49-F238E27FC236}">
                      <a16:creationId xmlns:a16="http://schemas.microsoft.com/office/drawing/2014/main" id="{E25FD808-3FE2-F44E-817F-7100C4EDE37D}"/>
                    </a:ext>
                  </a:extLst>
                </p:cNvPr>
                <p:cNvSpPr>
                  <a:spLocks noChangeArrowheads="1"/>
                </p:cNvSpPr>
                <p:nvPr/>
              </p:nvSpPr>
              <p:spPr bwMode="auto">
                <a:xfrm>
                  <a:off x="3390900" y="4922838"/>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225" name="Oval 224">
                  <a:extLst>
                    <a:ext uri="{FF2B5EF4-FFF2-40B4-BE49-F238E27FC236}">
                      <a16:creationId xmlns:a16="http://schemas.microsoft.com/office/drawing/2014/main" id="{495F212B-6E77-C148-A143-5CC21B446179}"/>
                    </a:ext>
                  </a:extLst>
                </p:cNvPr>
                <p:cNvSpPr>
                  <a:spLocks noChangeArrowheads="1"/>
                </p:cNvSpPr>
                <p:nvPr/>
              </p:nvSpPr>
              <p:spPr bwMode="auto">
                <a:xfrm>
                  <a:off x="3433763" y="5345113"/>
                  <a:ext cx="304800" cy="3048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81" name="Group 230">
                <a:extLst>
                  <a:ext uri="{FF2B5EF4-FFF2-40B4-BE49-F238E27FC236}">
                    <a16:creationId xmlns:a16="http://schemas.microsoft.com/office/drawing/2014/main" id="{5F6EA309-9CA9-3643-9564-6463B7259859}"/>
                  </a:ext>
                </a:extLst>
              </p:cNvPr>
              <p:cNvGrpSpPr>
                <a:grpSpLocks/>
              </p:cNvGrpSpPr>
              <p:nvPr/>
            </p:nvGrpSpPr>
            <p:grpSpPr bwMode="auto">
              <a:xfrm>
                <a:off x="792480" y="5234940"/>
                <a:ext cx="457200" cy="838200"/>
                <a:chOff x="3352800" y="4876800"/>
                <a:chExt cx="457200" cy="838200"/>
              </a:xfrm>
            </p:grpSpPr>
            <p:sp>
              <p:nvSpPr>
                <p:cNvPr id="232" name="Rectangle 231">
                  <a:extLst>
                    <a:ext uri="{FF2B5EF4-FFF2-40B4-BE49-F238E27FC236}">
                      <a16:creationId xmlns:a16="http://schemas.microsoft.com/office/drawing/2014/main" id="{A9A22183-C38A-6246-80BD-1B0B32ACCFAE}"/>
                    </a:ext>
                  </a:extLst>
                </p:cNvPr>
                <p:cNvSpPr>
                  <a:spLocks noChangeArrowheads="1"/>
                </p:cNvSpPr>
                <p:nvPr/>
              </p:nvSpPr>
              <p:spPr bwMode="auto">
                <a:xfrm>
                  <a:off x="3352483" y="4877435"/>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233" name="Oval 232">
                  <a:extLst>
                    <a:ext uri="{FF2B5EF4-FFF2-40B4-BE49-F238E27FC236}">
                      <a16:creationId xmlns:a16="http://schemas.microsoft.com/office/drawing/2014/main" id="{C433F92F-C3D4-1C4A-B975-BFA91F3936B3}"/>
                    </a:ext>
                  </a:extLst>
                </p:cNvPr>
                <p:cNvSpPr>
                  <a:spLocks noChangeArrowheads="1"/>
                </p:cNvSpPr>
                <p:nvPr/>
              </p:nvSpPr>
              <p:spPr bwMode="auto">
                <a:xfrm>
                  <a:off x="3390583" y="4923473"/>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234" name="Oval 233">
                  <a:extLst>
                    <a:ext uri="{FF2B5EF4-FFF2-40B4-BE49-F238E27FC236}">
                      <a16:creationId xmlns:a16="http://schemas.microsoft.com/office/drawing/2014/main" id="{8679063E-D7BC-AE46-9BEF-A265E827564D}"/>
                    </a:ext>
                  </a:extLst>
                </p:cNvPr>
                <p:cNvSpPr>
                  <a:spLocks noChangeArrowheads="1"/>
                </p:cNvSpPr>
                <p:nvPr/>
              </p:nvSpPr>
              <p:spPr bwMode="auto">
                <a:xfrm>
                  <a:off x="3433445" y="5344160"/>
                  <a:ext cx="304800" cy="290513"/>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82" name="Group 234">
                <a:extLst>
                  <a:ext uri="{FF2B5EF4-FFF2-40B4-BE49-F238E27FC236}">
                    <a16:creationId xmlns:a16="http://schemas.microsoft.com/office/drawing/2014/main" id="{B40B8892-5947-584F-8D0F-0776FA740545}"/>
                  </a:ext>
                </a:extLst>
              </p:cNvPr>
              <p:cNvGrpSpPr>
                <a:grpSpLocks/>
              </p:cNvGrpSpPr>
              <p:nvPr/>
            </p:nvGrpSpPr>
            <p:grpSpPr bwMode="auto">
              <a:xfrm>
                <a:off x="906780" y="5303520"/>
                <a:ext cx="457200" cy="838200"/>
                <a:chOff x="3352800" y="4876800"/>
                <a:chExt cx="457200" cy="838200"/>
              </a:xfrm>
            </p:grpSpPr>
            <p:sp>
              <p:nvSpPr>
                <p:cNvPr id="236" name="Rectangle 235">
                  <a:extLst>
                    <a:ext uri="{FF2B5EF4-FFF2-40B4-BE49-F238E27FC236}">
                      <a16:creationId xmlns:a16="http://schemas.microsoft.com/office/drawing/2014/main" id="{A4365DFE-5DF9-3240-8B55-E76C6E8FB6AA}"/>
                    </a:ext>
                  </a:extLst>
                </p:cNvPr>
                <p:cNvSpPr>
                  <a:spLocks noChangeArrowheads="1"/>
                </p:cNvSpPr>
                <p:nvPr/>
              </p:nvSpPr>
              <p:spPr bwMode="auto">
                <a:xfrm>
                  <a:off x="3352483" y="4877118"/>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237" name="Oval 236">
                  <a:extLst>
                    <a:ext uri="{FF2B5EF4-FFF2-40B4-BE49-F238E27FC236}">
                      <a16:creationId xmlns:a16="http://schemas.microsoft.com/office/drawing/2014/main" id="{61D778BA-1BF6-A941-AB41-1C7C36DF1B08}"/>
                    </a:ext>
                  </a:extLst>
                </p:cNvPr>
                <p:cNvSpPr>
                  <a:spLocks noChangeArrowheads="1"/>
                </p:cNvSpPr>
                <p:nvPr/>
              </p:nvSpPr>
              <p:spPr bwMode="auto">
                <a:xfrm>
                  <a:off x="3390583" y="4923155"/>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238" name="Oval 237">
                  <a:extLst>
                    <a:ext uri="{FF2B5EF4-FFF2-40B4-BE49-F238E27FC236}">
                      <a16:creationId xmlns:a16="http://schemas.microsoft.com/office/drawing/2014/main" id="{7EC35228-6EBD-0044-89E5-A58381CFC6CF}"/>
                    </a:ext>
                  </a:extLst>
                </p:cNvPr>
                <p:cNvSpPr>
                  <a:spLocks noChangeArrowheads="1"/>
                </p:cNvSpPr>
                <p:nvPr/>
              </p:nvSpPr>
              <p:spPr bwMode="auto">
                <a:xfrm>
                  <a:off x="3433445" y="5343843"/>
                  <a:ext cx="304800" cy="290512"/>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83" name="Group 238">
                <a:extLst>
                  <a:ext uri="{FF2B5EF4-FFF2-40B4-BE49-F238E27FC236}">
                    <a16:creationId xmlns:a16="http://schemas.microsoft.com/office/drawing/2014/main" id="{A3DCA0AB-DAD6-8741-AE1B-A2F3C4532C58}"/>
                  </a:ext>
                </a:extLst>
              </p:cNvPr>
              <p:cNvGrpSpPr>
                <a:grpSpLocks/>
              </p:cNvGrpSpPr>
              <p:nvPr/>
            </p:nvGrpSpPr>
            <p:grpSpPr bwMode="auto">
              <a:xfrm>
                <a:off x="1021080" y="5356860"/>
                <a:ext cx="457200" cy="838200"/>
                <a:chOff x="3352800" y="4876800"/>
                <a:chExt cx="457200" cy="838200"/>
              </a:xfrm>
            </p:grpSpPr>
            <p:sp>
              <p:nvSpPr>
                <p:cNvPr id="240" name="Rectangle 239">
                  <a:extLst>
                    <a:ext uri="{FF2B5EF4-FFF2-40B4-BE49-F238E27FC236}">
                      <a16:creationId xmlns:a16="http://schemas.microsoft.com/office/drawing/2014/main" id="{2FFC53FC-FC85-F84F-B14E-301F0A5A0AC8}"/>
                    </a:ext>
                  </a:extLst>
                </p:cNvPr>
                <p:cNvSpPr>
                  <a:spLocks noChangeArrowheads="1"/>
                </p:cNvSpPr>
                <p:nvPr/>
              </p:nvSpPr>
              <p:spPr bwMode="auto">
                <a:xfrm>
                  <a:off x="3352483" y="4876165"/>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241" name="Oval 240">
                  <a:extLst>
                    <a:ext uri="{FF2B5EF4-FFF2-40B4-BE49-F238E27FC236}">
                      <a16:creationId xmlns:a16="http://schemas.microsoft.com/office/drawing/2014/main" id="{C3773AEE-0AE8-3A46-940D-500F647F4461}"/>
                    </a:ext>
                  </a:extLst>
                </p:cNvPr>
                <p:cNvSpPr>
                  <a:spLocks noChangeArrowheads="1"/>
                </p:cNvSpPr>
                <p:nvPr/>
              </p:nvSpPr>
              <p:spPr bwMode="auto">
                <a:xfrm>
                  <a:off x="3390583" y="493014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242" name="Oval 241">
                  <a:extLst>
                    <a:ext uri="{FF2B5EF4-FFF2-40B4-BE49-F238E27FC236}">
                      <a16:creationId xmlns:a16="http://schemas.microsoft.com/office/drawing/2014/main" id="{F9E0A059-7F12-4C48-97D6-10A28CE8BBE3}"/>
                    </a:ext>
                  </a:extLst>
                </p:cNvPr>
                <p:cNvSpPr>
                  <a:spLocks noChangeArrowheads="1"/>
                </p:cNvSpPr>
                <p:nvPr/>
              </p:nvSpPr>
              <p:spPr bwMode="auto">
                <a:xfrm>
                  <a:off x="3428683" y="5463540"/>
                  <a:ext cx="304800" cy="2286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lIns="0" tIns="0" rIns="0" anchor="ctr"/>
                <a:lstStyle/>
                <a:p>
                  <a:pPr algn="ctr" eaLnBrk="1" hangingPunct="1">
                    <a:defRPr/>
                  </a:pPr>
                  <a:r>
                    <a:rPr lang="en-US" altLang="zh-CN" sz="2000">
                      <a:solidFill>
                        <a:schemeClr val="bg1"/>
                      </a:solidFill>
                      <a:latin typeface="Times" charset="0"/>
                      <a:ea typeface="宋体" charset="0"/>
                      <a:cs typeface="Times" charset="0"/>
                    </a:rPr>
                    <a:t>w</a:t>
                  </a:r>
                </a:p>
              </p:txBody>
            </p:sp>
          </p:grpSp>
        </p:grpSp>
        <p:cxnSp>
          <p:nvCxnSpPr>
            <p:cNvPr id="245" name="Straight Arrow Connector 244">
              <a:extLst>
                <a:ext uri="{FF2B5EF4-FFF2-40B4-BE49-F238E27FC236}">
                  <a16:creationId xmlns:a16="http://schemas.microsoft.com/office/drawing/2014/main" id="{2AE4A917-EF28-8645-928E-F0AD1B681A85}"/>
                </a:ext>
              </a:extLst>
            </p:cNvPr>
            <p:cNvCxnSpPr>
              <a:stCxn id="241" idx="4"/>
              <a:endCxn id="242" idx="0"/>
            </p:cNvCxnSpPr>
            <p:nvPr/>
          </p:nvCxnSpPr>
          <p:spPr bwMode="auto">
            <a:xfrm>
              <a:off x="1325563"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9CF61F5E-E74C-4048-8EE0-BDD0F922129F}"/>
                </a:ext>
              </a:extLst>
            </p:cNvPr>
            <p:cNvCxnSpPr>
              <a:cxnSpLocks noChangeShapeType="1"/>
              <a:stCxn id="223" idx="4"/>
              <a:endCxn id="224" idx="0"/>
            </p:cNvCxnSpPr>
            <p:nvPr/>
          </p:nvCxnSpPr>
          <p:spPr bwMode="auto">
            <a:xfrm flipH="1">
              <a:off x="990600" y="5105400"/>
              <a:ext cx="114300" cy="1222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250" name="Straight Arrow Connector 249">
              <a:extLst>
                <a:ext uri="{FF2B5EF4-FFF2-40B4-BE49-F238E27FC236}">
                  <a16:creationId xmlns:a16="http://schemas.microsoft.com/office/drawing/2014/main" id="{8FE5195F-4292-A04F-8835-F0057B0BA13D}"/>
                </a:ext>
              </a:extLst>
            </p:cNvPr>
            <p:cNvCxnSpPr>
              <a:cxnSpLocks noChangeShapeType="1"/>
              <a:stCxn id="223" idx="4"/>
              <a:endCxn id="233" idx="0"/>
            </p:cNvCxnSpPr>
            <p:nvPr/>
          </p:nvCxnSpPr>
          <p:spPr bwMode="auto">
            <a:xfrm flipH="1">
              <a:off x="1096963" y="5105400"/>
              <a:ext cx="7937" cy="176213"/>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252" name="Straight Arrow Connector 251">
              <a:extLst>
                <a:ext uri="{FF2B5EF4-FFF2-40B4-BE49-F238E27FC236}">
                  <a16:creationId xmlns:a16="http://schemas.microsoft.com/office/drawing/2014/main" id="{7E896787-C3FA-D848-A26C-3A33319C931A}"/>
                </a:ext>
              </a:extLst>
            </p:cNvPr>
            <p:cNvCxnSpPr>
              <a:cxnSpLocks noChangeShapeType="1"/>
              <a:stCxn id="223" idx="4"/>
              <a:endCxn id="237" idx="0"/>
            </p:cNvCxnSpPr>
            <p:nvPr/>
          </p:nvCxnSpPr>
          <p:spPr bwMode="auto">
            <a:xfrm>
              <a:off x="1104900" y="5105400"/>
              <a:ext cx="106363" cy="244475"/>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254" name="Straight Arrow Connector 253">
              <a:extLst>
                <a:ext uri="{FF2B5EF4-FFF2-40B4-BE49-F238E27FC236}">
                  <a16:creationId xmlns:a16="http://schemas.microsoft.com/office/drawing/2014/main" id="{55B3C4D1-6052-674C-A735-A85A489EAEE7}"/>
                </a:ext>
              </a:extLst>
            </p:cNvPr>
            <p:cNvCxnSpPr>
              <a:cxnSpLocks noChangeShapeType="1"/>
              <a:stCxn id="223" idx="4"/>
              <a:endCxn id="241" idx="0"/>
            </p:cNvCxnSpPr>
            <p:nvPr/>
          </p:nvCxnSpPr>
          <p:spPr bwMode="auto">
            <a:xfrm>
              <a:off x="1104900" y="5105400"/>
              <a:ext cx="220663" cy="3048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grpSp>
        <p:nvGrpSpPr>
          <p:cNvPr id="10" name="Group 327">
            <a:extLst>
              <a:ext uri="{FF2B5EF4-FFF2-40B4-BE49-F238E27FC236}">
                <a16:creationId xmlns:a16="http://schemas.microsoft.com/office/drawing/2014/main" id="{5E9C2335-BCD9-BC42-A461-9FF71B642B64}"/>
              </a:ext>
            </a:extLst>
          </p:cNvPr>
          <p:cNvGrpSpPr>
            <a:grpSpLocks/>
          </p:cNvGrpSpPr>
          <p:nvPr/>
        </p:nvGrpSpPr>
        <p:grpSpPr bwMode="auto">
          <a:xfrm>
            <a:off x="1828800" y="4419600"/>
            <a:ext cx="914400" cy="1600200"/>
            <a:chOff x="685800" y="4648200"/>
            <a:chExt cx="914400" cy="1600200"/>
          </a:xfrm>
        </p:grpSpPr>
        <p:sp>
          <p:nvSpPr>
            <p:cNvPr id="329" name="Rectangle 328">
              <a:extLst>
                <a:ext uri="{FF2B5EF4-FFF2-40B4-BE49-F238E27FC236}">
                  <a16:creationId xmlns:a16="http://schemas.microsoft.com/office/drawing/2014/main" id="{6C910FFB-7FEC-9D47-AB9E-F3048FDD94C4}"/>
                </a:ext>
              </a:extLst>
            </p:cNvPr>
            <p:cNvSpPr>
              <a:spLocks noChangeArrowheads="1"/>
            </p:cNvSpPr>
            <p:nvPr/>
          </p:nvSpPr>
          <p:spPr bwMode="auto">
            <a:xfrm>
              <a:off x="685800" y="4648200"/>
              <a:ext cx="914400" cy="1600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30" name="Oval 329">
              <a:extLst>
                <a:ext uri="{FF2B5EF4-FFF2-40B4-BE49-F238E27FC236}">
                  <a16:creationId xmlns:a16="http://schemas.microsoft.com/office/drawing/2014/main" id="{1696E639-D469-B04B-B92F-115A09AFD524}"/>
                </a:ext>
              </a:extLst>
            </p:cNvPr>
            <p:cNvSpPr>
              <a:spLocks noChangeArrowheads="1"/>
            </p:cNvSpPr>
            <p:nvPr/>
          </p:nvSpPr>
          <p:spPr bwMode="auto">
            <a:xfrm>
              <a:off x="914400" y="472440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r>
                <a:rPr kumimoji="0" lang="el-GR" altLang="zh-CN" sz="2800">
                  <a:latin typeface="Times" charset="0"/>
                </a:rPr>
                <a:t>θ</a:t>
              </a:r>
              <a:endParaRPr kumimoji="0" lang="en-US" altLang="zh-CN" sz="2800">
                <a:latin typeface="Times" charset="0"/>
              </a:endParaRPr>
            </a:p>
          </p:txBody>
        </p:sp>
        <p:grpSp>
          <p:nvGrpSpPr>
            <p:cNvPr id="48250" name="Group 330">
              <a:extLst>
                <a:ext uri="{FF2B5EF4-FFF2-40B4-BE49-F238E27FC236}">
                  <a16:creationId xmlns:a16="http://schemas.microsoft.com/office/drawing/2014/main" id="{038D3C34-B86A-D747-ADC9-06FE57529997}"/>
                </a:ext>
              </a:extLst>
            </p:cNvPr>
            <p:cNvGrpSpPr>
              <a:grpSpLocks/>
            </p:cNvGrpSpPr>
            <p:nvPr/>
          </p:nvGrpSpPr>
          <p:grpSpPr bwMode="auto">
            <a:xfrm>
              <a:off x="762000" y="5181600"/>
              <a:ext cx="792480" cy="1013460"/>
              <a:chOff x="685800" y="5181600"/>
              <a:chExt cx="792480" cy="1013460"/>
            </a:xfrm>
          </p:grpSpPr>
          <p:grpSp>
            <p:nvGrpSpPr>
              <p:cNvPr id="48256" name="Group 336">
                <a:extLst>
                  <a:ext uri="{FF2B5EF4-FFF2-40B4-BE49-F238E27FC236}">
                    <a16:creationId xmlns:a16="http://schemas.microsoft.com/office/drawing/2014/main" id="{00BA6875-FA34-6E47-8761-2688D4C480BE}"/>
                  </a:ext>
                </a:extLst>
              </p:cNvPr>
              <p:cNvGrpSpPr>
                <a:grpSpLocks/>
              </p:cNvGrpSpPr>
              <p:nvPr/>
            </p:nvGrpSpPr>
            <p:grpSpPr bwMode="auto">
              <a:xfrm>
                <a:off x="685800" y="5181600"/>
                <a:ext cx="457200" cy="838200"/>
                <a:chOff x="3352800" y="4876800"/>
                <a:chExt cx="457200" cy="838200"/>
              </a:xfrm>
            </p:grpSpPr>
            <p:sp>
              <p:nvSpPr>
                <p:cNvPr id="350" name="Rectangle 349">
                  <a:extLst>
                    <a:ext uri="{FF2B5EF4-FFF2-40B4-BE49-F238E27FC236}">
                      <a16:creationId xmlns:a16="http://schemas.microsoft.com/office/drawing/2014/main" id="{98ACF8C6-8AF7-5549-BD03-87ACE4C0C08C}"/>
                    </a:ext>
                  </a:extLst>
                </p:cNvPr>
                <p:cNvSpPr>
                  <a:spLocks noChangeArrowheads="1"/>
                </p:cNvSpPr>
                <p:nvPr/>
              </p:nvSpPr>
              <p:spPr bwMode="auto">
                <a:xfrm>
                  <a:off x="3352800" y="4876800"/>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51" name="Oval 350">
                  <a:extLst>
                    <a:ext uri="{FF2B5EF4-FFF2-40B4-BE49-F238E27FC236}">
                      <a16:creationId xmlns:a16="http://schemas.microsoft.com/office/drawing/2014/main" id="{6E1B7284-70D7-884F-BB36-1CB87B23ADCC}"/>
                    </a:ext>
                  </a:extLst>
                </p:cNvPr>
                <p:cNvSpPr>
                  <a:spLocks noChangeArrowheads="1"/>
                </p:cNvSpPr>
                <p:nvPr/>
              </p:nvSpPr>
              <p:spPr bwMode="auto">
                <a:xfrm>
                  <a:off x="3390900" y="4922838"/>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52" name="Oval 351">
                  <a:extLst>
                    <a:ext uri="{FF2B5EF4-FFF2-40B4-BE49-F238E27FC236}">
                      <a16:creationId xmlns:a16="http://schemas.microsoft.com/office/drawing/2014/main" id="{DD346C31-5F2F-3745-AF01-59B8E19BB2B1}"/>
                    </a:ext>
                  </a:extLst>
                </p:cNvPr>
                <p:cNvSpPr>
                  <a:spLocks noChangeArrowheads="1"/>
                </p:cNvSpPr>
                <p:nvPr/>
              </p:nvSpPr>
              <p:spPr bwMode="auto">
                <a:xfrm>
                  <a:off x="3433763" y="5345113"/>
                  <a:ext cx="304800" cy="3048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57" name="Group 337">
                <a:extLst>
                  <a:ext uri="{FF2B5EF4-FFF2-40B4-BE49-F238E27FC236}">
                    <a16:creationId xmlns:a16="http://schemas.microsoft.com/office/drawing/2014/main" id="{6174AD2F-F416-574B-A179-95FE29EEF614}"/>
                  </a:ext>
                </a:extLst>
              </p:cNvPr>
              <p:cNvGrpSpPr>
                <a:grpSpLocks/>
              </p:cNvGrpSpPr>
              <p:nvPr/>
            </p:nvGrpSpPr>
            <p:grpSpPr bwMode="auto">
              <a:xfrm>
                <a:off x="792480" y="5234940"/>
                <a:ext cx="457200" cy="838200"/>
                <a:chOff x="3352800" y="4876800"/>
                <a:chExt cx="457200" cy="838200"/>
              </a:xfrm>
            </p:grpSpPr>
            <p:sp>
              <p:nvSpPr>
                <p:cNvPr id="347" name="Rectangle 346">
                  <a:extLst>
                    <a:ext uri="{FF2B5EF4-FFF2-40B4-BE49-F238E27FC236}">
                      <a16:creationId xmlns:a16="http://schemas.microsoft.com/office/drawing/2014/main" id="{E0D5B9C2-1238-D142-8399-72BDD91C3E61}"/>
                    </a:ext>
                  </a:extLst>
                </p:cNvPr>
                <p:cNvSpPr>
                  <a:spLocks noChangeArrowheads="1"/>
                </p:cNvSpPr>
                <p:nvPr/>
              </p:nvSpPr>
              <p:spPr bwMode="auto">
                <a:xfrm>
                  <a:off x="3352483" y="4877435"/>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48" name="Oval 347">
                  <a:extLst>
                    <a:ext uri="{FF2B5EF4-FFF2-40B4-BE49-F238E27FC236}">
                      <a16:creationId xmlns:a16="http://schemas.microsoft.com/office/drawing/2014/main" id="{6E03A31B-799A-4F4E-8889-5573F427EA90}"/>
                    </a:ext>
                  </a:extLst>
                </p:cNvPr>
                <p:cNvSpPr>
                  <a:spLocks noChangeArrowheads="1"/>
                </p:cNvSpPr>
                <p:nvPr/>
              </p:nvSpPr>
              <p:spPr bwMode="auto">
                <a:xfrm>
                  <a:off x="3390583" y="4923473"/>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49" name="Oval 348">
                  <a:extLst>
                    <a:ext uri="{FF2B5EF4-FFF2-40B4-BE49-F238E27FC236}">
                      <a16:creationId xmlns:a16="http://schemas.microsoft.com/office/drawing/2014/main" id="{BBAF825B-C05C-7B42-B22F-FEB7C06067B7}"/>
                    </a:ext>
                  </a:extLst>
                </p:cNvPr>
                <p:cNvSpPr>
                  <a:spLocks noChangeArrowheads="1"/>
                </p:cNvSpPr>
                <p:nvPr/>
              </p:nvSpPr>
              <p:spPr bwMode="auto">
                <a:xfrm>
                  <a:off x="3433445" y="5344160"/>
                  <a:ext cx="304800" cy="290513"/>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58" name="Group 338">
                <a:extLst>
                  <a:ext uri="{FF2B5EF4-FFF2-40B4-BE49-F238E27FC236}">
                    <a16:creationId xmlns:a16="http://schemas.microsoft.com/office/drawing/2014/main" id="{B1992326-D376-5042-A676-21C421FC060F}"/>
                  </a:ext>
                </a:extLst>
              </p:cNvPr>
              <p:cNvGrpSpPr>
                <a:grpSpLocks/>
              </p:cNvGrpSpPr>
              <p:nvPr/>
            </p:nvGrpSpPr>
            <p:grpSpPr bwMode="auto">
              <a:xfrm>
                <a:off x="906780" y="5303520"/>
                <a:ext cx="457200" cy="838200"/>
                <a:chOff x="3352800" y="4876800"/>
                <a:chExt cx="457200" cy="838200"/>
              </a:xfrm>
            </p:grpSpPr>
            <p:sp>
              <p:nvSpPr>
                <p:cNvPr id="344" name="Rectangle 343">
                  <a:extLst>
                    <a:ext uri="{FF2B5EF4-FFF2-40B4-BE49-F238E27FC236}">
                      <a16:creationId xmlns:a16="http://schemas.microsoft.com/office/drawing/2014/main" id="{4DE87DA2-1451-4E45-BAD4-3607BA8A5ACD}"/>
                    </a:ext>
                  </a:extLst>
                </p:cNvPr>
                <p:cNvSpPr>
                  <a:spLocks noChangeArrowheads="1"/>
                </p:cNvSpPr>
                <p:nvPr/>
              </p:nvSpPr>
              <p:spPr bwMode="auto">
                <a:xfrm>
                  <a:off x="3352483" y="4877118"/>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45" name="Oval 344">
                  <a:extLst>
                    <a:ext uri="{FF2B5EF4-FFF2-40B4-BE49-F238E27FC236}">
                      <a16:creationId xmlns:a16="http://schemas.microsoft.com/office/drawing/2014/main" id="{E096AEAE-DE74-F048-BA6E-46B2A1DB73CD}"/>
                    </a:ext>
                  </a:extLst>
                </p:cNvPr>
                <p:cNvSpPr>
                  <a:spLocks noChangeArrowheads="1"/>
                </p:cNvSpPr>
                <p:nvPr/>
              </p:nvSpPr>
              <p:spPr bwMode="auto">
                <a:xfrm>
                  <a:off x="3390583" y="4923155"/>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46" name="Oval 345">
                  <a:extLst>
                    <a:ext uri="{FF2B5EF4-FFF2-40B4-BE49-F238E27FC236}">
                      <a16:creationId xmlns:a16="http://schemas.microsoft.com/office/drawing/2014/main" id="{1BF4EBB1-FFB9-1645-9706-21CE1531173C}"/>
                    </a:ext>
                  </a:extLst>
                </p:cNvPr>
                <p:cNvSpPr>
                  <a:spLocks noChangeArrowheads="1"/>
                </p:cNvSpPr>
                <p:nvPr/>
              </p:nvSpPr>
              <p:spPr bwMode="auto">
                <a:xfrm>
                  <a:off x="3433445" y="5343843"/>
                  <a:ext cx="304800" cy="290512"/>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59" name="Group 339">
                <a:extLst>
                  <a:ext uri="{FF2B5EF4-FFF2-40B4-BE49-F238E27FC236}">
                    <a16:creationId xmlns:a16="http://schemas.microsoft.com/office/drawing/2014/main" id="{B031A31F-5EBC-FE44-8F61-BD913207E1A5}"/>
                  </a:ext>
                </a:extLst>
              </p:cNvPr>
              <p:cNvGrpSpPr>
                <a:grpSpLocks/>
              </p:cNvGrpSpPr>
              <p:nvPr/>
            </p:nvGrpSpPr>
            <p:grpSpPr bwMode="auto">
              <a:xfrm>
                <a:off x="1021080" y="5356860"/>
                <a:ext cx="457200" cy="838200"/>
                <a:chOff x="3352800" y="4876800"/>
                <a:chExt cx="457200" cy="838200"/>
              </a:xfrm>
            </p:grpSpPr>
            <p:sp>
              <p:nvSpPr>
                <p:cNvPr id="341" name="Rectangle 340">
                  <a:extLst>
                    <a:ext uri="{FF2B5EF4-FFF2-40B4-BE49-F238E27FC236}">
                      <a16:creationId xmlns:a16="http://schemas.microsoft.com/office/drawing/2014/main" id="{C33A42B0-F5EB-0043-BC74-01AE7D5718C2}"/>
                    </a:ext>
                  </a:extLst>
                </p:cNvPr>
                <p:cNvSpPr>
                  <a:spLocks noChangeArrowheads="1"/>
                </p:cNvSpPr>
                <p:nvPr/>
              </p:nvSpPr>
              <p:spPr bwMode="auto">
                <a:xfrm>
                  <a:off x="3352483" y="4876165"/>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42" name="Oval 341">
                  <a:extLst>
                    <a:ext uri="{FF2B5EF4-FFF2-40B4-BE49-F238E27FC236}">
                      <a16:creationId xmlns:a16="http://schemas.microsoft.com/office/drawing/2014/main" id="{2C3A2E8E-CCE4-8B4C-AE0F-F6B053405978}"/>
                    </a:ext>
                  </a:extLst>
                </p:cNvPr>
                <p:cNvSpPr>
                  <a:spLocks noChangeArrowheads="1"/>
                </p:cNvSpPr>
                <p:nvPr/>
              </p:nvSpPr>
              <p:spPr bwMode="auto">
                <a:xfrm>
                  <a:off x="3390583" y="493014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43" name="Oval 342">
                  <a:extLst>
                    <a:ext uri="{FF2B5EF4-FFF2-40B4-BE49-F238E27FC236}">
                      <a16:creationId xmlns:a16="http://schemas.microsoft.com/office/drawing/2014/main" id="{BDD9AD4E-DBC7-624B-B464-7CFA89E7CF8B}"/>
                    </a:ext>
                  </a:extLst>
                </p:cNvPr>
                <p:cNvSpPr>
                  <a:spLocks noChangeArrowheads="1"/>
                </p:cNvSpPr>
                <p:nvPr/>
              </p:nvSpPr>
              <p:spPr bwMode="auto">
                <a:xfrm>
                  <a:off x="3428683" y="5463540"/>
                  <a:ext cx="304800" cy="2286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lIns="0" tIns="0" rIns="0" anchor="ctr"/>
                <a:lstStyle/>
                <a:p>
                  <a:pPr algn="ctr" eaLnBrk="1" hangingPunct="1">
                    <a:defRPr/>
                  </a:pPr>
                  <a:r>
                    <a:rPr lang="en-US" altLang="zh-CN" sz="2000">
                      <a:solidFill>
                        <a:schemeClr val="bg1"/>
                      </a:solidFill>
                      <a:latin typeface="Times" charset="0"/>
                      <a:ea typeface="宋体" charset="0"/>
                      <a:cs typeface="Times" charset="0"/>
                    </a:rPr>
                    <a:t>w</a:t>
                  </a:r>
                </a:p>
              </p:txBody>
            </p:sp>
          </p:grpSp>
        </p:grpSp>
        <p:cxnSp>
          <p:nvCxnSpPr>
            <p:cNvPr id="332" name="Straight Arrow Connector 331">
              <a:extLst>
                <a:ext uri="{FF2B5EF4-FFF2-40B4-BE49-F238E27FC236}">
                  <a16:creationId xmlns:a16="http://schemas.microsoft.com/office/drawing/2014/main" id="{B5926E84-E13F-C647-A46D-D863E850A5F4}"/>
                </a:ext>
              </a:extLst>
            </p:cNvPr>
            <p:cNvCxnSpPr>
              <a:stCxn id="342" idx="4"/>
              <a:endCxn id="343" idx="0"/>
            </p:cNvCxnSpPr>
            <p:nvPr/>
          </p:nvCxnSpPr>
          <p:spPr bwMode="auto">
            <a:xfrm>
              <a:off x="1325563"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3" name="Straight Arrow Connector 332">
              <a:extLst>
                <a:ext uri="{FF2B5EF4-FFF2-40B4-BE49-F238E27FC236}">
                  <a16:creationId xmlns:a16="http://schemas.microsoft.com/office/drawing/2014/main" id="{30758DA7-7D3F-5D48-900E-E4B15CD1888E}"/>
                </a:ext>
              </a:extLst>
            </p:cNvPr>
            <p:cNvCxnSpPr>
              <a:cxnSpLocks noChangeShapeType="1"/>
              <a:stCxn id="330" idx="4"/>
              <a:endCxn id="351" idx="0"/>
            </p:cNvCxnSpPr>
            <p:nvPr/>
          </p:nvCxnSpPr>
          <p:spPr bwMode="auto">
            <a:xfrm flipH="1">
              <a:off x="990600" y="5105400"/>
              <a:ext cx="114300" cy="1222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34" name="Straight Arrow Connector 333">
              <a:extLst>
                <a:ext uri="{FF2B5EF4-FFF2-40B4-BE49-F238E27FC236}">
                  <a16:creationId xmlns:a16="http://schemas.microsoft.com/office/drawing/2014/main" id="{430256C6-8AEE-C64D-836E-1248831955DB}"/>
                </a:ext>
              </a:extLst>
            </p:cNvPr>
            <p:cNvCxnSpPr>
              <a:cxnSpLocks noChangeShapeType="1"/>
              <a:stCxn id="330" idx="4"/>
              <a:endCxn id="348" idx="0"/>
            </p:cNvCxnSpPr>
            <p:nvPr/>
          </p:nvCxnSpPr>
          <p:spPr bwMode="auto">
            <a:xfrm flipH="1">
              <a:off x="1096963" y="5105400"/>
              <a:ext cx="7937" cy="176213"/>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35" name="Straight Arrow Connector 334">
              <a:extLst>
                <a:ext uri="{FF2B5EF4-FFF2-40B4-BE49-F238E27FC236}">
                  <a16:creationId xmlns:a16="http://schemas.microsoft.com/office/drawing/2014/main" id="{D4BA6640-A5BA-334B-854A-47D5AA26E4FB}"/>
                </a:ext>
              </a:extLst>
            </p:cNvPr>
            <p:cNvCxnSpPr>
              <a:cxnSpLocks noChangeShapeType="1"/>
              <a:stCxn id="330" idx="4"/>
              <a:endCxn id="345" idx="0"/>
            </p:cNvCxnSpPr>
            <p:nvPr/>
          </p:nvCxnSpPr>
          <p:spPr bwMode="auto">
            <a:xfrm>
              <a:off x="1104900" y="5105400"/>
              <a:ext cx="106363" cy="244475"/>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36" name="Straight Arrow Connector 335">
              <a:extLst>
                <a:ext uri="{FF2B5EF4-FFF2-40B4-BE49-F238E27FC236}">
                  <a16:creationId xmlns:a16="http://schemas.microsoft.com/office/drawing/2014/main" id="{38B18CC5-213E-BE44-9FEC-147C001D23D2}"/>
                </a:ext>
              </a:extLst>
            </p:cNvPr>
            <p:cNvCxnSpPr>
              <a:cxnSpLocks noChangeShapeType="1"/>
              <a:stCxn id="330" idx="4"/>
              <a:endCxn id="342" idx="0"/>
            </p:cNvCxnSpPr>
            <p:nvPr/>
          </p:nvCxnSpPr>
          <p:spPr bwMode="auto">
            <a:xfrm>
              <a:off x="1104900" y="5105400"/>
              <a:ext cx="220663" cy="3048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cxnSp>
        <p:nvCxnSpPr>
          <p:cNvPr id="435" name="Straight Arrow Connector 434">
            <a:extLst>
              <a:ext uri="{FF2B5EF4-FFF2-40B4-BE49-F238E27FC236}">
                <a16:creationId xmlns:a16="http://schemas.microsoft.com/office/drawing/2014/main" id="{3FADAA0F-51CF-F44A-A210-9F96DE485334}"/>
              </a:ext>
            </a:extLst>
          </p:cNvPr>
          <p:cNvCxnSpPr>
            <a:cxnSpLocks noChangeShapeType="1"/>
          </p:cNvCxnSpPr>
          <p:nvPr/>
        </p:nvCxnSpPr>
        <p:spPr bwMode="auto">
          <a:xfrm flipH="1">
            <a:off x="2209800" y="4419600"/>
            <a:ext cx="1752600" cy="5334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37" name="Straight Arrow Connector 436">
            <a:extLst>
              <a:ext uri="{FF2B5EF4-FFF2-40B4-BE49-F238E27FC236}">
                <a16:creationId xmlns:a16="http://schemas.microsoft.com/office/drawing/2014/main" id="{94BA983A-374D-2D4D-892C-9FFCDA5C5FD3}"/>
              </a:ext>
            </a:extLst>
          </p:cNvPr>
          <p:cNvCxnSpPr>
            <a:cxnSpLocks noChangeShapeType="1"/>
          </p:cNvCxnSpPr>
          <p:nvPr/>
        </p:nvCxnSpPr>
        <p:spPr bwMode="auto">
          <a:xfrm flipH="1">
            <a:off x="2286000" y="4419600"/>
            <a:ext cx="1676400" cy="3810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nvGrpSpPr>
          <p:cNvPr id="19" name="Group 352">
            <a:extLst>
              <a:ext uri="{FF2B5EF4-FFF2-40B4-BE49-F238E27FC236}">
                <a16:creationId xmlns:a16="http://schemas.microsoft.com/office/drawing/2014/main" id="{20EF734F-BF91-044C-BC75-85580F22CD9C}"/>
              </a:ext>
            </a:extLst>
          </p:cNvPr>
          <p:cNvGrpSpPr>
            <a:grpSpLocks/>
          </p:cNvGrpSpPr>
          <p:nvPr/>
        </p:nvGrpSpPr>
        <p:grpSpPr bwMode="auto">
          <a:xfrm>
            <a:off x="2133600" y="4648200"/>
            <a:ext cx="914400" cy="1600200"/>
            <a:chOff x="685800" y="4648200"/>
            <a:chExt cx="914400" cy="1600200"/>
          </a:xfrm>
        </p:grpSpPr>
        <p:sp>
          <p:nvSpPr>
            <p:cNvPr id="354" name="Rectangle 353">
              <a:extLst>
                <a:ext uri="{FF2B5EF4-FFF2-40B4-BE49-F238E27FC236}">
                  <a16:creationId xmlns:a16="http://schemas.microsoft.com/office/drawing/2014/main" id="{CC4F53C0-1F25-EC48-A5D0-43ED7034E4B2}"/>
                </a:ext>
              </a:extLst>
            </p:cNvPr>
            <p:cNvSpPr>
              <a:spLocks noChangeArrowheads="1"/>
            </p:cNvSpPr>
            <p:nvPr/>
          </p:nvSpPr>
          <p:spPr bwMode="auto">
            <a:xfrm>
              <a:off x="685800" y="4648200"/>
              <a:ext cx="914400" cy="1600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55" name="Oval 354">
              <a:extLst>
                <a:ext uri="{FF2B5EF4-FFF2-40B4-BE49-F238E27FC236}">
                  <a16:creationId xmlns:a16="http://schemas.microsoft.com/office/drawing/2014/main" id="{9AFFBB35-BAD5-B74C-B404-0981726E25B3}"/>
                </a:ext>
              </a:extLst>
            </p:cNvPr>
            <p:cNvSpPr>
              <a:spLocks noChangeArrowheads="1"/>
            </p:cNvSpPr>
            <p:nvPr/>
          </p:nvSpPr>
          <p:spPr bwMode="auto">
            <a:xfrm>
              <a:off x="914400" y="472440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r>
                <a:rPr kumimoji="0" lang="el-GR" altLang="zh-CN" sz="2800">
                  <a:latin typeface="Times" charset="0"/>
                </a:rPr>
                <a:t>θ</a:t>
              </a:r>
              <a:endParaRPr kumimoji="0" lang="en-US" altLang="zh-CN" sz="2800">
                <a:latin typeface="Times" charset="0"/>
              </a:endParaRPr>
            </a:p>
          </p:txBody>
        </p:sp>
        <p:grpSp>
          <p:nvGrpSpPr>
            <p:cNvPr id="48226" name="Group 355">
              <a:extLst>
                <a:ext uri="{FF2B5EF4-FFF2-40B4-BE49-F238E27FC236}">
                  <a16:creationId xmlns:a16="http://schemas.microsoft.com/office/drawing/2014/main" id="{C1D969DC-C9E4-1B47-BB1F-79496AF8C040}"/>
                </a:ext>
              </a:extLst>
            </p:cNvPr>
            <p:cNvGrpSpPr>
              <a:grpSpLocks/>
            </p:cNvGrpSpPr>
            <p:nvPr/>
          </p:nvGrpSpPr>
          <p:grpSpPr bwMode="auto">
            <a:xfrm>
              <a:off x="762000" y="5181600"/>
              <a:ext cx="792480" cy="1013460"/>
              <a:chOff x="685800" y="5181600"/>
              <a:chExt cx="792480" cy="1013460"/>
            </a:xfrm>
          </p:grpSpPr>
          <p:grpSp>
            <p:nvGrpSpPr>
              <p:cNvPr id="48232" name="Group 361">
                <a:extLst>
                  <a:ext uri="{FF2B5EF4-FFF2-40B4-BE49-F238E27FC236}">
                    <a16:creationId xmlns:a16="http://schemas.microsoft.com/office/drawing/2014/main" id="{3498DB4B-D14E-854A-A4D7-3B80CA86B1E1}"/>
                  </a:ext>
                </a:extLst>
              </p:cNvPr>
              <p:cNvGrpSpPr>
                <a:grpSpLocks/>
              </p:cNvGrpSpPr>
              <p:nvPr/>
            </p:nvGrpSpPr>
            <p:grpSpPr bwMode="auto">
              <a:xfrm>
                <a:off x="685800" y="5181600"/>
                <a:ext cx="457200" cy="838200"/>
                <a:chOff x="3352800" y="4876800"/>
                <a:chExt cx="457200" cy="838200"/>
              </a:xfrm>
            </p:grpSpPr>
            <p:sp>
              <p:nvSpPr>
                <p:cNvPr id="375" name="Rectangle 374">
                  <a:extLst>
                    <a:ext uri="{FF2B5EF4-FFF2-40B4-BE49-F238E27FC236}">
                      <a16:creationId xmlns:a16="http://schemas.microsoft.com/office/drawing/2014/main" id="{32081058-0044-2347-8E03-80720CCA1EA7}"/>
                    </a:ext>
                  </a:extLst>
                </p:cNvPr>
                <p:cNvSpPr>
                  <a:spLocks noChangeArrowheads="1"/>
                </p:cNvSpPr>
                <p:nvPr/>
              </p:nvSpPr>
              <p:spPr bwMode="auto">
                <a:xfrm>
                  <a:off x="3352800" y="4876800"/>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76" name="Oval 375">
                  <a:extLst>
                    <a:ext uri="{FF2B5EF4-FFF2-40B4-BE49-F238E27FC236}">
                      <a16:creationId xmlns:a16="http://schemas.microsoft.com/office/drawing/2014/main" id="{995785BE-CA5C-4942-A1FC-D7C6B722C0D1}"/>
                    </a:ext>
                  </a:extLst>
                </p:cNvPr>
                <p:cNvSpPr>
                  <a:spLocks noChangeArrowheads="1"/>
                </p:cNvSpPr>
                <p:nvPr/>
              </p:nvSpPr>
              <p:spPr bwMode="auto">
                <a:xfrm>
                  <a:off x="3390900" y="4922838"/>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77" name="Oval 376">
                  <a:extLst>
                    <a:ext uri="{FF2B5EF4-FFF2-40B4-BE49-F238E27FC236}">
                      <a16:creationId xmlns:a16="http://schemas.microsoft.com/office/drawing/2014/main" id="{8A888ACF-700A-824F-8E6E-01013CBB51C8}"/>
                    </a:ext>
                  </a:extLst>
                </p:cNvPr>
                <p:cNvSpPr>
                  <a:spLocks noChangeArrowheads="1"/>
                </p:cNvSpPr>
                <p:nvPr/>
              </p:nvSpPr>
              <p:spPr bwMode="auto">
                <a:xfrm>
                  <a:off x="3433763" y="5345113"/>
                  <a:ext cx="304800" cy="3048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33" name="Group 362">
                <a:extLst>
                  <a:ext uri="{FF2B5EF4-FFF2-40B4-BE49-F238E27FC236}">
                    <a16:creationId xmlns:a16="http://schemas.microsoft.com/office/drawing/2014/main" id="{A8A8A452-D03D-1444-9400-7C8C1BD903FF}"/>
                  </a:ext>
                </a:extLst>
              </p:cNvPr>
              <p:cNvGrpSpPr>
                <a:grpSpLocks/>
              </p:cNvGrpSpPr>
              <p:nvPr/>
            </p:nvGrpSpPr>
            <p:grpSpPr bwMode="auto">
              <a:xfrm>
                <a:off x="792480" y="5234940"/>
                <a:ext cx="457200" cy="838200"/>
                <a:chOff x="3352800" y="4876800"/>
                <a:chExt cx="457200" cy="838200"/>
              </a:xfrm>
            </p:grpSpPr>
            <p:sp>
              <p:nvSpPr>
                <p:cNvPr id="372" name="Rectangle 371">
                  <a:extLst>
                    <a:ext uri="{FF2B5EF4-FFF2-40B4-BE49-F238E27FC236}">
                      <a16:creationId xmlns:a16="http://schemas.microsoft.com/office/drawing/2014/main" id="{1E17EE8D-584F-4F46-A318-DA2AC6AAAF70}"/>
                    </a:ext>
                  </a:extLst>
                </p:cNvPr>
                <p:cNvSpPr>
                  <a:spLocks noChangeArrowheads="1"/>
                </p:cNvSpPr>
                <p:nvPr/>
              </p:nvSpPr>
              <p:spPr bwMode="auto">
                <a:xfrm>
                  <a:off x="3352483" y="4877435"/>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73" name="Oval 372">
                  <a:extLst>
                    <a:ext uri="{FF2B5EF4-FFF2-40B4-BE49-F238E27FC236}">
                      <a16:creationId xmlns:a16="http://schemas.microsoft.com/office/drawing/2014/main" id="{980212B8-1D59-9A4B-BA02-F43BF408C27D}"/>
                    </a:ext>
                  </a:extLst>
                </p:cNvPr>
                <p:cNvSpPr>
                  <a:spLocks noChangeArrowheads="1"/>
                </p:cNvSpPr>
                <p:nvPr/>
              </p:nvSpPr>
              <p:spPr bwMode="auto">
                <a:xfrm>
                  <a:off x="3390583" y="4923473"/>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74" name="Oval 373">
                  <a:extLst>
                    <a:ext uri="{FF2B5EF4-FFF2-40B4-BE49-F238E27FC236}">
                      <a16:creationId xmlns:a16="http://schemas.microsoft.com/office/drawing/2014/main" id="{51DD80D3-F43E-394D-AF11-B0A3EBBE5642}"/>
                    </a:ext>
                  </a:extLst>
                </p:cNvPr>
                <p:cNvSpPr>
                  <a:spLocks noChangeArrowheads="1"/>
                </p:cNvSpPr>
                <p:nvPr/>
              </p:nvSpPr>
              <p:spPr bwMode="auto">
                <a:xfrm>
                  <a:off x="3433445" y="5344160"/>
                  <a:ext cx="304800" cy="290513"/>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34" name="Group 363">
                <a:extLst>
                  <a:ext uri="{FF2B5EF4-FFF2-40B4-BE49-F238E27FC236}">
                    <a16:creationId xmlns:a16="http://schemas.microsoft.com/office/drawing/2014/main" id="{EDC698A3-EA53-4A47-8D23-27175B614CB5}"/>
                  </a:ext>
                </a:extLst>
              </p:cNvPr>
              <p:cNvGrpSpPr>
                <a:grpSpLocks/>
              </p:cNvGrpSpPr>
              <p:nvPr/>
            </p:nvGrpSpPr>
            <p:grpSpPr bwMode="auto">
              <a:xfrm>
                <a:off x="906780" y="5303520"/>
                <a:ext cx="457200" cy="838200"/>
                <a:chOff x="3352800" y="4876800"/>
                <a:chExt cx="457200" cy="838200"/>
              </a:xfrm>
            </p:grpSpPr>
            <p:sp>
              <p:nvSpPr>
                <p:cNvPr id="369" name="Rectangle 368">
                  <a:extLst>
                    <a:ext uri="{FF2B5EF4-FFF2-40B4-BE49-F238E27FC236}">
                      <a16:creationId xmlns:a16="http://schemas.microsoft.com/office/drawing/2014/main" id="{6E930373-7613-9B4A-AB9A-9ED4BBC2E744}"/>
                    </a:ext>
                  </a:extLst>
                </p:cNvPr>
                <p:cNvSpPr>
                  <a:spLocks noChangeArrowheads="1"/>
                </p:cNvSpPr>
                <p:nvPr/>
              </p:nvSpPr>
              <p:spPr bwMode="auto">
                <a:xfrm>
                  <a:off x="3352483" y="4877118"/>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70" name="Oval 369">
                  <a:extLst>
                    <a:ext uri="{FF2B5EF4-FFF2-40B4-BE49-F238E27FC236}">
                      <a16:creationId xmlns:a16="http://schemas.microsoft.com/office/drawing/2014/main" id="{662E5D53-61C4-A74D-B020-5A4433C4EBE9}"/>
                    </a:ext>
                  </a:extLst>
                </p:cNvPr>
                <p:cNvSpPr>
                  <a:spLocks noChangeArrowheads="1"/>
                </p:cNvSpPr>
                <p:nvPr/>
              </p:nvSpPr>
              <p:spPr bwMode="auto">
                <a:xfrm>
                  <a:off x="3390583" y="4923155"/>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71" name="Oval 370">
                  <a:extLst>
                    <a:ext uri="{FF2B5EF4-FFF2-40B4-BE49-F238E27FC236}">
                      <a16:creationId xmlns:a16="http://schemas.microsoft.com/office/drawing/2014/main" id="{2CE96CE4-7324-E145-ABDD-371C47616E5F}"/>
                    </a:ext>
                  </a:extLst>
                </p:cNvPr>
                <p:cNvSpPr>
                  <a:spLocks noChangeArrowheads="1"/>
                </p:cNvSpPr>
                <p:nvPr/>
              </p:nvSpPr>
              <p:spPr bwMode="auto">
                <a:xfrm>
                  <a:off x="3433445" y="5343843"/>
                  <a:ext cx="304800" cy="290512"/>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35" name="Group 364">
                <a:extLst>
                  <a:ext uri="{FF2B5EF4-FFF2-40B4-BE49-F238E27FC236}">
                    <a16:creationId xmlns:a16="http://schemas.microsoft.com/office/drawing/2014/main" id="{345A2672-47C5-1D4B-8D29-0F20467CCD68}"/>
                  </a:ext>
                </a:extLst>
              </p:cNvPr>
              <p:cNvGrpSpPr>
                <a:grpSpLocks/>
              </p:cNvGrpSpPr>
              <p:nvPr/>
            </p:nvGrpSpPr>
            <p:grpSpPr bwMode="auto">
              <a:xfrm>
                <a:off x="1021080" y="5356860"/>
                <a:ext cx="457200" cy="838200"/>
                <a:chOff x="3352800" y="4876800"/>
                <a:chExt cx="457200" cy="838200"/>
              </a:xfrm>
            </p:grpSpPr>
            <p:sp>
              <p:nvSpPr>
                <p:cNvPr id="366" name="Rectangle 365">
                  <a:extLst>
                    <a:ext uri="{FF2B5EF4-FFF2-40B4-BE49-F238E27FC236}">
                      <a16:creationId xmlns:a16="http://schemas.microsoft.com/office/drawing/2014/main" id="{A23BE14C-DCFF-C749-9825-161819D39FD4}"/>
                    </a:ext>
                  </a:extLst>
                </p:cNvPr>
                <p:cNvSpPr>
                  <a:spLocks noChangeArrowheads="1"/>
                </p:cNvSpPr>
                <p:nvPr/>
              </p:nvSpPr>
              <p:spPr bwMode="auto">
                <a:xfrm>
                  <a:off x="3352483" y="4876165"/>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67" name="Oval 366">
                  <a:extLst>
                    <a:ext uri="{FF2B5EF4-FFF2-40B4-BE49-F238E27FC236}">
                      <a16:creationId xmlns:a16="http://schemas.microsoft.com/office/drawing/2014/main" id="{B0415539-FD80-EA40-9BFD-5E34EB2CCB4B}"/>
                    </a:ext>
                  </a:extLst>
                </p:cNvPr>
                <p:cNvSpPr>
                  <a:spLocks noChangeArrowheads="1"/>
                </p:cNvSpPr>
                <p:nvPr/>
              </p:nvSpPr>
              <p:spPr bwMode="auto">
                <a:xfrm>
                  <a:off x="3390583" y="493014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68" name="Oval 367">
                  <a:extLst>
                    <a:ext uri="{FF2B5EF4-FFF2-40B4-BE49-F238E27FC236}">
                      <a16:creationId xmlns:a16="http://schemas.microsoft.com/office/drawing/2014/main" id="{D9AD68ED-1B29-5643-A297-1F00D0837E37}"/>
                    </a:ext>
                  </a:extLst>
                </p:cNvPr>
                <p:cNvSpPr>
                  <a:spLocks noChangeArrowheads="1"/>
                </p:cNvSpPr>
                <p:nvPr/>
              </p:nvSpPr>
              <p:spPr bwMode="auto">
                <a:xfrm>
                  <a:off x="3428683" y="5463540"/>
                  <a:ext cx="304800" cy="2286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lIns="0" tIns="0" rIns="0" anchor="ctr"/>
                <a:lstStyle/>
                <a:p>
                  <a:pPr algn="ctr" eaLnBrk="1" hangingPunct="1">
                    <a:defRPr/>
                  </a:pPr>
                  <a:r>
                    <a:rPr lang="en-US" altLang="zh-CN" sz="2000">
                      <a:solidFill>
                        <a:schemeClr val="bg1"/>
                      </a:solidFill>
                      <a:latin typeface="Times" charset="0"/>
                      <a:ea typeface="宋体" charset="0"/>
                      <a:cs typeface="Times" charset="0"/>
                    </a:rPr>
                    <a:t>w</a:t>
                  </a:r>
                </a:p>
              </p:txBody>
            </p:sp>
          </p:grpSp>
        </p:grpSp>
        <p:cxnSp>
          <p:nvCxnSpPr>
            <p:cNvPr id="357" name="Straight Arrow Connector 356">
              <a:extLst>
                <a:ext uri="{FF2B5EF4-FFF2-40B4-BE49-F238E27FC236}">
                  <a16:creationId xmlns:a16="http://schemas.microsoft.com/office/drawing/2014/main" id="{9408135A-7A33-694D-BB40-AF76958E8AE8}"/>
                </a:ext>
              </a:extLst>
            </p:cNvPr>
            <p:cNvCxnSpPr>
              <a:stCxn id="367" idx="4"/>
              <a:endCxn id="368" idx="0"/>
            </p:cNvCxnSpPr>
            <p:nvPr/>
          </p:nvCxnSpPr>
          <p:spPr bwMode="auto">
            <a:xfrm>
              <a:off x="1325563"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8" name="Straight Arrow Connector 357">
              <a:extLst>
                <a:ext uri="{FF2B5EF4-FFF2-40B4-BE49-F238E27FC236}">
                  <a16:creationId xmlns:a16="http://schemas.microsoft.com/office/drawing/2014/main" id="{FAB9F271-7A1A-E046-B126-7103C17AA5BB}"/>
                </a:ext>
              </a:extLst>
            </p:cNvPr>
            <p:cNvCxnSpPr>
              <a:cxnSpLocks noChangeShapeType="1"/>
              <a:stCxn id="355" idx="4"/>
              <a:endCxn id="376" idx="0"/>
            </p:cNvCxnSpPr>
            <p:nvPr/>
          </p:nvCxnSpPr>
          <p:spPr bwMode="auto">
            <a:xfrm flipH="1">
              <a:off x="990600" y="5105400"/>
              <a:ext cx="114300" cy="1222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59" name="Straight Arrow Connector 358">
              <a:extLst>
                <a:ext uri="{FF2B5EF4-FFF2-40B4-BE49-F238E27FC236}">
                  <a16:creationId xmlns:a16="http://schemas.microsoft.com/office/drawing/2014/main" id="{4C77FB43-E9BC-7D42-A183-911F16238B84}"/>
                </a:ext>
              </a:extLst>
            </p:cNvPr>
            <p:cNvCxnSpPr>
              <a:cxnSpLocks noChangeShapeType="1"/>
              <a:stCxn id="355" idx="4"/>
              <a:endCxn id="373" idx="0"/>
            </p:cNvCxnSpPr>
            <p:nvPr/>
          </p:nvCxnSpPr>
          <p:spPr bwMode="auto">
            <a:xfrm flipH="1">
              <a:off x="1096963" y="5105400"/>
              <a:ext cx="7937" cy="176213"/>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60" name="Straight Arrow Connector 359">
              <a:extLst>
                <a:ext uri="{FF2B5EF4-FFF2-40B4-BE49-F238E27FC236}">
                  <a16:creationId xmlns:a16="http://schemas.microsoft.com/office/drawing/2014/main" id="{C49AC6B7-1D6C-7545-8F7A-78B97BD357A1}"/>
                </a:ext>
              </a:extLst>
            </p:cNvPr>
            <p:cNvCxnSpPr>
              <a:cxnSpLocks noChangeShapeType="1"/>
              <a:stCxn id="355" idx="4"/>
              <a:endCxn id="370" idx="0"/>
            </p:cNvCxnSpPr>
            <p:nvPr/>
          </p:nvCxnSpPr>
          <p:spPr bwMode="auto">
            <a:xfrm>
              <a:off x="1104900" y="5105400"/>
              <a:ext cx="106363" cy="244475"/>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61" name="Straight Arrow Connector 360">
              <a:extLst>
                <a:ext uri="{FF2B5EF4-FFF2-40B4-BE49-F238E27FC236}">
                  <a16:creationId xmlns:a16="http://schemas.microsoft.com/office/drawing/2014/main" id="{3A1122BF-C061-B749-9A0D-C59F8B1B1DF1}"/>
                </a:ext>
              </a:extLst>
            </p:cNvPr>
            <p:cNvCxnSpPr>
              <a:cxnSpLocks noChangeShapeType="1"/>
              <a:stCxn id="355" idx="4"/>
              <a:endCxn id="367" idx="0"/>
            </p:cNvCxnSpPr>
            <p:nvPr/>
          </p:nvCxnSpPr>
          <p:spPr bwMode="auto">
            <a:xfrm>
              <a:off x="1104900" y="5105400"/>
              <a:ext cx="220663" cy="3048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cxnSp>
        <p:nvCxnSpPr>
          <p:cNvPr id="404" name="Straight Arrow Connector 403">
            <a:extLst>
              <a:ext uri="{FF2B5EF4-FFF2-40B4-BE49-F238E27FC236}">
                <a16:creationId xmlns:a16="http://schemas.microsoft.com/office/drawing/2014/main" id="{7FB0EDD0-C506-1644-9FA8-1F4CCB1743C0}"/>
              </a:ext>
            </a:extLst>
          </p:cNvPr>
          <p:cNvCxnSpPr>
            <a:cxnSpLocks noChangeShapeType="1"/>
            <a:endCxn id="223" idx="2"/>
          </p:cNvCxnSpPr>
          <p:nvPr/>
        </p:nvCxnSpPr>
        <p:spPr bwMode="auto">
          <a:xfrm flipV="1">
            <a:off x="914400" y="4533900"/>
            <a:ext cx="838200" cy="1143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06" name="Straight Arrow Connector 405">
            <a:extLst>
              <a:ext uri="{FF2B5EF4-FFF2-40B4-BE49-F238E27FC236}">
                <a16:creationId xmlns:a16="http://schemas.microsoft.com/office/drawing/2014/main" id="{25A7C065-0ADF-0E4E-8B85-BF4E82FF1066}"/>
              </a:ext>
            </a:extLst>
          </p:cNvPr>
          <p:cNvCxnSpPr>
            <a:cxnSpLocks noChangeShapeType="1"/>
            <a:endCxn id="330" idx="2"/>
          </p:cNvCxnSpPr>
          <p:nvPr/>
        </p:nvCxnSpPr>
        <p:spPr bwMode="auto">
          <a:xfrm>
            <a:off x="914400" y="4648200"/>
            <a:ext cx="1143000" cy="381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08" name="Straight Arrow Connector 407">
            <a:extLst>
              <a:ext uri="{FF2B5EF4-FFF2-40B4-BE49-F238E27FC236}">
                <a16:creationId xmlns:a16="http://schemas.microsoft.com/office/drawing/2014/main" id="{12566DD8-3607-6444-BCA9-6980D95CA402}"/>
              </a:ext>
            </a:extLst>
          </p:cNvPr>
          <p:cNvCxnSpPr>
            <a:cxnSpLocks noChangeShapeType="1"/>
            <a:endCxn id="355" idx="2"/>
          </p:cNvCxnSpPr>
          <p:nvPr/>
        </p:nvCxnSpPr>
        <p:spPr bwMode="auto">
          <a:xfrm>
            <a:off x="914400" y="4648200"/>
            <a:ext cx="1447800" cy="2667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33" name="Straight Arrow Connector 432">
            <a:extLst>
              <a:ext uri="{FF2B5EF4-FFF2-40B4-BE49-F238E27FC236}">
                <a16:creationId xmlns:a16="http://schemas.microsoft.com/office/drawing/2014/main" id="{746259C9-A8EB-7249-9974-989933210F45}"/>
              </a:ext>
            </a:extLst>
          </p:cNvPr>
          <p:cNvCxnSpPr>
            <a:cxnSpLocks noChangeShapeType="1"/>
            <a:endCxn id="380" idx="3"/>
          </p:cNvCxnSpPr>
          <p:nvPr/>
        </p:nvCxnSpPr>
        <p:spPr bwMode="auto">
          <a:xfrm flipH="1">
            <a:off x="2722563" y="4419600"/>
            <a:ext cx="1239837" cy="7826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31" name="Straight Arrow Connector 430">
            <a:extLst>
              <a:ext uri="{FF2B5EF4-FFF2-40B4-BE49-F238E27FC236}">
                <a16:creationId xmlns:a16="http://schemas.microsoft.com/office/drawing/2014/main" id="{D9F281CD-14C7-7F4E-8E4C-3951C2DCC1DA}"/>
              </a:ext>
            </a:extLst>
          </p:cNvPr>
          <p:cNvCxnSpPr>
            <a:cxnSpLocks noChangeShapeType="1"/>
          </p:cNvCxnSpPr>
          <p:nvPr/>
        </p:nvCxnSpPr>
        <p:spPr bwMode="auto">
          <a:xfrm flipH="1">
            <a:off x="2743200" y="4419600"/>
            <a:ext cx="1219200" cy="10668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29" name="Straight Arrow Connector 428">
            <a:extLst>
              <a:ext uri="{FF2B5EF4-FFF2-40B4-BE49-F238E27FC236}">
                <a16:creationId xmlns:a16="http://schemas.microsoft.com/office/drawing/2014/main" id="{C6717FDE-038B-0547-9D1B-52D9C6547E33}"/>
              </a:ext>
            </a:extLst>
          </p:cNvPr>
          <p:cNvCxnSpPr>
            <a:cxnSpLocks noChangeShapeType="1"/>
          </p:cNvCxnSpPr>
          <p:nvPr/>
        </p:nvCxnSpPr>
        <p:spPr bwMode="auto">
          <a:xfrm flipH="1">
            <a:off x="2819400" y="4419600"/>
            <a:ext cx="1143000" cy="11430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nvGrpSpPr>
          <p:cNvPr id="29" name="Group 377">
            <a:extLst>
              <a:ext uri="{FF2B5EF4-FFF2-40B4-BE49-F238E27FC236}">
                <a16:creationId xmlns:a16="http://schemas.microsoft.com/office/drawing/2014/main" id="{CB9EAA31-3A89-6848-A7AB-7EEA25A3BF0F}"/>
              </a:ext>
            </a:extLst>
          </p:cNvPr>
          <p:cNvGrpSpPr>
            <a:grpSpLocks/>
          </p:cNvGrpSpPr>
          <p:nvPr/>
        </p:nvGrpSpPr>
        <p:grpSpPr bwMode="auto">
          <a:xfrm>
            <a:off x="2438400" y="4800600"/>
            <a:ext cx="914400" cy="1600200"/>
            <a:chOff x="685800" y="4648200"/>
            <a:chExt cx="914400" cy="1600200"/>
          </a:xfrm>
        </p:grpSpPr>
        <p:sp>
          <p:nvSpPr>
            <p:cNvPr id="379" name="Rectangle 378">
              <a:extLst>
                <a:ext uri="{FF2B5EF4-FFF2-40B4-BE49-F238E27FC236}">
                  <a16:creationId xmlns:a16="http://schemas.microsoft.com/office/drawing/2014/main" id="{ED76D612-0BC8-9844-A29D-6454D2E430D7}"/>
                </a:ext>
              </a:extLst>
            </p:cNvPr>
            <p:cNvSpPr>
              <a:spLocks noChangeArrowheads="1"/>
            </p:cNvSpPr>
            <p:nvPr/>
          </p:nvSpPr>
          <p:spPr bwMode="auto">
            <a:xfrm>
              <a:off x="685800" y="4648200"/>
              <a:ext cx="914400" cy="1600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80" name="Oval 379">
              <a:extLst>
                <a:ext uri="{FF2B5EF4-FFF2-40B4-BE49-F238E27FC236}">
                  <a16:creationId xmlns:a16="http://schemas.microsoft.com/office/drawing/2014/main" id="{DAED6120-CCBD-F847-A308-EEF54B714692}"/>
                </a:ext>
              </a:extLst>
            </p:cNvPr>
            <p:cNvSpPr>
              <a:spLocks noChangeArrowheads="1"/>
            </p:cNvSpPr>
            <p:nvPr/>
          </p:nvSpPr>
          <p:spPr bwMode="auto">
            <a:xfrm>
              <a:off x="914400" y="472440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r>
                <a:rPr kumimoji="0" lang="el-GR" altLang="zh-CN" sz="2800">
                  <a:latin typeface="Times" charset="0"/>
                </a:rPr>
                <a:t>θ</a:t>
              </a:r>
              <a:endParaRPr kumimoji="0" lang="en-US" altLang="zh-CN" sz="2800">
                <a:latin typeface="Times" charset="0"/>
              </a:endParaRPr>
            </a:p>
          </p:txBody>
        </p:sp>
        <p:grpSp>
          <p:nvGrpSpPr>
            <p:cNvPr id="48202" name="Group 380">
              <a:extLst>
                <a:ext uri="{FF2B5EF4-FFF2-40B4-BE49-F238E27FC236}">
                  <a16:creationId xmlns:a16="http://schemas.microsoft.com/office/drawing/2014/main" id="{F143D890-BA2D-3C4E-9CB0-1CB10714B621}"/>
                </a:ext>
              </a:extLst>
            </p:cNvPr>
            <p:cNvGrpSpPr>
              <a:grpSpLocks/>
            </p:cNvGrpSpPr>
            <p:nvPr/>
          </p:nvGrpSpPr>
          <p:grpSpPr bwMode="auto">
            <a:xfrm>
              <a:off x="762000" y="5181600"/>
              <a:ext cx="792480" cy="1013460"/>
              <a:chOff x="685800" y="5181600"/>
              <a:chExt cx="792480" cy="1013460"/>
            </a:xfrm>
          </p:grpSpPr>
          <p:grpSp>
            <p:nvGrpSpPr>
              <p:cNvPr id="48208" name="Group 386">
                <a:extLst>
                  <a:ext uri="{FF2B5EF4-FFF2-40B4-BE49-F238E27FC236}">
                    <a16:creationId xmlns:a16="http://schemas.microsoft.com/office/drawing/2014/main" id="{CFF45DB6-071E-C84F-873D-F20D2A8FFDCF}"/>
                  </a:ext>
                </a:extLst>
              </p:cNvPr>
              <p:cNvGrpSpPr>
                <a:grpSpLocks/>
              </p:cNvGrpSpPr>
              <p:nvPr/>
            </p:nvGrpSpPr>
            <p:grpSpPr bwMode="auto">
              <a:xfrm>
                <a:off x="685800" y="5181600"/>
                <a:ext cx="457200" cy="838200"/>
                <a:chOff x="3352800" y="4876800"/>
                <a:chExt cx="457200" cy="838200"/>
              </a:xfrm>
            </p:grpSpPr>
            <p:sp>
              <p:nvSpPr>
                <p:cNvPr id="400" name="Rectangle 399">
                  <a:extLst>
                    <a:ext uri="{FF2B5EF4-FFF2-40B4-BE49-F238E27FC236}">
                      <a16:creationId xmlns:a16="http://schemas.microsoft.com/office/drawing/2014/main" id="{F5E3489D-C2F1-8044-AF21-104BF1E13ACD}"/>
                    </a:ext>
                  </a:extLst>
                </p:cNvPr>
                <p:cNvSpPr>
                  <a:spLocks noChangeArrowheads="1"/>
                </p:cNvSpPr>
                <p:nvPr/>
              </p:nvSpPr>
              <p:spPr bwMode="auto">
                <a:xfrm>
                  <a:off x="3352800" y="4876800"/>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401" name="Oval 400">
                  <a:extLst>
                    <a:ext uri="{FF2B5EF4-FFF2-40B4-BE49-F238E27FC236}">
                      <a16:creationId xmlns:a16="http://schemas.microsoft.com/office/drawing/2014/main" id="{CEF0598B-511C-D747-9291-581D035AA483}"/>
                    </a:ext>
                  </a:extLst>
                </p:cNvPr>
                <p:cNvSpPr>
                  <a:spLocks noChangeArrowheads="1"/>
                </p:cNvSpPr>
                <p:nvPr/>
              </p:nvSpPr>
              <p:spPr bwMode="auto">
                <a:xfrm>
                  <a:off x="3390900" y="4922838"/>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402" name="Oval 401">
                  <a:extLst>
                    <a:ext uri="{FF2B5EF4-FFF2-40B4-BE49-F238E27FC236}">
                      <a16:creationId xmlns:a16="http://schemas.microsoft.com/office/drawing/2014/main" id="{EAE3E483-166D-3C46-AC7E-E089B201F4DA}"/>
                    </a:ext>
                  </a:extLst>
                </p:cNvPr>
                <p:cNvSpPr>
                  <a:spLocks noChangeArrowheads="1"/>
                </p:cNvSpPr>
                <p:nvPr/>
              </p:nvSpPr>
              <p:spPr bwMode="auto">
                <a:xfrm>
                  <a:off x="3433763" y="5345113"/>
                  <a:ext cx="304800" cy="3048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09" name="Group 387">
                <a:extLst>
                  <a:ext uri="{FF2B5EF4-FFF2-40B4-BE49-F238E27FC236}">
                    <a16:creationId xmlns:a16="http://schemas.microsoft.com/office/drawing/2014/main" id="{10BFF651-D3D0-C642-97E9-C66A323CAE18}"/>
                  </a:ext>
                </a:extLst>
              </p:cNvPr>
              <p:cNvGrpSpPr>
                <a:grpSpLocks/>
              </p:cNvGrpSpPr>
              <p:nvPr/>
            </p:nvGrpSpPr>
            <p:grpSpPr bwMode="auto">
              <a:xfrm>
                <a:off x="792480" y="5234940"/>
                <a:ext cx="457200" cy="838200"/>
                <a:chOff x="3352800" y="4876800"/>
                <a:chExt cx="457200" cy="838200"/>
              </a:xfrm>
            </p:grpSpPr>
            <p:sp>
              <p:nvSpPr>
                <p:cNvPr id="397" name="Rectangle 396">
                  <a:extLst>
                    <a:ext uri="{FF2B5EF4-FFF2-40B4-BE49-F238E27FC236}">
                      <a16:creationId xmlns:a16="http://schemas.microsoft.com/office/drawing/2014/main" id="{F3522FB8-A4D9-984C-8E4D-6F41989BDB31}"/>
                    </a:ext>
                  </a:extLst>
                </p:cNvPr>
                <p:cNvSpPr>
                  <a:spLocks noChangeArrowheads="1"/>
                </p:cNvSpPr>
                <p:nvPr/>
              </p:nvSpPr>
              <p:spPr bwMode="auto">
                <a:xfrm>
                  <a:off x="3352483" y="4877435"/>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98" name="Oval 397">
                  <a:extLst>
                    <a:ext uri="{FF2B5EF4-FFF2-40B4-BE49-F238E27FC236}">
                      <a16:creationId xmlns:a16="http://schemas.microsoft.com/office/drawing/2014/main" id="{F78A413D-FA92-1049-8BDF-8E8622DE74CE}"/>
                    </a:ext>
                  </a:extLst>
                </p:cNvPr>
                <p:cNvSpPr>
                  <a:spLocks noChangeArrowheads="1"/>
                </p:cNvSpPr>
                <p:nvPr/>
              </p:nvSpPr>
              <p:spPr bwMode="auto">
                <a:xfrm>
                  <a:off x="3390583" y="4923473"/>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99" name="Oval 398">
                  <a:extLst>
                    <a:ext uri="{FF2B5EF4-FFF2-40B4-BE49-F238E27FC236}">
                      <a16:creationId xmlns:a16="http://schemas.microsoft.com/office/drawing/2014/main" id="{C8751D1D-AD13-A048-935C-5F696BFCC55F}"/>
                    </a:ext>
                  </a:extLst>
                </p:cNvPr>
                <p:cNvSpPr>
                  <a:spLocks noChangeArrowheads="1"/>
                </p:cNvSpPr>
                <p:nvPr/>
              </p:nvSpPr>
              <p:spPr bwMode="auto">
                <a:xfrm>
                  <a:off x="3433445" y="5344160"/>
                  <a:ext cx="304800" cy="290513"/>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10" name="Group 388">
                <a:extLst>
                  <a:ext uri="{FF2B5EF4-FFF2-40B4-BE49-F238E27FC236}">
                    <a16:creationId xmlns:a16="http://schemas.microsoft.com/office/drawing/2014/main" id="{C6A6805E-1C6A-674F-968D-8C1332DA0DF3}"/>
                  </a:ext>
                </a:extLst>
              </p:cNvPr>
              <p:cNvGrpSpPr>
                <a:grpSpLocks/>
              </p:cNvGrpSpPr>
              <p:nvPr/>
            </p:nvGrpSpPr>
            <p:grpSpPr bwMode="auto">
              <a:xfrm>
                <a:off x="906780" y="5303520"/>
                <a:ext cx="457200" cy="838200"/>
                <a:chOff x="3352800" y="4876800"/>
                <a:chExt cx="457200" cy="838200"/>
              </a:xfrm>
            </p:grpSpPr>
            <p:sp>
              <p:nvSpPr>
                <p:cNvPr id="394" name="Rectangle 393">
                  <a:extLst>
                    <a:ext uri="{FF2B5EF4-FFF2-40B4-BE49-F238E27FC236}">
                      <a16:creationId xmlns:a16="http://schemas.microsoft.com/office/drawing/2014/main" id="{92F3A116-1C68-0F4B-8FD0-B4AC736194A1}"/>
                    </a:ext>
                  </a:extLst>
                </p:cNvPr>
                <p:cNvSpPr>
                  <a:spLocks noChangeArrowheads="1"/>
                </p:cNvSpPr>
                <p:nvPr/>
              </p:nvSpPr>
              <p:spPr bwMode="auto">
                <a:xfrm>
                  <a:off x="3352483" y="4877118"/>
                  <a:ext cx="457200" cy="82232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95" name="Oval 394">
                  <a:extLst>
                    <a:ext uri="{FF2B5EF4-FFF2-40B4-BE49-F238E27FC236}">
                      <a16:creationId xmlns:a16="http://schemas.microsoft.com/office/drawing/2014/main" id="{13A56916-8F08-184B-BDA2-2D4AB52730E7}"/>
                    </a:ext>
                  </a:extLst>
                </p:cNvPr>
                <p:cNvSpPr>
                  <a:spLocks noChangeArrowheads="1"/>
                </p:cNvSpPr>
                <p:nvPr/>
              </p:nvSpPr>
              <p:spPr bwMode="auto">
                <a:xfrm>
                  <a:off x="3390583" y="4923155"/>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96" name="Oval 395">
                  <a:extLst>
                    <a:ext uri="{FF2B5EF4-FFF2-40B4-BE49-F238E27FC236}">
                      <a16:creationId xmlns:a16="http://schemas.microsoft.com/office/drawing/2014/main" id="{6FBD2770-B75D-C34F-B664-D4DC03C75F79}"/>
                    </a:ext>
                  </a:extLst>
                </p:cNvPr>
                <p:cNvSpPr>
                  <a:spLocks noChangeArrowheads="1"/>
                </p:cNvSpPr>
                <p:nvPr/>
              </p:nvSpPr>
              <p:spPr bwMode="auto">
                <a:xfrm>
                  <a:off x="3433445" y="5343843"/>
                  <a:ext cx="304800" cy="290512"/>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anchor="ctr"/>
                <a:lstStyle/>
                <a:p>
                  <a:pPr algn="ctr" eaLnBrk="1" hangingPunct="1">
                    <a:defRPr/>
                  </a:pPr>
                  <a:r>
                    <a:rPr lang="en-US" altLang="zh-CN" sz="2400">
                      <a:solidFill>
                        <a:schemeClr val="bg1"/>
                      </a:solidFill>
                      <a:latin typeface="Times" charset="0"/>
                      <a:ea typeface="宋体" charset="0"/>
                      <a:cs typeface="Times" charset="0"/>
                    </a:rPr>
                    <a:t>w</a:t>
                  </a:r>
                </a:p>
              </p:txBody>
            </p:sp>
          </p:grpSp>
          <p:grpSp>
            <p:nvGrpSpPr>
              <p:cNvPr id="48211" name="Group 389">
                <a:extLst>
                  <a:ext uri="{FF2B5EF4-FFF2-40B4-BE49-F238E27FC236}">
                    <a16:creationId xmlns:a16="http://schemas.microsoft.com/office/drawing/2014/main" id="{8487F1C8-C7B2-7145-9C52-77A83C946A23}"/>
                  </a:ext>
                </a:extLst>
              </p:cNvPr>
              <p:cNvGrpSpPr>
                <a:grpSpLocks/>
              </p:cNvGrpSpPr>
              <p:nvPr/>
            </p:nvGrpSpPr>
            <p:grpSpPr bwMode="auto">
              <a:xfrm>
                <a:off x="1021080" y="5356860"/>
                <a:ext cx="457200" cy="838200"/>
                <a:chOff x="3352800" y="4876800"/>
                <a:chExt cx="457200" cy="838200"/>
              </a:xfrm>
            </p:grpSpPr>
            <p:sp>
              <p:nvSpPr>
                <p:cNvPr id="391" name="Rectangle 390">
                  <a:extLst>
                    <a:ext uri="{FF2B5EF4-FFF2-40B4-BE49-F238E27FC236}">
                      <a16:creationId xmlns:a16="http://schemas.microsoft.com/office/drawing/2014/main" id="{8D015994-CE7A-E040-B57A-89B390243F0F}"/>
                    </a:ext>
                  </a:extLst>
                </p:cNvPr>
                <p:cNvSpPr>
                  <a:spLocks noChangeArrowheads="1"/>
                </p:cNvSpPr>
                <p:nvPr/>
              </p:nvSpPr>
              <p:spPr bwMode="auto">
                <a:xfrm>
                  <a:off x="3352483" y="4876165"/>
                  <a:ext cx="457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hangingPunct="1">
                    <a:defRPr/>
                  </a:pPr>
                  <a:endParaRPr lang="en-US" sz="2800">
                    <a:latin typeface="Tahoma" pitchFamily="-64" charset="0"/>
                    <a:ea typeface="+mn-ea"/>
                  </a:endParaRPr>
                </a:p>
              </p:txBody>
            </p:sp>
            <p:sp>
              <p:nvSpPr>
                <p:cNvPr id="392" name="Oval 391">
                  <a:extLst>
                    <a:ext uri="{FF2B5EF4-FFF2-40B4-BE49-F238E27FC236}">
                      <a16:creationId xmlns:a16="http://schemas.microsoft.com/office/drawing/2014/main" id="{28297E29-2694-9D47-93A7-3FD00BEB0EB5}"/>
                    </a:ext>
                  </a:extLst>
                </p:cNvPr>
                <p:cNvSpPr>
                  <a:spLocks noChangeArrowheads="1"/>
                </p:cNvSpPr>
                <p:nvPr/>
              </p:nvSpPr>
              <p:spPr bwMode="auto">
                <a:xfrm>
                  <a:off x="3390583" y="4930140"/>
                  <a:ext cx="381000" cy="381000"/>
                </a:xfrm>
                <a:prstGeom prst="ellipse">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400">
                      <a:latin typeface="Times" charset="0"/>
                      <a:ea typeface="宋体" charset="0"/>
                      <a:cs typeface="Times" charset="0"/>
                    </a:rPr>
                    <a:t>Z</a:t>
                  </a:r>
                </a:p>
              </p:txBody>
            </p:sp>
            <p:sp>
              <p:nvSpPr>
                <p:cNvPr id="393" name="Oval 392">
                  <a:extLst>
                    <a:ext uri="{FF2B5EF4-FFF2-40B4-BE49-F238E27FC236}">
                      <a16:creationId xmlns:a16="http://schemas.microsoft.com/office/drawing/2014/main" id="{AAECFC43-5CEF-224E-8F5B-7135806C51B3}"/>
                    </a:ext>
                  </a:extLst>
                </p:cNvPr>
                <p:cNvSpPr>
                  <a:spLocks noChangeArrowheads="1"/>
                </p:cNvSpPr>
                <p:nvPr/>
              </p:nvSpPr>
              <p:spPr bwMode="auto">
                <a:xfrm>
                  <a:off x="3428683" y="5463540"/>
                  <a:ext cx="304800" cy="228600"/>
                </a:xfrm>
                <a:prstGeom prst="ellipse">
                  <a:avLst/>
                </a:prstGeom>
                <a:gradFill rotWithShape="1">
                  <a:gsLst>
                    <a:gs pos="0">
                      <a:srgbClr val="2C5D98"/>
                    </a:gs>
                    <a:gs pos="80000">
                      <a:srgbClr val="3C7BC7"/>
                    </a:gs>
                    <a:gs pos="100000">
                      <a:srgbClr val="3A7CCB"/>
                    </a:gs>
                  </a:gsLst>
                  <a:lin ang="16200000"/>
                </a:gradFill>
                <a:ln w="9525">
                  <a:solidFill>
                    <a:srgbClr val="4A7EBB"/>
                  </a:solidFill>
                  <a:round/>
                  <a:headEnd/>
                  <a:tailEnd/>
                </a:ln>
                <a:effectLst>
                  <a:outerShdw blurRad="63500" dist="23000" dir="5400000" rotWithShape="0">
                    <a:srgbClr val="000000">
                      <a:alpha val="34999"/>
                    </a:srgbClr>
                  </a:outerShdw>
                </a:effectLst>
              </p:spPr>
              <p:txBody>
                <a:bodyPr wrap="none" lIns="0" tIns="0" rIns="0" anchor="ctr"/>
                <a:lstStyle/>
                <a:p>
                  <a:pPr algn="ctr" eaLnBrk="1" hangingPunct="1">
                    <a:defRPr/>
                  </a:pPr>
                  <a:r>
                    <a:rPr lang="en-US" altLang="zh-CN" sz="2000">
                      <a:solidFill>
                        <a:schemeClr val="bg1"/>
                      </a:solidFill>
                      <a:latin typeface="Times" charset="0"/>
                      <a:ea typeface="宋体" charset="0"/>
                      <a:cs typeface="Times" charset="0"/>
                    </a:rPr>
                    <a:t>w</a:t>
                  </a:r>
                </a:p>
              </p:txBody>
            </p:sp>
          </p:grpSp>
        </p:grpSp>
        <p:cxnSp>
          <p:nvCxnSpPr>
            <p:cNvPr id="382" name="Straight Arrow Connector 381">
              <a:extLst>
                <a:ext uri="{FF2B5EF4-FFF2-40B4-BE49-F238E27FC236}">
                  <a16:creationId xmlns:a16="http://schemas.microsoft.com/office/drawing/2014/main" id="{489985B1-6EEB-E949-BCCA-585F00B3A89D}"/>
                </a:ext>
              </a:extLst>
            </p:cNvPr>
            <p:cNvCxnSpPr>
              <a:stCxn id="392" idx="4"/>
              <a:endCxn id="393" idx="0"/>
            </p:cNvCxnSpPr>
            <p:nvPr/>
          </p:nvCxnSpPr>
          <p:spPr bwMode="auto">
            <a:xfrm>
              <a:off x="1325563" y="5791200"/>
              <a:ext cx="0" cy="15240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3" name="Straight Arrow Connector 382">
              <a:extLst>
                <a:ext uri="{FF2B5EF4-FFF2-40B4-BE49-F238E27FC236}">
                  <a16:creationId xmlns:a16="http://schemas.microsoft.com/office/drawing/2014/main" id="{3A579B1B-78A1-8047-A600-0396E28A812C}"/>
                </a:ext>
              </a:extLst>
            </p:cNvPr>
            <p:cNvCxnSpPr>
              <a:cxnSpLocks noChangeShapeType="1"/>
              <a:stCxn id="380" idx="4"/>
              <a:endCxn id="401" idx="0"/>
            </p:cNvCxnSpPr>
            <p:nvPr/>
          </p:nvCxnSpPr>
          <p:spPr bwMode="auto">
            <a:xfrm flipH="1">
              <a:off x="990600" y="5105400"/>
              <a:ext cx="114300" cy="1222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84" name="Straight Arrow Connector 383">
              <a:extLst>
                <a:ext uri="{FF2B5EF4-FFF2-40B4-BE49-F238E27FC236}">
                  <a16:creationId xmlns:a16="http://schemas.microsoft.com/office/drawing/2014/main" id="{F38A1EBE-7B4E-6B46-AEF0-829F1381DFDE}"/>
                </a:ext>
              </a:extLst>
            </p:cNvPr>
            <p:cNvCxnSpPr>
              <a:cxnSpLocks noChangeShapeType="1"/>
              <a:stCxn id="380" idx="4"/>
              <a:endCxn id="398" idx="0"/>
            </p:cNvCxnSpPr>
            <p:nvPr/>
          </p:nvCxnSpPr>
          <p:spPr bwMode="auto">
            <a:xfrm flipH="1">
              <a:off x="1096963" y="5105400"/>
              <a:ext cx="7937" cy="176213"/>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85" name="Straight Arrow Connector 384">
              <a:extLst>
                <a:ext uri="{FF2B5EF4-FFF2-40B4-BE49-F238E27FC236}">
                  <a16:creationId xmlns:a16="http://schemas.microsoft.com/office/drawing/2014/main" id="{6FEFCA93-6E5B-204D-AB70-BA574AA393C1}"/>
                </a:ext>
              </a:extLst>
            </p:cNvPr>
            <p:cNvCxnSpPr>
              <a:cxnSpLocks noChangeShapeType="1"/>
              <a:stCxn id="380" idx="4"/>
              <a:endCxn id="395" idx="0"/>
            </p:cNvCxnSpPr>
            <p:nvPr/>
          </p:nvCxnSpPr>
          <p:spPr bwMode="auto">
            <a:xfrm>
              <a:off x="1104900" y="5105400"/>
              <a:ext cx="106363" cy="244475"/>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386" name="Straight Arrow Connector 385">
              <a:extLst>
                <a:ext uri="{FF2B5EF4-FFF2-40B4-BE49-F238E27FC236}">
                  <a16:creationId xmlns:a16="http://schemas.microsoft.com/office/drawing/2014/main" id="{440A9BC6-43DB-9E46-A499-4953E58D5102}"/>
                </a:ext>
              </a:extLst>
            </p:cNvPr>
            <p:cNvCxnSpPr>
              <a:cxnSpLocks noChangeShapeType="1"/>
              <a:stCxn id="380" idx="4"/>
              <a:endCxn id="392" idx="0"/>
            </p:cNvCxnSpPr>
            <p:nvPr/>
          </p:nvCxnSpPr>
          <p:spPr bwMode="auto">
            <a:xfrm>
              <a:off x="1104900" y="5105400"/>
              <a:ext cx="220663" cy="3048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grpSp>
      <p:cxnSp>
        <p:nvCxnSpPr>
          <p:cNvPr id="418" name="Straight Arrow Connector 417">
            <a:extLst>
              <a:ext uri="{FF2B5EF4-FFF2-40B4-BE49-F238E27FC236}">
                <a16:creationId xmlns:a16="http://schemas.microsoft.com/office/drawing/2014/main" id="{CF0B0563-9815-C246-B20E-5F08EA2D9D07}"/>
              </a:ext>
            </a:extLst>
          </p:cNvPr>
          <p:cNvCxnSpPr>
            <a:cxnSpLocks noChangeShapeType="1"/>
            <a:endCxn id="392" idx="0"/>
          </p:cNvCxnSpPr>
          <p:nvPr/>
        </p:nvCxnSpPr>
        <p:spPr bwMode="auto">
          <a:xfrm flipH="1">
            <a:off x="3078163" y="4419600"/>
            <a:ext cx="884237" cy="11430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25" name="Straight Arrow Connector 424">
            <a:extLst>
              <a:ext uri="{FF2B5EF4-FFF2-40B4-BE49-F238E27FC236}">
                <a16:creationId xmlns:a16="http://schemas.microsoft.com/office/drawing/2014/main" id="{2931BAFE-6839-A14D-AD5F-27765CA492B5}"/>
              </a:ext>
            </a:extLst>
          </p:cNvPr>
          <p:cNvCxnSpPr>
            <a:cxnSpLocks noChangeShapeType="1"/>
            <a:endCxn id="398" idx="0"/>
          </p:cNvCxnSpPr>
          <p:nvPr/>
        </p:nvCxnSpPr>
        <p:spPr bwMode="auto">
          <a:xfrm flipH="1">
            <a:off x="2849563" y="4419600"/>
            <a:ext cx="1112837" cy="1014413"/>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23" name="Straight Arrow Connector 422">
            <a:extLst>
              <a:ext uri="{FF2B5EF4-FFF2-40B4-BE49-F238E27FC236}">
                <a16:creationId xmlns:a16="http://schemas.microsoft.com/office/drawing/2014/main" id="{371EC9DE-36D3-2542-86DE-5F555E877BF6}"/>
              </a:ext>
            </a:extLst>
          </p:cNvPr>
          <p:cNvCxnSpPr>
            <a:cxnSpLocks noChangeShapeType="1"/>
            <a:endCxn id="395" idx="0"/>
          </p:cNvCxnSpPr>
          <p:nvPr/>
        </p:nvCxnSpPr>
        <p:spPr bwMode="auto">
          <a:xfrm flipH="1">
            <a:off x="2963863" y="4419600"/>
            <a:ext cx="998537" cy="1082675"/>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27" name="Straight Arrow Connector 426">
            <a:extLst>
              <a:ext uri="{FF2B5EF4-FFF2-40B4-BE49-F238E27FC236}">
                <a16:creationId xmlns:a16="http://schemas.microsoft.com/office/drawing/2014/main" id="{74AB45A6-EF09-2946-9850-9C2873CC1405}"/>
              </a:ext>
            </a:extLst>
          </p:cNvPr>
          <p:cNvCxnSpPr>
            <a:cxnSpLocks noChangeShapeType="1"/>
            <a:endCxn id="401" idx="0"/>
          </p:cNvCxnSpPr>
          <p:nvPr/>
        </p:nvCxnSpPr>
        <p:spPr bwMode="auto">
          <a:xfrm flipH="1">
            <a:off x="2743200" y="4419600"/>
            <a:ext cx="1219200" cy="960438"/>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cxnSp>
        <p:nvCxnSpPr>
          <p:cNvPr id="410" name="Straight Arrow Connector 409">
            <a:extLst>
              <a:ext uri="{FF2B5EF4-FFF2-40B4-BE49-F238E27FC236}">
                <a16:creationId xmlns:a16="http://schemas.microsoft.com/office/drawing/2014/main" id="{217A097C-E82E-1844-8FAA-6EE8A10BDBCE}"/>
              </a:ext>
            </a:extLst>
          </p:cNvPr>
          <p:cNvCxnSpPr>
            <a:cxnSpLocks noChangeShapeType="1"/>
            <a:endCxn id="380" idx="2"/>
          </p:cNvCxnSpPr>
          <p:nvPr/>
        </p:nvCxnSpPr>
        <p:spPr bwMode="auto">
          <a:xfrm>
            <a:off x="914400" y="4648200"/>
            <a:ext cx="1752600" cy="419100"/>
          </a:xfrm>
          <a:prstGeom prst="straightConnector1">
            <a:avLst/>
          </a:prstGeom>
          <a:noFill/>
          <a:ln w="2540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extLst>
        </p:spPr>
      </p:cxnSp>
      <p:sp>
        <p:nvSpPr>
          <p:cNvPr id="525" name="Oval 524">
            <a:extLst>
              <a:ext uri="{FF2B5EF4-FFF2-40B4-BE49-F238E27FC236}">
                <a16:creationId xmlns:a16="http://schemas.microsoft.com/office/drawing/2014/main" id="{2985869C-DEBA-5044-971C-4B24B9C12D15}"/>
              </a:ext>
            </a:extLst>
          </p:cNvPr>
          <p:cNvSpPr>
            <a:spLocks noChangeArrowheads="1"/>
          </p:cNvSpPr>
          <p:nvPr/>
        </p:nvSpPr>
        <p:spPr bwMode="auto">
          <a:xfrm>
            <a:off x="3581400" y="4267200"/>
            <a:ext cx="457200" cy="457200"/>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p>
            <a:pPr algn="ctr" eaLnBrk="1" hangingPunct="1">
              <a:defRPr/>
            </a:pPr>
            <a:r>
              <a:rPr lang="en-US" altLang="zh-CN" sz="2800">
                <a:latin typeface="Times" charset="0"/>
                <a:ea typeface="宋体" charset="0"/>
                <a:cs typeface="Times" charset="0"/>
              </a:rPr>
              <a:t>B</a:t>
            </a:r>
          </a:p>
        </p:txBody>
      </p:sp>
      <p:sp>
        <p:nvSpPr>
          <p:cNvPr id="526" name="Oval 525">
            <a:extLst>
              <a:ext uri="{FF2B5EF4-FFF2-40B4-BE49-F238E27FC236}">
                <a16:creationId xmlns:a16="http://schemas.microsoft.com/office/drawing/2014/main" id="{57D5FD1B-5336-624D-B4BB-52D742F21949}"/>
              </a:ext>
            </a:extLst>
          </p:cNvPr>
          <p:cNvSpPr>
            <a:spLocks noChangeArrowheads="1"/>
          </p:cNvSpPr>
          <p:nvPr/>
        </p:nvSpPr>
        <p:spPr bwMode="auto">
          <a:xfrm>
            <a:off x="838200" y="4419600"/>
            <a:ext cx="457200" cy="457200"/>
          </a:xfrm>
          <a:prstGeom prst="ellipse">
            <a:avLst/>
          </a:prstGeom>
          <a:gradFill rotWithShape="1">
            <a:gsLst>
              <a:gs pos="0">
                <a:srgbClr val="FFA2A1"/>
              </a:gs>
              <a:gs pos="35001">
                <a:srgbClr val="FFBEBD"/>
              </a:gs>
              <a:gs pos="100000">
                <a:srgbClr val="FFE5E5"/>
              </a:gs>
            </a:gsLst>
            <a:lin ang="16200000" scaled="1"/>
          </a:gradFill>
          <a:ln w="9525">
            <a:solidFill>
              <a:srgbClr val="BE4B48"/>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r>
              <a:rPr kumimoji="0" lang="el-GR" altLang="zh-CN" sz="2800">
                <a:latin typeface="Times" charset="0"/>
              </a:rPr>
              <a:t>α</a:t>
            </a:r>
            <a:endParaRPr kumimoji="0" lang="en-US" altLang="zh-CN" sz="2800">
              <a:latin typeface="Times" charset="0"/>
            </a:endParaRPr>
          </a:p>
        </p:txBody>
      </p:sp>
      <p:sp>
        <p:nvSpPr>
          <p:cNvPr id="528" name="TextBox 527">
            <a:extLst>
              <a:ext uri="{FF2B5EF4-FFF2-40B4-BE49-F238E27FC236}">
                <a16:creationId xmlns:a16="http://schemas.microsoft.com/office/drawing/2014/main" id="{1B93E0B2-A968-7846-A74E-43E2DF234FBD}"/>
              </a:ext>
            </a:extLst>
          </p:cNvPr>
          <p:cNvSpPr txBox="1">
            <a:spLocks noChangeArrowheads="1"/>
          </p:cNvSpPr>
          <p:nvPr/>
        </p:nvSpPr>
        <p:spPr bwMode="auto">
          <a:xfrm>
            <a:off x="1295400" y="3657600"/>
            <a:ext cx="2430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t>Hyper Parameters</a:t>
            </a:r>
          </a:p>
        </p:txBody>
      </p:sp>
      <p:grpSp>
        <p:nvGrpSpPr>
          <p:cNvPr id="36869" name="Group 6">
            <a:extLst>
              <a:ext uri="{FF2B5EF4-FFF2-40B4-BE49-F238E27FC236}">
                <a16:creationId xmlns:a16="http://schemas.microsoft.com/office/drawing/2014/main" id="{09215A44-9589-674E-9427-7DE53B4FA6E3}"/>
              </a:ext>
            </a:extLst>
          </p:cNvPr>
          <p:cNvGrpSpPr>
            <a:grpSpLocks/>
          </p:cNvGrpSpPr>
          <p:nvPr/>
        </p:nvGrpSpPr>
        <p:grpSpPr bwMode="auto">
          <a:xfrm>
            <a:off x="4724400" y="4191000"/>
            <a:ext cx="3200400" cy="1946275"/>
            <a:chOff x="4724400" y="4191000"/>
            <a:chExt cx="3200400" cy="1946567"/>
          </a:xfrm>
        </p:grpSpPr>
        <p:sp>
          <p:nvSpPr>
            <p:cNvPr id="264" name="Cube 263">
              <a:extLst>
                <a:ext uri="{FF2B5EF4-FFF2-40B4-BE49-F238E27FC236}">
                  <a16:creationId xmlns:a16="http://schemas.microsoft.com/office/drawing/2014/main" id="{CE6DE31C-07F8-0544-8A57-66B85E50BF57}"/>
                </a:ext>
              </a:extLst>
            </p:cNvPr>
            <p:cNvSpPr>
              <a:spLocks noChangeArrowheads="1"/>
            </p:cNvSpPr>
            <p:nvPr/>
          </p:nvSpPr>
          <p:spPr bwMode="auto">
            <a:xfrm>
              <a:off x="5181600" y="4191000"/>
              <a:ext cx="1619250" cy="1505176"/>
            </a:xfrm>
            <a:prstGeom prst="cube">
              <a:avLst>
                <a:gd name="adj" fmla="val 0"/>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wrap="none" anchor="ctr"/>
            <a:lstStyle/>
            <a:p>
              <a:pPr algn="ctr" eaLnBrk="1" fontAlgn="auto" hangingPunct="1">
                <a:spcBef>
                  <a:spcPts val="0"/>
                </a:spcBef>
                <a:spcAft>
                  <a:spcPts val="0"/>
                </a:spcAft>
                <a:defRPr/>
              </a:pPr>
              <a:endParaRPr lang="en-US" sz="3200" dirty="0">
                <a:solidFill>
                  <a:srgbClr val="000000"/>
                </a:solidFill>
                <a:latin typeface="+mn-lt"/>
                <a:ea typeface="ＭＳ Ｐゴシック" pitchFamily="-111" charset="-128"/>
              </a:endParaRPr>
            </a:p>
          </p:txBody>
        </p:sp>
        <p:sp>
          <p:nvSpPr>
            <p:cNvPr id="265" name="Rectangle 264">
              <a:extLst>
                <a:ext uri="{FF2B5EF4-FFF2-40B4-BE49-F238E27FC236}">
                  <a16:creationId xmlns:a16="http://schemas.microsoft.com/office/drawing/2014/main" id="{D7CEB27F-92DF-644A-9508-EF58B55C09AA}"/>
                </a:ext>
              </a:extLst>
            </p:cNvPr>
            <p:cNvSpPr/>
            <p:nvPr/>
          </p:nvSpPr>
          <p:spPr bwMode="auto">
            <a:xfrm>
              <a:off x="5181600" y="5786677"/>
              <a:ext cx="1619250" cy="33183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66" name="Rectangle 265">
              <a:extLst>
                <a:ext uri="{FF2B5EF4-FFF2-40B4-BE49-F238E27FC236}">
                  <a16:creationId xmlns:a16="http://schemas.microsoft.com/office/drawing/2014/main" id="{89A006DA-E272-4E40-A223-5DC858643F0E}"/>
                </a:ext>
              </a:extLst>
            </p:cNvPr>
            <p:cNvSpPr/>
            <p:nvPr/>
          </p:nvSpPr>
          <p:spPr bwMode="auto">
            <a:xfrm rot="16200000">
              <a:off x="4181363" y="4762613"/>
              <a:ext cx="1489298" cy="3651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48164" name="TextBox 266">
              <a:extLst>
                <a:ext uri="{FF2B5EF4-FFF2-40B4-BE49-F238E27FC236}">
                  <a16:creationId xmlns:a16="http://schemas.microsoft.com/office/drawing/2014/main" id="{60FFD77B-B320-CB45-BB02-C995149DE8E6}"/>
                </a:ext>
              </a:extLst>
            </p:cNvPr>
            <p:cNvSpPr txBox="1">
              <a:spLocks noChangeArrowheads="1"/>
            </p:cNvSpPr>
            <p:nvPr/>
          </p:nvSpPr>
          <p:spPr bwMode="auto">
            <a:xfrm rot="-5400000">
              <a:off x="4505355" y="4508703"/>
              <a:ext cx="838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000000"/>
                  </a:solidFill>
                </a:rPr>
                <a:t>Docs</a:t>
              </a:r>
            </a:p>
          </p:txBody>
        </p:sp>
        <p:sp>
          <p:nvSpPr>
            <p:cNvPr id="48165" name="TextBox 267">
              <a:extLst>
                <a:ext uri="{FF2B5EF4-FFF2-40B4-BE49-F238E27FC236}">
                  <a16:creationId xmlns:a16="http://schemas.microsoft.com/office/drawing/2014/main" id="{841B42EF-87D1-FA49-8644-1666AEC7E3AF}"/>
                </a:ext>
              </a:extLst>
            </p:cNvPr>
            <p:cNvSpPr txBox="1">
              <a:spLocks noChangeArrowheads="1"/>
            </p:cNvSpPr>
            <p:nvPr/>
          </p:nvSpPr>
          <p:spPr bwMode="auto">
            <a:xfrm>
              <a:off x="5372065" y="5737457"/>
              <a:ext cx="9525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000000"/>
                  </a:solidFill>
                </a:rPr>
                <a:t>Words</a:t>
              </a:r>
            </a:p>
          </p:txBody>
        </p:sp>
        <p:sp>
          <p:nvSpPr>
            <p:cNvPr id="269" name="Rectangle 268">
              <a:extLst>
                <a:ext uri="{FF2B5EF4-FFF2-40B4-BE49-F238E27FC236}">
                  <a16:creationId xmlns:a16="http://schemas.microsoft.com/office/drawing/2014/main" id="{8CA3D4F3-0C1F-8B4D-AD84-1BA35FCB7F91}"/>
                </a:ext>
              </a:extLst>
            </p:cNvPr>
            <p:cNvSpPr/>
            <p:nvPr/>
          </p:nvSpPr>
          <p:spPr bwMode="auto">
            <a:xfrm>
              <a:off x="5181600" y="5216679"/>
              <a:ext cx="1619250" cy="63510"/>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70" name="Rectangle 269">
              <a:extLst>
                <a:ext uri="{FF2B5EF4-FFF2-40B4-BE49-F238E27FC236}">
                  <a16:creationId xmlns:a16="http://schemas.microsoft.com/office/drawing/2014/main" id="{9F5C2EE2-3E1C-7843-83FB-81FDFE3CE16F}"/>
                </a:ext>
              </a:extLst>
            </p:cNvPr>
            <p:cNvSpPr/>
            <p:nvPr/>
          </p:nvSpPr>
          <p:spPr bwMode="auto">
            <a:xfrm>
              <a:off x="6516688" y="4191000"/>
              <a:ext cx="55562" cy="1505176"/>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71" name="Rectangle 270">
              <a:extLst>
                <a:ext uri="{FF2B5EF4-FFF2-40B4-BE49-F238E27FC236}">
                  <a16:creationId xmlns:a16="http://schemas.microsoft.com/office/drawing/2014/main" id="{A7C87837-B70A-CB42-A034-1150712B0801}"/>
                </a:ext>
              </a:extLst>
            </p:cNvPr>
            <p:cNvSpPr/>
            <p:nvPr/>
          </p:nvSpPr>
          <p:spPr bwMode="auto">
            <a:xfrm>
              <a:off x="6516688" y="5786677"/>
              <a:ext cx="44450" cy="331837"/>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272" name="Rectangle 271">
              <a:extLst>
                <a:ext uri="{FF2B5EF4-FFF2-40B4-BE49-F238E27FC236}">
                  <a16:creationId xmlns:a16="http://schemas.microsoft.com/office/drawing/2014/main" id="{871189B7-B6AD-494A-91B8-43238D978FC4}"/>
                </a:ext>
              </a:extLst>
            </p:cNvPr>
            <p:cNvSpPr/>
            <p:nvPr/>
          </p:nvSpPr>
          <p:spPr bwMode="auto">
            <a:xfrm>
              <a:off x="4745038" y="5216679"/>
              <a:ext cx="366712" cy="57159"/>
            </a:xfrm>
            <a:prstGeom prst="rect">
              <a:avLst/>
            </a:prstGeom>
            <a:solidFill>
              <a:schemeClr val="bg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1" fontAlgn="auto" hangingPunct="1">
                <a:spcBef>
                  <a:spcPts val="0"/>
                </a:spcBef>
                <a:spcAft>
                  <a:spcPts val="0"/>
                </a:spcAft>
                <a:defRPr/>
              </a:pPr>
              <a:endParaRPr lang="en-US" sz="2000">
                <a:solidFill>
                  <a:srgbClr val="000000"/>
                </a:solidFill>
                <a:ea typeface="ＭＳ Ｐゴシック" pitchFamily="-111" charset="-128"/>
              </a:endParaRPr>
            </a:p>
          </p:txBody>
        </p:sp>
        <p:sp>
          <p:nvSpPr>
            <p:cNvPr id="48170" name="Rectangle 457">
              <a:extLst>
                <a:ext uri="{FF2B5EF4-FFF2-40B4-BE49-F238E27FC236}">
                  <a16:creationId xmlns:a16="http://schemas.microsoft.com/office/drawing/2014/main" id="{A5BF35D7-F30B-244D-9DDC-0F7919BC2C1F}"/>
                </a:ext>
              </a:extLst>
            </p:cNvPr>
            <p:cNvSpPr>
              <a:spLocks noChangeArrowheads="1"/>
            </p:cNvSpPr>
            <p:nvPr/>
          </p:nvSpPr>
          <p:spPr bwMode="auto">
            <a:xfrm>
              <a:off x="5410422" y="4442057"/>
              <a:ext cx="865541"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b="1">
                  <a:ea typeface="ＭＳ Ｐゴシック" panose="020B0600070205080204" pitchFamily="34" charset="-128"/>
                </a:rPr>
                <a:t>LDA</a:t>
              </a:r>
              <a:endParaRPr kumimoji="0" lang="en-US" altLang="zh-CN" b="1">
                <a:solidFill>
                  <a:schemeClr val="bg1"/>
                </a:solidFill>
                <a:ea typeface="ＭＳ Ｐゴシック" panose="020B0600070205080204" pitchFamily="34" charset="-128"/>
              </a:endParaRPr>
            </a:p>
          </p:txBody>
        </p:sp>
        <p:cxnSp>
          <p:nvCxnSpPr>
            <p:cNvPr id="459" name="Straight Connector 458">
              <a:extLst>
                <a:ext uri="{FF2B5EF4-FFF2-40B4-BE49-F238E27FC236}">
                  <a16:creationId xmlns:a16="http://schemas.microsoft.com/office/drawing/2014/main" id="{CECD1C0E-8AB9-CC42-82D1-4C8DB823DD99}"/>
                </a:ext>
              </a:extLst>
            </p:cNvPr>
            <p:cNvCxnSpPr>
              <a:stCxn id="473" idx="3"/>
              <a:endCxn id="481" idx="1"/>
            </p:cNvCxnSpPr>
            <p:nvPr/>
          </p:nvCxnSpPr>
          <p:spPr bwMode="auto">
            <a:xfrm>
              <a:off x="7239000" y="4246571"/>
              <a:ext cx="457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0" name="Straight Connector 459">
              <a:extLst>
                <a:ext uri="{FF2B5EF4-FFF2-40B4-BE49-F238E27FC236}">
                  <a16:creationId xmlns:a16="http://schemas.microsoft.com/office/drawing/2014/main" id="{ADD35DF0-388D-2345-BF1D-751B0D947F5E}"/>
                </a:ext>
              </a:extLst>
            </p:cNvPr>
            <p:cNvCxnSpPr>
              <a:stCxn id="474" idx="3"/>
              <a:endCxn id="481" idx="1"/>
            </p:cNvCxnSpPr>
            <p:nvPr/>
          </p:nvCxnSpPr>
          <p:spPr bwMode="auto">
            <a:xfrm flipV="1">
              <a:off x="7239000" y="4246571"/>
              <a:ext cx="457200" cy="2064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1" name="Straight Connector 460">
              <a:extLst>
                <a:ext uri="{FF2B5EF4-FFF2-40B4-BE49-F238E27FC236}">
                  <a16:creationId xmlns:a16="http://schemas.microsoft.com/office/drawing/2014/main" id="{561C5EA0-A860-734D-8A8A-D85C8CED6F3F}"/>
                </a:ext>
              </a:extLst>
            </p:cNvPr>
            <p:cNvCxnSpPr>
              <a:endCxn id="483" idx="1"/>
            </p:cNvCxnSpPr>
            <p:nvPr/>
          </p:nvCxnSpPr>
          <p:spPr bwMode="auto">
            <a:xfrm>
              <a:off x="7239000" y="4495846"/>
              <a:ext cx="457200" cy="21910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2" name="Straight Connector 461">
              <a:extLst>
                <a:ext uri="{FF2B5EF4-FFF2-40B4-BE49-F238E27FC236}">
                  <a16:creationId xmlns:a16="http://schemas.microsoft.com/office/drawing/2014/main" id="{603517B2-49D4-4D49-A8F0-872A2D67ABCD}"/>
                </a:ext>
              </a:extLst>
            </p:cNvPr>
            <p:cNvCxnSpPr>
              <a:stCxn id="474" idx="3"/>
              <a:endCxn id="486" idx="1"/>
            </p:cNvCxnSpPr>
            <p:nvPr/>
          </p:nvCxnSpPr>
          <p:spPr bwMode="auto">
            <a:xfrm>
              <a:off x="7239000" y="4452977"/>
              <a:ext cx="457200" cy="91453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3" name="Straight Connector 462">
              <a:extLst>
                <a:ext uri="{FF2B5EF4-FFF2-40B4-BE49-F238E27FC236}">
                  <a16:creationId xmlns:a16="http://schemas.microsoft.com/office/drawing/2014/main" id="{092E7091-50C8-2A40-AE99-9A9637D806F7}"/>
                </a:ext>
              </a:extLst>
            </p:cNvPr>
            <p:cNvCxnSpPr>
              <a:stCxn id="475" idx="3"/>
              <a:endCxn id="486" idx="1"/>
            </p:cNvCxnSpPr>
            <p:nvPr/>
          </p:nvCxnSpPr>
          <p:spPr bwMode="auto">
            <a:xfrm>
              <a:off x="7239000" y="4659383"/>
              <a:ext cx="457200" cy="70813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4" name="Straight Connector 463">
              <a:extLst>
                <a:ext uri="{FF2B5EF4-FFF2-40B4-BE49-F238E27FC236}">
                  <a16:creationId xmlns:a16="http://schemas.microsoft.com/office/drawing/2014/main" id="{26BFDB43-39D8-B940-9580-F3A2AFEF7665}"/>
                </a:ext>
              </a:extLst>
            </p:cNvPr>
            <p:cNvCxnSpPr>
              <a:stCxn id="476" idx="3"/>
              <a:endCxn id="486" idx="1"/>
            </p:cNvCxnSpPr>
            <p:nvPr/>
          </p:nvCxnSpPr>
          <p:spPr bwMode="auto">
            <a:xfrm>
              <a:off x="7239000" y="4867376"/>
              <a:ext cx="457200" cy="50013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FF054912-E31D-2F4B-B12B-63C014C8399B}"/>
                </a:ext>
              </a:extLst>
            </p:cNvPr>
            <p:cNvCxnSpPr>
              <a:stCxn id="478" idx="3"/>
              <a:endCxn id="486" idx="1"/>
            </p:cNvCxnSpPr>
            <p:nvPr/>
          </p:nvCxnSpPr>
          <p:spPr bwMode="auto">
            <a:xfrm>
              <a:off x="7239000" y="5280188"/>
              <a:ext cx="457200" cy="8732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6" name="Straight Connector 465">
              <a:extLst>
                <a:ext uri="{FF2B5EF4-FFF2-40B4-BE49-F238E27FC236}">
                  <a16:creationId xmlns:a16="http://schemas.microsoft.com/office/drawing/2014/main" id="{D60E6CCD-576E-9841-935B-69F435335CFD}"/>
                </a:ext>
              </a:extLst>
            </p:cNvPr>
            <p:cNvCxnSpPr>
              <a:stCxn id="479" idx="3"/>
              <a:endCxn id="486" idx="1"/>
            </p:cNvCxnSpPr>
            <p:nvPr/>
          </p:nvCxnSpPr>
          <p:spPr bwMode="auto">
            <a:xfrm flipV="1">
              <a:off x="7239000" y="5367514"/>
              <a:ext cx="457200" cy="11908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7" name="Straight Connector 466">
              <a:extLst>
                <a:ext uri="{FF2B5EF4-FFF2-40B4-BE49-F238E27FC236}">
                  <a16:creationId xmlns:a16="http://schemas.microsoft.com/office/drawing/2014/main" id="{D885B081-4160-AF49-8417-13FAE15E00A3}"/>
                </a:ext>
              </a:extLst>
            </p:cNvPr>
            <p:cNvCxnSpPr>
              <a:stCxn id="480" idx="3"/>
              <a:endCxn id="486" idx="1"/>
            </p:cNvCxnSpPr>
            <p:nvPr/>
          </p:nvCxnSpPr>
          <p:spPr bwMode="auto">
            <a:xfrm flipV="1">
              <a:off x="7239000" y="5367514"/>
              <a:ext cx="457200" cy="32707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B4BE86F3-F22B-5C41-AB65-A3F3D4A10F4F}"/>
                </a:ext>
              </a:extLst>
            </p:cNvPr>
            <p:cNvCxnSpPr>
              <a:stCxn id="479" idx="3"/>
              <a:endCxn id="487" idx="1"/>
            </p:cNvCxnSpPr>
            <p:nvPr/>
          </p:nvCxnSpPr>
          <p:spPr bwMode="auto">
            <a:xfrm>
              <a:off x="7239000" y="5486594"/>
              <a:ext cx="457200" cy="20799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9" name="Straight Connector 468">
              <a:extLst>
                <a:ext uri="{FF2B5EF4-FFF2-40B4-BE49-F238E27FC236}">
                  <a16:creationId xmlns:a16="http://schemas.microsoft.com/office/drawing/2014/main" id="{F29690B8-6D84-AE4B-A019-1C2D144CC3CC}"/>
                </a:ext>
              </a:extLst>
            </p:cNvPr>
            <p:cNvCxnSpPr>
              <a:stCxn id="476" idx="3"/>
              <a:endCxn id="483" idx="1"/>
            </p:cNvCxnSpPr>
            <p:nvPr/>
          </p:nvCxnSpPr>
          <p:spPr bwMode="auto">
            <a:xfrm flipV="1">
              <a:off x="7239000" y="4714954"/>
              <a:ext cx="457200" cy="15242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0" name="Straight Connector 469">
              <a:extLst>
                <a:ext uri="{FF2B5EF4-FFF2-40B4-BE49-F238E27FC236}">
                  <a16:creationId xmlns:a16="http://schemas.microsoft.com/office/drawing/2014/main" id="{DCA14D7C-D9B6-2B49-BCC3-DE0D383C3009}"/>
                </a:ext>
              </a:extLst>
            </p:cNvPr>
            <p:cNvCxnSpPr>
              <a:stCxn id="475" idx="3"/>
              <a:endCxn id="484" idx="1"/>
            </p:cNvCxnSpPr>
            <p:nvPr/>
          </p:nvCxnSpPr>
          <p:spPr bwMode="auto">
            <a:xfrm>
              <a:off x="7239000" y="4659383"/>
              <a:ext cx="457200" cy="28420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1" name="Straight Connector 470">
              <a:extLst>
                <a:ext uri="{FF2B5EF4-FFF2-40B4-BE49-F238E27FC236}">
                  <a16:creationId xmlns:a16="http://schemas.microsoft.com/office/drawing/2014/main" id="{206CA505-1F1E-4247-B647-F93DAE8F3BC8}"/>
                </a:ext>
              </a:extLst>
            </p:cNvPr>
            <p:cNvCxnSpPr>
              <a:stCxn id="477" idx="3"/>
              <a:endCxn id="486" idx="1"/>
            </p:cNvCxnSpPr>
            <p:nvPr/>
          </p:nvCxnSpPr>
          <p:spPr bwMode="auto">
            <a:xfrm>
              <a:off x="7239000" y="5073782"/>
              <a:ext cx="457200" cy="2937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2" name="Straight Connector 471">
              <a:extLst>
                <a:ext uri="{FF2B5EF4-FFF2-40B4-BE49-F238E27FC236}">
                  <a16:creationId xmlns:a16="http://schemas.microsoft.com/office/drawing/2014/main" id="{D6E38088-417D-7743-B656-D8A09440AB9D}"/>
                </a:ext>
              </a:extLst>
            </p:cNvPr>
            <p:cNvCxnSpPr>
              <a:stCxn id="478" idx="3"/>
              <a:endCxn id="482" idx="1"/>
            </p:cNvCxnSpPr>
            <p:nvPr/>
          </p:nvCxnSpPr>
          <p:spPr bwMode="auto">
            <a:xfrm flipV="1">
              <a:off x="7239000" y="4486319"/>
              <a:ext cx="457200" cy="793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73" name="Rectangle 472">
              <a:extLst>
                <a:ext uri="{FF2B5EF4-FFF2-40B4-BE49-F238E27FC236}">
                  <a16:creationId xmlns:a16="http://schemas.microsoft.com/office/drawing/2014/main" id="{1732626F-DC21-1C48-AEAF-5D14EBB28876}"/>
                </a:ext>
              </a:extLst>
            </p:cNvPr>
            <p:cNvSpPr/>
            <p:nvPr/>
          </p:nvSpPr>
          <p:spPr bwMode="auto">
            <a:xfrm>
              <a:off x="7010400" y="4213228"/>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4" name="Rectangle 473">
              <a:extLst>
                <a:ext uri="{FF2B5EF4-FFF2-40B4-BE49-F238E27FC236}">
                  <a16:creationId xmlns:a16="http://schemas.microsoft.com/office/drawing/2014/main" id="{02558922-8C37-B24F-AB92-E46472A97248}"/>
                </a:ext>
              </a:extLst>
            </p:cNvPr>
            <p:cNvSpPr/>
            <p:nvPr/>
          </p:nvSpPr>
          <p:spPr bwMode="auto">
            <a:xfrm>
              <a:off x="7010400" y="4419634"/>
              <a:ext cx="228600" cy="6668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5" name="Rectangle 474">
              <a:extLst>
                <a:ext uri="{FF2B5EF4-FFF2-40B4-BE49-F238E27FC236}">
                  <a16:creationId xmlns:a16="http://schemas.microsoft.com/office/drawing/2014/main" id="{E0A1ADCB-2833-8E46-BCF3-4D392FD02D03}"/>
                </a:ext>
              </a:extLst>
            </p:cNvPr>
            <p:cNvSpPr/>
            <p:nvPr/>
          </p:nvSpPr>
          <p:spPr bwMode="auto">
            <a:xfrm>
              <a:off x="7010400" y="4627628"/>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6" name="Rectangle 475">
              <a:extLst>
                <a:ext uri="{FF2B5EF4-FFF2-40B4-BE49-F238E27FC236}">
                  <a16:creationId xmlns:a16="http://schemas.microsoft.com/office/drawing/2014/main" id="{0366856A-393D-D54D-BF88-DDC72F2F2C9E}"/>
                </a:ext>
              </a:extLst>
            </p:cNvPr>
            <p:cNvSpPr/>
            <p:nvPr/>
          </p:nvSpPr>
          <p:spPr bwMode="auto">
            <a:xfrm>
              <a:off x="7010400" y="4834034"/>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7" name="Rectangle 476">
              <a:extLst>
                <a:ext uri="{FF2B5EF4-FFF2-40B4-BE49-F238E27FC236}">
                  <a16:creationId xmlns:a16="http://schemas.microsoft.com/office/drawing/2014/main" id="{79445FB0-5579-7846-B70C-524F89683E46}"/>
                </a:ext>
              </a:extLst>
            </p:cNvPr>
            <p:cNvSpPr/>
            <p:nvPr/>
          </p:nvSpPr>
          <p:spPr bwMode="auto">
            <a:xfrm>
              <a:off x="7010400" y="5040440"/>
              <a:ext cx="228600" cy="6509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8" name="Rectangle 477">
              <a:extLst>
                <a:ext uri="{FF2B5EF4-FFF2-40B4-BE49-F238E27FC236}">
                  <a16:creationId xmlns:a16="http://schemas.microsoft.com/office/drawing/2014/main" id="{263F72C3-E5D5-1844-B9D3-7BDA7691A507}"/>
                </a:ext>
              </a:extLst>
            </p:cNvPr>
            <p:cNvSpPr/>
            <p:nvPr/>
          </p:nvSpPr>
          <p:spPr bwMode="auto">
            <a:xfrm>
              <a:off x="7010400" y="5246846"/>
              <a:ext cx="228600" cy="6668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79" name="Rectangle 478">
              <a:extLst>
                <a:ext uri="{FF2B5EF4-FFF2-40B4-BE49-F238E27FC236}">
                  <a16:creationId xmlns:a16="http://schemas.microsoft.com/office/drawing/2014/main" id="{0E582CBD-EDAA-F848-AE4A-B5DA34156639}"/>
                </a:ext>
              </a:extLst>
            </p:cNvPr>
            <p:cNvSpPr/>
            <p:nvPr/>
          </p:nvSpPr>
          <p:spPr bwMode="auto">
            <a:xfrm>
              <a:off x="7010400" y="5454840"/>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0" name="Rectangle 479">
              <a:extLst>
                <a:ext uri="{FF2B5EF4-FFF2-40B4-BE49-F238E27FC236}">
                  <a16:creationId xmlns:a16="http://schemas.microsoft.com/office/drawing/2014/main" id="{D36713BF-7D18-D949-B9F0-52293A7B4B80}"/>
                </a:ext>
              </a:extLst>
            </p:cNvPr>
            <p:cNvSpPr/>
            <p:nvPr/>
          </p:nvSpPr>
          <p:spPr bwMode="auto">
            <a:xfrm>
              <a:off x="7010400" y="5661246"/>
              <a:ext cx="228600" cy="6509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1" name="Rectangle 480">
              <a:extLst>
                <a:ext uri="{FF2B5EF4-FFF2-40B4-BE49-F238E27FC236}">
                  <a16:creationId xmlns:a16="http://schemas.microsoft.com/office/drawing/2014/main" id="{0FACAD9C-0499-9F46-9FD5-809897AC5A91}"/>
                </a:ext>
              </a:extLst>
            </p:cNvPr>
            <p:cNvSpPr/>
            <p:nvPr/>
          </p:nvSpPr>
          <p:spPr bwMode="auto">
            <a:xfrm>
              <a:off x="7696200" y="4213228"/>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2" name="Rectangle 481">
              <a:extLst>
                <a:ext uri="{FF2B5EF4-FFF2-40B4-BE49-F238E27FC236}">
                  <a16:creationId xmlns:a16="http://schemas.microsoft.com/office/drawing/2014/main" id="{3FDA1D9C-1C7D-9A43-BFF2-98969A5D96C7}"/>
                </a:ext>
              </a:extLst>
            </p:cNvPr>
            <p:cNvSpPr/>
            <p:nvPr/>
          </p:nvSpPr>
          <p:spPr bwMode="auto">
            <a:xfrm>
              <a:off x="7696200" y="4452977"/>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3" name="Rectangle 482">
              <a:extLst>
                <a:ext uri="{FF2B5EF4-FFF2-40B4-BE49-F238E27FC236}">
                  <a16:creationId xmlns:a16="http://schemas.microsoft.com/office/drawing/2014/main" id="{78F159A8-CB5F-A04E-BC82-DC67BDB36C58}"/>
                </a:ext>
              </a:extLst>
            </p:cNvPr>
            <p:cNvSpPr/>
            <p:nvPr/>
          </p:nvSpPr>
          <p:spPr bwMode="auto">
            <a:xfrm>
              <a:off x="7696200" y="4681612"/>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4" name="Rectangle 483">
              <a:extLst>
                <a:ext uri="{FF2B5EF4-FFF2-40B4-BE49-F238E27FC236}">
                  <a16:creationId xmlns:a16="http://schemas.microsoft.com/office/drawing/2014/main" id="{E0E7020A-9269-6249-A8C1-6D3EFBDFF50B}"/>
                </a:ext>
              </a:extLst>
            </p:cNvPr>
            <p:cNvSpPr/>
            <p:nvPr/>
          </p:nvSpPr>
          <p:spPr bwMode="auto">
            <a:xfrm>
              <a:off x="7696200" y="4910246"/>
              <a:ext cx="228600" cy="65097"/>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5" name="Rectangle 484">
              <a:extLst>
                <a:ext uri="{FF2B5EF4-FFF2-40B4-BE49-F238E27FC236}">
                  <a16:creationId xmlns:a16="http://schemas.microsoft.com/office/drawing/2014/main" id="{AE108DA5-87B3-574A-A7CD-B966B241C055}"/>
                </a:ext>
              </a:extLst>
            </p:cNvPr>
            <p:cNvSpPr/>
            <p:nvPr/>
          </p:nvSpPr>
          <p:spPr bwMode="auto">
            <a:xfrm>
              <a:off x="7696200" y="5127766"/>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sp>
          <p:nvSpPr>
            <p:cNvPr id="486" name="Rectangle 485">
              <a:extLst>
                <a:ext uri="{FF2B5EF4-FFF2-40B4-BE49-F238E27FC236}">
                  <a16:creationId xmlns:a16="http://schemas.microsoft.com/office/drawing/2014/main" id="{B30D25A7-1665-F047-98DD-FB53E8E51446}"/>
                </a:ext>
              </a:extLst>
            </p:cNvPr>
            <p:cNvSpPr/>
            <p:nvPr/>
          </p:nvSpPr>
          <p:spPr bwMode="auto">
            <a:xfrm>
              <a:off x="7696200" y="5334171"/>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dirty="0">
                <a:solidFill>
                  <a:schemeClr val="tx1"/>
                </a:solidFill>
                <a:latin typeface="Tahoma" pitchFamily="-64" charset="0"/>
              </a:endParaRPr>
            </a:p>
          </p:txBody>
        </p:sp>
        <p:sp>
          <p:nvSpPr>
            <p:cNvPr id="487" name="Rectangle 486">
              <a:extLst>
                <a:ext uri="{FF2B5EF4-FFF2-40B4-BE49-F238E27FC236}">
                  <a16:creationId xmlns:a16="http://schemas.microsoft.com/office/drawing/2014/main" id="{B5DE9728-7819-2948-AD31-12F66CE06385}"/>
                </a:ext>
              </a:extLst>
            </p:cNvPr>
            <p:cNvSpPr/>
            <p:nvPr/>
          </p:nvSpPr>
          <p:spPr bwMode="auto">
            <a:xfrm>
              <a:off x="7696200" y="5661246"/>
              <a:ext cx="228600" cy="6509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eaLnBrk="1" hangingPunct="1">
                <a:defRPr/>
              </a:pPr>
              <a:endParaRPr lang="en-US" sz="2800">
                <a:solidFill>
                  <a:schemeClr val="tx1"/>
                </a:solidFill>
                <a:latin typeface="Tahoma" pitchFamily="-64" charset="0"/>
              </a:endParaRPr>
            </a:p>
          </p:txBody>
        </p:sp>
      </p:grpSp>
      <p:grpSp>
        <p:nvGrpSpPr>
          <p:cNvPr id="36870" name="Group 491">
            <a:extLst>
              <a:ext uri="{FF2B5EF4-FFF2-40B4-BE49-F238E27FC236}">
                <a16:creationId xmlns:a16="http://schemas.microsoft.com/office/drawing/2014/main" id="{B9F67630-0C13-9D44-9D3B-F750A8DBE25E}"/>
              </a:ext>
            </a:extLst>
          </p:cNvPr>
          <p:cNvGrpSpPr>
            <a:grpSpLocks/>
          </p:cNvGrpSpPr>
          <p:nvPr/>
        </p:nvGrpSpPr>
        <p:grpSpPr bwMode="auto">
          <a:xfrm>
            <a:off x="5557838" y="3698875"/>
            <a:ext cx="3200400" cy="1836738"/>
            <a:chOff x="5557341" y="3699167"/>
            <a:chExt cx="3200826" cy="1836997"/>
          </a:xfrm>
        </p:grpSpPr>
        <p:sp>
          <p:nvSpPr>
            <p:cNvPr id="48159" name="TextBox 488">
              <a:extLst>
                <a:ext uri="{FF2B5EF4-FFF2-40B4-BE49-F238E27FC236}">
                  <a16:creationId xmlns:a16="http://schemas.microsoft.com/office/drawing/2014/main" id="{6D3660B3-6E6A-8B4D-9A0A-92E6E6230F81}"/>
                </a:ext>
              </a:extLst>
            </p:cNvPr>
            <p:cNvSpPr txBox="1">
              <a:spLocks noChangeArrowheads="1"/>
            </p:cNvSpPr>
            <p:nvPr/>
          </p:nvSpPr>
          <p:spPr bwMode="auto">
            <a:xfrm>
              <a:off x="5557341" y="3699167"/>
              <a:ext cx="22016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t>Common Words</a:t>
              </a:r>
            </a:p>
          </p:txBody>
        </p:sp>
        <p:sp>
          <p:nvSpPr>
            <p:cNvPr id="48160" name="TextBox 490">
              <a:extLst>
                <a:ext uri="{FF2B5EF4-FFF2-40B4-BE49-F238E27FC236}">
                  <a16:creationId xmlns:a16="http://schemas.microsoft.com/office/drawing/2014/main" id="{87BFA1A2-5E03-414E-B239-923CCD5D774D}"/>
                </a:ext>
              </a:extLst>
            </p:cNvPr>
            <p:cNvSpPr txBox="1">
              <a:spLocks noChangeArrowheads="1"/>
            </p:cNvSpPr>
            <p:nvPr/>
          </p:nvSpPr>
          <p:spPr bwMode="auto">
            <a:xfrm>
              <a:off x="7893853" y="5166832"/>
              <a:ext cx="8643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800"/>
                <a:t>Obama</a:t>
              </a:r>
            </a:p>
          </p:txBody>
        </p:sp>
      </p:grpSp>
    </p:spTree>
    <p:custDataLst>
      <p:tags r:id="rId1"/>
    </p:custDataLst>
  </p:cSld>
  <p:clrMapOvr>
    <a:masterClrMapping/>
  </p:clrMapOvr>
  <p:transition spd="slow" advTm="2737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36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8"/>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3686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36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525" grpId="0" animBg="1"/>
      <p:bldP spid="526" grpId="0" animBg="1"/>
      <p:bldP spid="5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8">
            <a:extLst>
              <a:ext uri="{FF2B5EF4-FFF2-40B4-BE49-F238E27FC236}">
                <a16:creationId xmlns:a16="http://schemas.microsoft.com/office/drawing/2014/main" id="{D0C41B78-1BF7-7A47-AF2E-3C6367581064}"/>
              </a:ext>
            </a:extLst>
          </p:cNvPr>
          <p:cNvGrpSpPr>
            <a:grpSpLocks/>
          </p:cNvGrpSpPr>
          <p:nvPr/>
        </p:nvGrpSpPr>
        <p:grpSpPr bwMode="auto">
          <a:xfrm>
            <a:off x="2889250" y="1447800"/>
            <a:ext cx="1890713" cy="2714625"/>
            <a:chOff x="2889280" y="1752600"/>
            <a:chExt cx="1890061" cy="2715399"/>
          </a:xfrm>
        </p:grpSpPr>
        <p:grpSp>
          <p:nvGrpSpPr>
            <p:cNvPr id="50431" name="Group 174">
              <a:extLst>
                <a:ext uri="{FF2B5EF4-FFF2-40B4-BE49-F238E27FC236}">
                  <a16:creationId xmlns:a16="http://schemas.microsoft.com/office/drawing/2014/main" id="{AD94EB5F-33BD-2B40-93A0-6C44AE16D58D}"/>
                </a:ext>
              </a:extLst>
            </p:cNvPr>
            <p:cNvGrpSpPr>
              <a:grpSpLocks/>
            </p:cNvGrpSpPr>
            <p:nvPr/>
          </p:nvGrpSpPr>
          <p:grpSpPr bwMode="auto">
            <a:xfrm>
              <a:off x="2889280" y="1752600"/>
              <a:ext cx="1890061" cy="1611416"/>
              <a:chOff x="2889280" y="1752600"/>
              <a:chExt cx="1890061" cy="1611416"/>
            </a:xfrm>
          </p:grpSpPr>
          <p:sp>
            <p:nvSpPr>
              <p:cNvPr id="4" name="Oval 114">
                <a:extLst>
                  <a:ext uri="{FF2B5EF4-FFF2-40B4-BE49-F238E27FC236}">
                    <a16:creationId xmlns:a16="http://schemas.microsoft.com/office/drawing/2014/main" id="{4E864677-9B75-EC45-AE92-1DA333ED6836}"/>
                  </a:ext>
                </a:extLst>
              </p:cNvPr>
              <p:cNvSpPr>
                <a:spLocks/>
              </p:cNvSpPr>
              <p:nvPr/>
            </p:nvSpPr>
            <p:spPr bwMode="auto">
              <a:xfrm>
                <a:off x="2889280" y="1752600"/>
                <a:ext cx="1890061" cy="1611772"/>
              </a:xfrm>
              <a:custGeom>
                <a:avLst/>
                <a:gdLst>
                  <a:gd name="T0" fmla="*/ 3 w 1890061"/>
                  <a:gd name="T1" fmla="*/ 824691 h 1611416"/>
                  <a:gd name="T2" fmla="*/ 448239 w 1890061"/>
                  <a:gd name="T3" fmla="*/ 663433 h 1611416"/>
                  <a:gd name="T4" fmla="*/ 351119 w 1890061"/>
                  <a:gd name="T5" fmla="*/ 237419 h 1611416"/>
                  <a:gd name="T6" fmla="*/ 776945 w 1890061"/>
                  <a:gd name="T7" fmla="*/ 484059 h 1611416"/>
                  <a:gd name="T8" fmla="*/ 941297 w 1890061"/>
                  <a:gd name="T9" fmla="*/ 44 h 1611416"/>
                  <a:gd name="T10" fmla="*/ 1143004 w 1890061"/>
                  <a:gd name="T11" fmla="*/ 454163 h 1611416"/>
                  <a:gd name="T12" fmla="*/ 1598708 w 1890061"/>
                  <a:gd name="T13" fmla="*/ 244895 h 1611416"/>
                  <a:gd name="T14" fmla="*/ 1456768 w 1890061"/>
                  <a:gd name="T15" fmla="*/ 648483 h 1611416"/>
                  <a:gd name="T16" fmla="*/ 1890061 w 1890061"/>
                  <a:gd name="T17" fmla="*/ 824691 h 1611416"/>
                  <a:gd name="T18" fmla="*/ 1434356 w 1890061"/>
                  <a:gd name="T19" fmla="*/ 992282 h 1611416"/>
                  <a:gd name="T20" fmla="*/ 1568826 w 1890061"/>
                  <a:gd name="T21" fmla="*/ 1418294 h 1611416"/>
                  <a:gd name="T22" fmla="*/ 1135533 w 1890061"/>
                  <a:gd name="T23" fmla="*/ 1231448 h 1611416"/>
                  <a:gd name="T24" fmla="*/ 926356 w 1890061"/>
                  <a:gd name="T25" fmla="*/ 1611969 h 1611416"/>
                  <a:gd name="T26" fmla="*/ 776945 w 1890061"/>
                  <a:gd name="T27" fmla="*/ 1179131 h 1611416"/>
                  <a:gd name="T28" fmla="*/ 336179 w 1890061"/>
                  <a:gd name="T29" fmla="*/ 1410820 h 1611416"/>
                  <a:gd name="T30" fmla="*/ 455710 w 1890061"/>
                  <a:gd name="T31" fmla="*/ 992283 h 1611416"/>
                  <a:gd name="T32" fmla="*/ 3 w 1890061"/>
                  <a:gd name="T33" fmla="*/ 824691 h 16114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90061" h="1611416">
                    <a:moveTo>
                      <a:pt x="3" y="824327"/>
                    </a:moveTo>
                    <a:cubicBezTo>
                      <a:pt x="-1242" y="523013"/>
                      <a:pt x="389720" y="758484"/>
                      <a:pt x="448239" y="663139"/>
                    </a:cubicBezTo>
                    <a:cubicBezTo>
                      <a:pt x="506758" y="567794"/>
                      <a:pt x="144433" y="415363"/>
                      <a:pt x="351119" y="237315"/>
                    </a:cubicBezTo>
                    <a:cubicBezTo>
                      <a:pt x="557805" y="59267"/>
                      <a:pt x="672357" y="525880"/>
                      <a:pt x="776945" y="483845"/>
                    </a:cubicBezTo>
                    <a:cubicBezTo>
                      <a:pt x="881533" y="441810"/>
                      <a:pt x="678581" y="5024"/>
                      <a:pt x="941297" y="44"/>
                    </a:cubicBezTo>
                    <a:cubicBezTo>
                      <a:pt x="1204013" y="-4936"/>
                      <a:pt x="1032190" y="420643"/>
                      <a:pt x="1143004" y="453963"/>
                    </a:cubicBezTo>
                    <a:cubicBezTo>
                      <a:pt x="1253818" y="487283"/>
                      <a:pt x="1378325" y="26895"/>
                      <a:pt x="1598708" y="244787"/>
                    </a:cubicBezTo>
                    <a:cubicBezTo>
                      <a:pt x="1819091" y="462679"/>
                      <a:pt x="1404474" y="544136"/>
                      <a:pt x="1456768" y="648197"/>
                    </a:cubicBezTo>
                    <a:cubicBezTo>
                      <a:pt x="1509062" y="752258"/>
                      <a:pt x="1890061" y="504337"/>
                      <a:pt x="1890061" y="824327"/>
                    </a:cubicBezTo>
                    <a:cubicBezTo>
                      <a:pt x="1890061" y="1144317"/>
                      <a:pt x="1492876" y="892954"/>
                      <a:pt x="1434356" y="991844"/>
                    </a:cubicBezTo>
                    <a:cubicBezTo>
                      <a:pt x="1375836" y="1090734"/>
                      <a:pt x="1750611" y="1204757"/>
                      <a:pt x="1568826" y="1417668"/>
                    </a:cubicBezTo>
                    <a:cubicBezTo>
                      <a:pt x="1387041" y="1630579"/>
                      <a:pt x="1240121" y="1192414"/>
                      <a:pt x="1135533" y="1230904"/>
                    </a:cubicBezTo>
                    <a:cubicBezTo>
                      <a:pt x="1030945" y="1269394"/>
                      <a:pt x="1217710" y="1619973"/>
                      <a:pt x="926356" y="1611257"/>
                    </a:cubicBezTo>
                    <a:cubicBezTo>
                      <a:pt x="635002" y="1602541"/>
                      <a:pt x="885268" y="1219591"/>
                      <a:pt x="776945" y="1178610"/>
                    </a:cubicBezTo>
                    <a:cubicBezTo>
                      <a:pt x="668622" y="1137629"/>
                      <a:pt x="514228" y="1594470"/>
                      <a:pt x="336179" y="1410196"/>
                    </a:cubicBezTo>
                    <a:cubicBezTo>
                      <a:pt x="158130" y="1225922"/>
                      <a:pt x="510494" y="1088245"/>
                      <a:pt x="455710" y="991845"/>
                    </a:cubicBezTo>
                    <a:cubicBezTo>
                      <a:pt x="400926" y="895445"/>
                      <a:pt x="1248" y="1125641"/>
                      <a:pt x="3" y="824327"/>
                    </a:cubicBezTo>
                    <a:close/>
                  </a:path>
                </a:pathLst>
              </a:custGeom>
              <a:gradFill rotWithShape="1">
                <a:gsLst>
                  <a:gs pos="0">
                    <a:srgbClr val="FFEBDB"/>
                  </a:gs>
                  <a:gs pos="64999">
                    <a:srgbClr val="FFD0AA"/>
                  </a:gs>
                  <a:gs pos="100000">
                    <a:srgbClr val="FFBE86"/>
                  </a:gs>
                </a:gsLst>
                <a:lin ang="5400000" scaled="1"/>
              </a:gradFill>
              <a:ln w="9525" cap="flat" cmpd="sng">
                <a:solidFill>
                  <a:srgbClr val="F69240"/>
                </a:solidFill>
                <a:prstDash val="solid"/>
                <a:round/>
                <a:headEnd/>
                <a:tailEnd/>
              </a:ln>
              <a:effectLst>
                <a:outerShdw blurRad="63500" dist="20000" dir="5400000" rotWithShape="0">
                  <a:srgbClr val="000000">
                    <a:alpha val="37999"/>
                  </a:srgbClr>
                </a:outerShdw>
              </a:effectLst>
            </p:spPr>
            <p:txBody>
              <a:bodyPr anchor="ctr"/>
              <a:lstStyle/>
              <a:p>
                <a:endParaRPr lang="zh-CN" altLang="en-US"/>
              </a:p>
            </p:txBody>
          </p:sp>
          <p:sp>
            <p:nvSpPr>
              <p:cNvPr id="5" name="Oval 4">
                <a:extLst>
                  <a:ext uri="{FF2B5EF4-FFF2-40B4-BE49-F238E27FC236}">
                    <a16:creationId xmlns:a16="http://schemas.microsoft.com/office/drawing/2014/main" id="{95B71800-1840-6646-8180-E6DDA4BCB46D}"/>
                  </a:ext>
                </a:extLst>
              </p:cNvPr>
              <p:cNvSpPr/>
              <p:nvPr/>
            </p:nvSpPr>
            <p:spPr>
              <a:xfrm>
                <a:off x="3628800" y="2376666"/>
                <a:ext cx="393564" cy="39222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0435" name="Group 17">
                <a:extLst>
                  <a:ext uri="{FF2B5EF4-FFF2-40B4-BE49-F238E27FC236}">
                    <a16:creationId xmlns:a16="http://schemas.microsoft.com/office/drawing/2014/main" id="{19DC9924-1058-9F48-A927-DC464CE5E00A}"/>
                  </a:ext>
                </a:extLst>
              </p:cNvPr>
              <p:cNvGrpSpPr>
                <a:grpSpLocks/>
              </p:cNvGrpSpPr>
              <p:nvPr/>
            </p:nvGrpSpPr>
            <p:grpSpPr bwMode="auto">
              <a:xfrm>
                <a:off x="2942914" y="1836201"/>
                <a:ext cx="1769669" cy="1464869"/>
                <a:chOff x="548131" y="3676332"/>
                <a:chExt cx="1769669" cy="1464869"/>
              </a:xfrm>
            </p:grpSpPr>
            <p:cxnSp>
              <p:nvCxnSpPr>
                <p:cNvPr id="19" name="Straight Connector 18">
                  <a:extLst>
                    <a:ext uri="{FF2B5EF4-FFF2-40B4-BE49-F238E27FC236}">
                      <a16:creationId xmlns:a16="http://schemas.microsoft.com/office/drawing/2014/main" id="{AE8F8710-02FB-7843-93E0-D025E05F2C53}"/>
                    </a:ext>
                  </a:extLst>
                </p:cNvPr>
                <p:cNvCxnSpPr>
                  <a:cxnSpLocks noChangeShapeType="1"/>
                  <a:stCxn id="31" idx="5"/>
                  <a:endCxn id="27" idx="1"/>
                </p:cNvCxnSpPr>
                <p:nvPr/>
              </p:nvCxnSpPr>
              <p:spPr bwMode="auto">
                <a:xfrm>
                  <a:off x="1032474" y="4054826"/>
                  <a:ext cx="322151" cy="285831"/>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0" name="Straight Connector 19">
                  <a:extLst>
                    <a:ext uri="{FF2B5EF4-FFF2-40B4-BE49-F238E27FC236}">
                      <a16:creationId xmlns:a16="http://schemas.microsoft.com/office/drawing/2014/main" id="{D1B648FC-3E09-224D-BAEC-C7FC5C9013EB}"/>
                    </a:ext>
                  </a:extLst>
                </p:cNvPr>
                <p:cNvCxnSpPr>
                  <a:cxnSpLocks noChangeShapeType="1"/>
                  <a:stCxn id="27" idx="7"/>
                  <a:endCxn id="35" idx="3"/>
                </p:cNvCxnSpPr>
                <p:nvPr/>
              </p:nvCxnSpPr>
              <p:spPr bwMode="auto">
                <a:xfrm flipV="1">
                  <a:off x="1511734" y="4054826"/>
                  <a:ext cx="360238" cy="285831"/>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 name="Straight Connector 20">
                  <a:extLst>
                    <a:ext uri="{FF2B5EF4-FFF2-40B4-BE49-F238E27FC236}">
                      <a16:creationId xmlns:a16="http://schemas.microsoft.com/office/drawing/2014/main" id="{936068D0-EC59-1044-9337-F98501F47ECC}"/>
                    </a:ext>
                  </a:extLst>
                </p:cNvPr>
                <p:cNvCxnSpPr>
                  <a:cxnSpLocks noChangeShapeType="1"/>
                  <a:stCxn id="28" idx="4"/>
                  <a:endCxn id="27" idx="0"/>
                </p:cNvCxnSpPr>
                <p:nvPr/>
              </p:nvCxnSpPr>
              <p:spPr bwMode="auto">
                <a:xfrm flipH="1">
                  <a:off x="1433973" y="3899206"/>
                  <a:ext cx="0" cy="40969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2" name="Straight Connector 21">
                  <a:extLst>
                    <a:ext uri="{FF2B5EF4-FFF2-40B4-BE49-F238E27FC236}">
                      <a16:creationId xmlns:a16="http://schemas.microsoft.com/office/drawing/2014/main" id="{F6FCD8B7-02E5-8F4F-8C16-F1199F5DEA76}"/>
                    </a:ext>
                  </a:extLst>
                </p:cNvPr>
                <p:cNvCxnSpPr>
                  <a:cxnSpLocks noChangeShapeType="1"/>
                  <a:stCxn id="27" idx="6"/>
                  <a:endCxn id="34" idx="2"/>
                </p:cNvCxnSpPr>
                <p:nvPr/>
              </p:nvCxnSpPr>
              <p:spPr bwMode="auto">
                <a:xfrm>
                  <a:off x="1543473" y="4418466"/>
                  <a:ext cx="552260"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3" name="Straight Connector 22">
                  <a:extLst>
                    <a:ext uri="{FF2B5EF4-FFF2-40B4-BE49-F238E27FC236}">
                      <a16:creationId xmlns:a16="http://schemas.microsoft.com/office/drawing/2014/main" id="{826B0507-3D06-F54F-B81B-02E56208A8FB}"/>
                    </a:ext>
                  </a:extLst>
                </p:cNvPr>
                <p:cNvCxnSpPr>
                  <a:cxnSpLocks noChangeShapeType="1"/>
                  <a:stCxn id="30" idx="6"/>
                  <a:endCxn id="27" idx="2"/>
                </p:cNvCxnSpPr>
                <p:nvPr/>
              </p:nvCxnSpPr>
              <p:spPr bwMode="auto">
                <a:xfrm>
                  <a:off x="770626" y="4418466"/>
                  <a:ext cx="552260"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4" name="Straight Connector 23">
                  <a:extLst>
                    <a:ext uri="{FF2B5EF4-FFF2-40B4-BE49-F238E27FC236}">
                      <a16:creationId xmlns:a16="http://schemas.microsoft.com/office/drawing/2014/main" id="{47C8D890-57A3-C046-8BB6-902C3236D22B}"/>
                    </a:ext>
                  </a:extLst>
                </p:cNvPr>
                <p:cNvCxnSpPr>
                  <a:cxnSpLocks noChangeShapeType="1"/>
                  <a:stCxn id="27" idx="4"/>
                  <a:endCxn id="29" idx="0"/>
                </p:cNvCxnSpPr>
                <p:nvPr/>
              </p:nvCxnSpPr>
              <p:spPr bwMode="auto">
                <a:xfrm>
                  <a:off x="1433973" y="4529623"/>
                  <a:ext cx="0" cy="389049"/>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5" name="Straight Connector 24">
                  <a:extLst>
                    <a:ext uri="{FF2B5EF4-FFF2-40B4-BE49-F238E27FC236}">
                      <a16:creationId xmlns:a16="http://schemas.microsoft.com/office/drawing/2014/main" id="{BA53CB00-002B-B042-BB34-AF354BD452D6}"/>
                    </a:ext>
                  </a:extLst>
                </p:cNvPr>
                <p:cNvCxnSpPr>
                  <a:cxnSpLocks noChangeShapeType="1"/>
                  <a:stCxn id="27" idx="3"/>
                  <a:endCxn id="32" idx="7"/>
                </p:cNvCxnSpPr>
                <p:nvPr/>
              </p:nvCxnSpPr>
              <p:spPr bwMode="auto">
                <a:xfrm flipH="1">
                  <a:off x="1032474" y="4497864"/>
                  <a:ext cx="322151" cy="285831"/>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6" name="Straight Connector 25">
                  <a:extLst>
                    <a:ext uri="{FF2B5EF4-FFF2-40B4-BE49-F238E27FC236}">
                      <a16:creationId xmlns:a16="http://schemas.microsoft.com/office/drawing/2014/main" id="{B281AEB1-5FC2-3E4E-806B-AAD115473D52}"/>
                    </a:ext>
                  </a:extLst>
                </p:cNvPr>
                <p:cNvCxnSpPr>
                  <a:cxnSpLocks noChangeShapeType="1"/>
                  <a:stCxn id="27" idx="5"/>
                  <a:endCxn id="33" idx="1"/>
                </p:cNvCxnSpPr>
                <p:nvPr/>
              </p:nvCxnSpPr>
              <p:spPr bwMode="auto">
                <a:xfrm>
                  <a:off x="1511734" y="4497864"/>
                  <a:ext cx="360238" cy="312827"/>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27" name="Oval 26">
                  <a:extLst>
                    <a:ext uri="{FF2B5EF4-FFF2-40B4-BE49-F238E27FC236}">
                      <a16:creationId xmlns:a16="http://schemas.microsoft.com/office/drawing/2014/main" id="{43934DCE-637F-FE48-AE67-DC23622E0B9C}"/>
                    </a:ext>
                  </a:extLst>
                </p:cNvPr>
                <p:cNvSpPr/>
                <p:nvPr/>
              </p:nvSpPr>
              <p:spPr>
                <a:xfrm>
                  <a:off x="1322886" y="4308898"/>
                  <a:ext cx="220587" cy="22072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7">
                  <a:extLst>
                    <a:ext uri="{FF2B5EF4-FFF2-40B4-BE49-F238E27FC236}">
                      <a16:creationId xmlns:a16="http://schemas.microsoft.com/office/drawing/2014/main" id="{52530061-490B-834F-A8EC-DACAB718A433}"/>
                    </a:ext>
                  </a:extLst>
                </p:cNvPr>
                <p:cNvSpPr/>
                <p:nvPr/>
              </p:nvSpPr>
              <p:spPr>
                <a:xfrm>
                  <a:off x="1324473" y="3676893"/>
                  <a:ext cx="220586" cy="222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CC6D5CDD-40A5-C640-83D4-6E5EAAAC987A}"/>
                    </a:ext>
                  </a:extLst>
                </p:cNvPr>
                <p:cNvSpPr/>
                <p:nvPr/>
              </p:nvSpPr>
              <p:spPr>
                <a:xfrm>
                  <a:off x="1324473" y="4918672"/>
                  <a:ext cx="220586" cy="222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0F83EB0B-91E0-4940-9747-0A9775EEE45A}"/>
                    </a:ext>
                  </a:extLst>
                </p:cNvPr>
                <p:cNvSpPr/>
                <p:nvPr/>
              </p:nvSpPr>
              <p:spPr>
                <a:xfrm>
                  <a:off x="548453" y="4308898"/>
                  <a:ext cx="222173" cy="22072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43390210-0B19-7044-B88F-70FD0FDB5FF6}"/>
                    </a:ext>
                  </a:extLst>
                </p:cNvPr>
                <p:cNvSpPr/>
                <p:nvPr/>
              </p:nvSpPr>
              <p:spPr>
                <a:xfrm>
                  <a:off x="843626" y="3865859"/>
                  <a:ext cx="220587" cy="2207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99712EF8-5C27-7B4A-BCC5-0969220307D3}"/>
                    </a:ext>
                  </a:extLst>
                </p:cNvPr>
                <p:cNvSpPr/>
                <p:nvPr/>
              </p:nvSpPr>
              <p:spPr>
                <a:xfrm>
                  <a:off x="843626" y="4750349"/>
                  <a:ext cx="220587" cy="222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279B2F3D-FB18-E24B-8B9B-2EDCC432DE63}"/>
                    </a:ext>
                  </a:extLst>
                </p:cNvPr>
                <p:cNvSpPr/>
                <p:nvPr/>
              </p:nvSpPr>
              <p:spPr>
                <a:xfrm>
                  <a:off x="1838646" y="4777343"/>
                  <a:ext cx="222173" cy="222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33">
                  <a:extLst>
                    <a:ext uri="{FF2B5EF4-FFF2-40B4-BE49-F238E27FC236}">
                      <a16:creationId xmlns:a16="http://schemas.microsoft.com/office/drawing/2014/main" id="{03888C06-0DA7-8A4C-9490-77F36AC47DBC}"/>
                    </a:ext>
                  </a:extLst>
                </p:cNvPr>
                <p:cNvSpPr/>
                <p:nvPr/>
              </p:nvSpPr>
              <p:spPr>
                <a:xfrm>
                  <a:off x="2095733" y="4308898"/>
                  <a:ext cx="222173" cy="22072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19BF907C-A6E3-0B44-BE78-DC8EEFD33512}"/>
                    </a:ext>
                  </a:extLst>
                </p:cNvPr>
                <p:cNvSpPr/>
                <p:nvPr/>
              </p:nvSpPr>
              <p:spPr>
                <a:xfrm>
                  <a:off x="1838646" y="3865859"/>
                  <a:ext cx="222173" cy="2207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sp>
          <p:nvSpPr>
            <p:cNvPr id="50432" name="TextBox 104">
              <a:extLst>
                <a:ext uri="{FF2B5EF4-FFF2-40B4-BE49-F238E27FC236}">
                  <a16:creationId xmlns:a16="http://schemas.microsoft.com/office/drawing/2014/main" id="{180A0A3E-DCB9-6846-98E5-F50CF2EEB85D}"/>
                </a:ext>
              </a:extLst>
            </p:cNvPr>
            <p:cNvSpPr txBox="1">
              <a:spLocks noChangeArrowheads="1"/>
            </p:cNvSpPr>
            <p:nvPr/>
          </p:nvSpPr>
          <p:spPr bwMode="auto">
            <a:xfrm>
              <a:off x="2954264" y="3544669"/>
              <a:ext cx="17493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Touches a large</a:t>
              </a:r>
            </a:p>
            <a:p>
              <a:pPr algn="ctr" eaLnBrk="1" hangingPunct="1">
                <a:spcBef>
                  <a:spcPct val="0"/>
                </a:spcBef>
                <a:buFontTx/>
                <a:buNone/>
              </a:pPr>
              <a:r>
                <a:rPr kumimoji="0" lang="en-US" altLang="zh-CN" sz="1800"/>
                <a:t>fraction of graph</a:t>
              </a:r>
            </a:p>
            <a:p>
              <a:pPr algn="ctr" eaLnBrk="1" hangingPunct="1">
                <a:spcBef>
                  <a:spcPct val="0"/>
                </a:spcBef>
                <a:buFontTx/>
                <a:buNone/>
              </a:pPr>
              <a:r>
                <a:rPr kumimoji="0" lang="en-US" altLang="zh-CN" sz="1800"/>
                <a:t>(GraphLab 1)</a:t>
              </a:r>
            </a:p>
          </p:txBody>
        </p:sp>
      </p:grpSp>
      <p:grpSp>
        <p:nvGrpSpPr>
          <p:cNvPr id="7" name="Group 176">
            <a:extLst>
              <a:ext uri="{FF2B5EF4-FFF2-40B4-BE49-F238E27FC236}">
                <a16:creationId xmlns:a16="http://schemas.microsoft.com/office/drawing/2014/main" id="{AA14D220-2B5E-8E40-A773-2D9D8754FEAB}"/>
              </a:ext>
            </a:extLst>
          </p:cNvPr>
          <p:cNvGrpSpPr>
            <a:grpSpLocks/>
          </p:cNvGrpSpPr>
          <p:nvPr/>
        </p:nvGrpSpPr>
        <p:grpSpPr bwMode="auto">
          <a:xfrm>
            <a:off x="7086600" y="1501775"/>
            <a:ext cx="1754188" cy="2384425"/>
            <a:chOff x="7086600" y="1806388"/>
            <a:chExt cx="1754832" cy="2384612"/>
          </a:xfrm>
        </p:grpSpPr>
        <p:grpSp>
          <p:nvGrpSpPr>
            <p:cNvPr id="50410" name="Group 172">
              <a:extLst>
                <a:ext uri="{FF2B5EF4-FFF2-40B4-BE49-F238E27FC236}">
                  <a16:creationId xmlns:a16="http://schemas.microsoft.com/office/drawing/2014/main" id="{CBC6C2B8-FC79-1D4B-89D7-7A7912E0ACD3}"/>
                </a:ext>
              </a:extLst>
            </p:cNvPr>
            <p:cNvGrpSpPr>
              <a:grpSpLocks/>
            </p:cNvGrpSpPr>
            <p:nvPr/>
          </p:nvGrpSpPr>
          <p:grpSpPr bwMode="auto">
            <a:xfrm>
              <a:off x="7086600" y="1806388"/>
              <a:ext cx="1752600" cy="1546412"/>
              <a:chOff x="7086600" y="1806388"/>
              <a:chExt cx="1752600" cy="1546412"/>
            </a:xfrm>
          </p:grpSpPr>
          <p:grpSp>
            <p:nvGrpSpPr>
              <p:cNvPr id="50412" name="Group 54">
                <a:extLst>
                  <a:ext uri="{FF2B5EF4-FFF2-40B4-BE49-F238E27FC236}">
                    <a16:creationId xmlns:a16="http://schemas.microsoft.com/office/drawing/2014/main" id="{FD2E8125-290D-CE41-944C-1829336676D2}"/>
                  </a:ext>
                </a:extLst>
              </p:cNvPr>
              <p:cNvGrpSpPr>
                <a:grpSpLocks/>
              </p:cNvGrpSpPr>
              <p:nvPr/>
            </p:nvGrpSpPr>
            <p:grpSpPr bwMode="auto">
              <a:xfrm>
                <a:off x="7239000" y="1981200"/>
                <a:ext cx="1447800" cy="1198437"/>
                <a:chOff x="548131" y="3676332"/>
                <a:chExt cx="1769669" cy="1464869"/>
              </a:xfrm>
            </p:grpSpPr>
            <p:cxnSp>
              <p:nvCxnSpPr>
                <p:cNvPr id="56" name="Straight Connector 55">
                  <a:extLst>
                    <a:ext uri="{FF2B5EF4-FFF2-40B4-BE49-F238E27FC236}">
                      <a16:creationId xmlns:a16="http://schemas.microsoft.com/office/drawing/2014/main" id="{05421425-D46C-7A44-BC3C-239A8FEDA57C}"/>
                    </a:ext>
                  </a:extLst>
                </p:cNvPr>
                <p:cNvCxnSpPr>
                  <a:cxnSpLocks noChangeShapeType="1"/>
                  <a:stCxn id="68" idx="5"/>
                  <a:endCxn id="64" idx="1"/>
                </p:cNvCxnSpPr>
                <p:nvPr/>
              </p:nvCxnSpPr>
              <p:spPr bwMode="auto">
                <a:xfrm>
                  <a:off x="1031544" y="4054534"/>
                  <a:ext cx="324170" cy="285265"/>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7" name="Straight Connector 56">
                  <a:extLst>
                    <a:ext uri="{FF2B5EF4-FFF2-40B4-BE49-F238E27FC236}">
                      <a16:creationId xmlns:a16="http://schemas.microsoft.com/office/drawing/2014/main" id="{85A20741-300A-5C4E-A37B-7E9E058062B6}"/>
                    </a:ext>
                  </a:extLst>
                </p:cNvPr>
                <p:cNvCxnSpPr>
                  <a:cxnSpLocks noChangeShapeType="1"/>
                  <a:stCxn id="64" idx="7"/>
                  <a:endCxn id="72" idx="3"/>
                </p:cNvCxnSpPr>
                <p:nvPr/>
              </p:nvCxnSpPr>
              <p:spPr bwMode="auto">
                <a:xfrm flipV="1">
                  <a:off x="1511004" y="4054534"/>
                  <a:ext cx="361052" cy="285265"/>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8" name="Straight Connector 57">
                  <a:extLst>
                    <a:ext uri="{FF2B5EF4-FFF2-40B4-BE49-F238E27FC236}">
                      <a16:creationId xmlns:a16="http://schemas.microsoft.com/office/drawing/2014/main" id="{5F2421B9-B060-CB47-8838-C75B4F8B743A}"/>
                    </a:ext>
                  </a:extLst>
                </p:cNvPr>
                <p:cNvCxnSpPr>
                  <a:cxnSpLocks noChangeShapeType="1"/>
                  <a:stCxn id="65" idx="4"/>
                  <a:endCxn id="64" idx="0"/>
                </p:cNvCxnSpPr>
                <p:nvPr/>
              </p:nvCxnSpPr>
              <p:spPr bwMode="auto">
                <a:xfrm flipH="1">
                  <a:off x="1433359" y="3897347"/>
                  <a:ext cx="1942" cy="411403"/>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9" name="Straight Connector 58">
                  <a:extLst>
                    <a:ext uri="{FF2B5EF4-FFF2-40B4-BE49-F238E27FC236}">
                      <a16:creationId xmlns:a16="http://schemas.microsoft.com/office/drawing/2014/main" id="{2B16F729-36D9-7446-9867-DF54F06F2D14}"/>
                    </a:ext>
                  </a:extLst>
                </p:cNvPr>
                <p:cNvCxnSpPr>
                  <a:cxnSpLocks noChangeShapeType="1"/>
                  <a:stCxn id="64" idx="6"/>
                  <a:endCxn id="71" idx="2"/>
                </p:cNvCxnSpPr>
                <p:nvPr/>
              </p:nvCxnSpPr>
              <p:spPr bwMode="auto">
                <a:xfrm>
                  <a:off x="1544004" y="4419363"/>
                  <a:ext cx="553224"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60" name="Straight Connector 59">
                  <a:extLst>
                    <a:ext uri="{FF2B5EF4-FFF2-40B4-BE49-F238E27FC236}">
                      <a16:creationId xmlns:a16="http://schemas.microsoft.com/office/drawing/2014/main" id="{9352EFB9-99A6-3846-86AA-5568FC33FA20}"/>
                    </a:ext>
                  </a:extLst>
                </p:cNvPr>
                <p:cNvCxnSpPr>
                  <a:cxnSpLocks noChangeShapeType="1"/>
                  <a:stCxn id="67" idx="6"/>
                  <a:endCxn id="64" idx="2"/>
                </p:cNvCxnSpPr>
                <p:nvPr/>
              </p:nvCxnSpPr>
              <p:spPr bwMode="auto">
                <a:xfrm>
                  <a:off x="769489" y="4419363"/>
                  <a:ext cx="553225"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61" name="Straight Connector 60">
                  <a:extLst>
                    <a:ext uri="{FF2B5EF4-FFF2-40B4-BE49-F238E27FC236}">
                      <a16:creationId xmlns:a16="http://schemas.microsoft.com/office/drawing/2014/main" id="{93D26707-BC48-924A-9C40-395A93645AA2}"/>
                    </a:ext>
                  </a:extLst>
                </p:cNvPr>
                <p:cNvCxnSpPr>
                  <a:cxnSpLocks noChangeShapeType="1"/>
                  <a:stCxn id="64" idx="4"/>
                  <a:endCxn id="66" idx="0"/>
                </p:cNvCxnSpPr>
                <p:nvPr/>
              </p:nvCxnSpPr>
              <p:spPr bwMode="auto">
                <a:xfrm>
                  <a:off x="1433359" y="4529975"/>
                  <a:ext cx="1942" cy="390057"/>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62" name="Straight Connector 61">
                  <a:extLst>
                    <a:ext uri="{FF2B5EF4-FFF2-40B4-BE49-F238E27FC236}">
                      <a16:creationId xmlns:a16="http://schemas.microsoft.com/office/drawing/2014/main" id="{EE61A850-1228-C64E-B559-DD157ECE94C1}"/>
                    </a:ext>
                  </a:extLst>
                </p:cNvPr>
                <p:cNvCxnSpPr>
                  <a:cxnSpLocks noChangeShapeType="1"/>
                  <a:stCxn id="64" idx="3"/>
                  <a:endCxn id="69" idx="7"/>
                </p:cNvCxnSpPr>
                <p:nvPr/>
              </p:nvCxnSpPr>
              <p:spPr bwMode="auto">
                <a:xfrm flipH="1">
                  <a:off x="1031544" y="4496986"/>
                  <a:ext cx="324170" cy="28720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63" name="Straight Connector 62">
                  <a:extLst>
                    <a:ext uri="{FF2B5EF4-FFF2-40B4-BE49-F238E27FC236}">
                      <a16:creationId xmlns:a16="http://schemas.microsoft.com/office/drawing/2014/main" id="{994FE6E5-A5BC-3E45-96E6-C33C3E33B25C}"/>
                    </a:ext>
                  </a:extLst>
                </p:cNvPr>
                <p:cNvCxnSpPr>
                  <a:cxnSpLocks noChangeShapeType="1"/>
                  <a:stCxn id="64" idx="5"/>
                  <a:endCxn id="70" idx="1"/>
                </p:cNvCxnSpPr>
                <p:nvPr/>
              </p:nvCxnSpPr>
              <p:spPr bwMode="auto">
                <a:xfrm>
                  <a:off x="1511004" y="4496986"/>
                  <a:ext cx="361052" cy="312433"/>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64" name="Oval 63">
                  <a:extLst>
                    <a:ext uri="{FF2B5EF4-FFF2-40B4-BE49-F238E27FC236}">
                      <a16:creationId xmlns:a16="http://schemas.microsoft.com/office/drawing/2014/main" id="{C55DCB69-EF62-9245-9272-DB2F196058A4}"/>
                    </a:ext>
                  </a:extLst>
                </p:cNvPr>
                <p:cNvSpPr/>
                <p:nvPr/>
              </p:nvSpPr>
              <p:spPr>
                <a:xfrm>
                  <a:off x="1322714" y="4308749"/>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9F9F0171-2DE7-4242-A966-BAB9B49019FC}"/>
                    </a:ext>
                  </a:extLst>
                </p:cNvPr>
                <p:cNvSpPr/>
                <p:nvPr/>
              </p:nvSpPr>
              <p:spPr>
                <a:xfrm>
                  <a:off x="1324655" y="3676121"/>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 name="Oval 65">
                  <a:extLst>
                    <a:ext uri="{FF2B5EF4-FFF2-40B4-BE49-F238E27FC236}">
                      <a16:creationId xmlns:a16="http://schemas.microsoft.com/office/drawing/2014/main" id="{6DF2C259-7A44-3B4E-A38E-58B7FE2C085D}"/>
                    </a:ext>
                  </a:extLst>
                </p:cNvPr>
                <p:cNvSpPr/>
                <p:nvPr/>
              </p:nvSpPr>
              <p:spPr>
                <a:xfrm>
                  <a:off x="1324655" y="4920032"/>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7" name="Oval 66">
                  <a:extLst>
                    <a:ext uri="{FF2B5EF4-FFF2-40B4-BE49-F238E27FC236}">
                      <a16:creationId xmlns:a16="http://schemas.microsoft.com/office/drawing/2014/main" id="{B3EF1A7B-6D2B-0447-A603-92613E6D391D}"/>
                    </a:ext>
                  </a:extLst>
                </p:cNvPr>
                <p:cNvSpPr/>
                <p:nvPr/>
              </p:nvSpPr>
              <p:spPr>
                <a:xfrm>
                  <a:off x="548199" y="4308749"/>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 name="Oval 67">
                  <a:extLst>
                    <a:ext uri="{FF2B5EF4-FFF2-40B4-BE49-F238E27FC236}">
                      <a16:creationId xmlns:a16="http://schemas.microsoft.com/office/drawing/2014/main" id="{8B11F811-0844-724F-BAAC-C69D104CBA0C}"/>
                    </a:ext>
                  </a:extLst>
                </p:cNvPr>
                <p:cNvSpPr/>
                <p:nvPr/>
              </p:nvSpPr>
              <p:spPr>
                <a:xfrm>
                  <a:off x="843253" y="3864357"/>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FE11665B-C920-9D47-A5F0-69311EE09D40}"/>
                    </a:ext>
                  </a:extLst>
                </p:cNvPr>
                <p:cNvSpPr/>
                <p:nvPr/>
              </p:nvSpPr>
              <p:spPr>
                <a:xfrm>
                  <a:off x="843253" y="4751201"/>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 name="Oval 69">
                  <a:extLst>
                    <a:ext uri="{FF2B5EF4-FFF2-40B4-BE49-F238E27FC236}">
                      <a16:creationId xmlns:a16="http://schemas.microsoft.com/office/drawing/2014/main" id="{FC08425B-A4CF-554D-9994-35D1886F6BC5}"/>
                    </a:ext>
                  </a:extLst>
                </p:cNvPr>
                <p:cNvSpPr/>
                <p:nvPr/>
              </p:nvSpPr>
              <p:spPr>
                <a:xfrm>
                  <a:off x="1839057" y="4778370"/>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 name="Oval 70">
                  <a:extLst>
                    <a:ext uri="{FF2B5EF4-FFF2-40B4-BE49-F238E27FC236}">
                      <a16:creationId xmlns:a16="http://schemas.microsoft.com/office/drawing/2014/main" id="{C09906C5-FAC6-0446-9441-0447C6942B6A}"/>
                    </a:ext>
                  </a:extLst>
                </p:cNvPr>
                <p:cNvSpPr/>
                <p:nvPr/>
              </p:nvSpPr>
              <p:spPr>
                <a:xfrm>
                  <a:off x="2097228" y="4308749"/>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 name="Oval 71">
                  <a:extLst>
                    <a:ext uri="{FF2B5EF4-FFF2-40B4-BE49-F238E27FC236}">
                      <a16:creationId xmlns:a16="http://schemas.microsoft.com/office/drawing/2014/main" id="{FB0FFED2-AADB-8D42-9408-B5EAE6604B48}"/>
                    </a:ext>
                  </a:extLst>
                </p:cNvPr>
                <p:cNvSpPr/>
                <p:nvPr/>
              </p:nvSpPr>
              <p:spPr>
                <a:xfrm>
                  <a:off x="1839057" y="3864357"/>
                  <a:ext cx="221290" cy="221226"/>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07" name="Arc 106">
                <a:extLst>
                  <a:ext uri="{FF2B5EF4-FFF2-40B4-BE49-F238E27FC236}">
                    <a16:creationId xmlns:a16="http://schemas.microsoft.com/office/drawing/2014/main" id="{36FDC8A2-12FF-7F41-B27C-41F66803FA96}"/>
                  </a:ext>
                </a:extLst>
              </p:cNvPr>
              <p:cNvSpPr/>
              <p:nvPr/>
            </p:nvSpPr>
            <p:spPr bwMode="auto">
              <a:xfrm>
                <a:off x="7086600" y="1806388"/>
                <a:ext cx="1753243" cy="1546346"/>
              </a:xfrm>
              <a:prstGeom prst="arc">
                <a:avLst>
                  <a:gd name="adj1" fmla="val 14916020"/>
                  <a:gd name="adj2" fmla="val 9925469"/>
                </a:avLst>
              </a:prstGeom>
              <a:noFill/>
              <a:ln w="38100" cap="flat" cmpd="sng" algn="ctr">
                <a:solidFill>
                  <a:srgbClr val="FF0000"/>
                </a:solidFill>
                <a:prstDash val="solid"/>
                <a:round/>
                <a:headEnd type="none" w="med" len="med"/>
                <a:tailEnd type="stealth" w="med" len="med"/>
              </a:ln>
              <a:effectLst/>
            </p:spPr>
            <p:txBody>
              <a:bodyPr wrap="none" anchor="ctr"/>
              <a:lstStyle/>
              <a:p>
                <a:pPr algn="ctr" eaLnBrk="1" hangingPunct="1">
                  <a:defRPr/>
                </a:pPr>
                <a:endParaRPr lang="en-US" sz="2800">
                  <a:latin typeface="Tahoma" pitchFamily="-64" charset="0"/>
                  <a:ea typeface="+mn-ea"/>
                </a:endParaRPr>
              </a:p>
            </p:txBody>
          </p:sp>
        </p:grpSp>
        <p:sp>
          <p:nvSpPr>
            <p:cNvPr id="50411" name="TextBox 107">
              <a:extLst>
                <a:ext uri="{FF2B5EF4-FFF2-40B4-BE49-F238E27FC236}">
                  <a16:creationId xmlns:a16="http://schemas.microsoft.com/office/drawing/2014/main" id="{B687EBBD-F320-4C4D-8580-1A5CC1208D82}"/>
                </a:ext>
              </a:extLst>
            </p:cNvPr>
            <p:cNvSpPr txBox="1">
              <a:spLocks noChangeArrowheads="1"/>
            </p:cNvSpPr>
            <p:nvPr/>
          </p:nvSpPr>
          <p:spPr bwMode="auto">
            <a:xfrm>
              <a:off x="7182003" y="3544669"/>
              <a:ext cx="16594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Sequential</a:t>
              </a:r>
            </a:p>
            <a:p>
              <a:pPr algn="ctr" eaLnBrk="1" hangingPunct="1">
                <a:spcBef>
                  <a:spcPct val="0"/>
                </a:spcBef>
                <a:buFontTx/>
                <a:buNone/>
              </a:pPr>
              <a:r>
                <a:rPr kumimoji="0" lang="en-US" altLang="zh-CN" sz="1800"/>
                <a:t>Vertex-Updates</a:t>
              </a:r>
            </a:p>
          </p:txBody>
        </p:sp>
      </p:grpSp>
      <p:grpSp>
        <p:nvGrpSpPr>
          <p:cNvPr id="10" name="Group 177">
            <a:extLst>
              <a:ext uri="{FF2B5EF4-FFF2-40B4-BE49-F238E27FC236}">
                <a16:creationId xmlns:a16="http://schemas.microsoft.com/office/drawing/2014/main" id="{63B7C87B-34B7-084D-84C5-64D2285A385A}"/>
              </a:ext>
            </a:extLst>
          </p:cNvPr>
          <p:cNvGrpSpPr>
            <a:grpSpLocks/>
          </p:cNvGrpSpPr>
          <p:nvPr/>
        </p:nvGrpSpPr>
        <p:grpSpPr bwMode="auto">
          <a:xfrm>
            <a:off x="5048250" y="1524000"/>
            <a:ext cx="1770063" cy="2638425"/>
            <a:chOff x="5048136" y="1828800"/>
            <a:chExt cx="1769669" cy="2639199"/>
          </a:xfrm>
        </p:grpSpPr>
        <p:sp>
          <p:nvSpPr>
            <p:cNvPr id="50349" name="TextBox 51">
              <a:extLst>
                <a:ext uri="{FF2B5EF4-FFF2-40B4-BE49-F238E27FC236}">
                  <a16:creationId xmlns:a16="http://schemas.microsoft.com/office/drawing/2014/main" id="{7E6C55B5-75EB-F945-988E-34CD24FAAD8D}"/>
                </a:ext>
              </a:extLst>
            </p:cNvPr>
            <p:cNvSpPr txBox="1">
              <a:spLocks noChangeArrowheads="1"/>
            </p:cNvSpPr>
            <p:nvPr/>
          </p:nvSpPr>
          <p:spPr bwMode="auto">
            <a:xfrm>
              <a:off x="5125277" y="3544669"/>
              <a:ext cx="16177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Produces many</a:t>
              </a:r>
            </a:p>
            <a:p>
              <a:pPr algn="ctr" eaLnBrk="1" hangingPunct="1">
                <a:spcBef>
                  <a:spcPct val="0"/>
                </a:spcBef>
                <a:buFontTx/>
                <a:buNone/>
              </a:pPr>
              <a:r>
                <a:rPr kumimoji="0" lang="en-US" altLang="zh-CN" sz="1800"/>
                <a:t>messages</a:t>
              </a:r>
            </a:p>
            <a:p>
              <a:pPr algn="ctr" eaLnBrk="1" hangingPunct="1">
                <a:spcBef>
                  <a:spcPct val="0"/>
                </a:spcBef>
                <a:buFontTx/>
                <a:buNone/>
              </a:pPr>
              <a:r>
                <a:rPr kumimoji="0" lang="en-US" altLang="zh-CN" sz="1800"/>
                <a:t>(Pregel)</a:t>
              </a:r>
            </a:p>
          </p:txBody>
        </p:sp>
        <p:grpSp>
          <p:nvGrpSpPr>
            <p:cNvPr id="50350" name="Group 173">
              <a:extLst>
                <a:ext uri="{FF2B5EF4-FFF2-40B4-BE49-F238E27FC236}">
                  <a16:creationId xmlns:a16="http://schemas.microsoft.com/office/drawing/2014/main" id="{C2791498-D88E-5347-933B-565673ED7E4E}"/>
                </a:ext>
              </a:extLst>
            </p:cNvPr>
            <p:cNvGrpSpPr>
              <a:grpSpLocks/>
            </p:cNvGrpSpPr>
            <p:nvPr/>
          </p:nvGrpSpPr>
          <p:grpSpPr bwMode="auto">
            <a:xfrm>
              <a:off x="5048136" y="1828800"/>
              <a:ext cx="1769669" cy="1464869"/>
              <a:chOff x="5048136" y="1828800"/>
              <a:chExt cx="1769669" cy="1464869"/>
            </a:xfrm>
          </p:grpSpPr>
          <p:sp>
            <p:nvSpPr>
              <p:cNvPr id="50" name="Oval 49">
                <a:extLst>
                  <a:ext uri="{FF2B5EF4-FFF2-40B4-BE49-F238E27FC236}">
                    <a16:creationId xmlns:a16="http://schemas.microsoft.com/office/drawing/2014/main" id="{499F0502-B86A-D74E-A15F-F4E0D5EE0246}"/>
                  </a:ext>
                </a:extLst>
              </p:cNvPr>
              <p:cNvSpPr/>
              <p:nvPr/>
            </p:nvSpPr>
            <p:spPr>
              <a:xfrm>
                <a:off x="5733783" y="2368708"/>
                <a:ext cx="393612" cy="3922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0352" name="Group 17">
                <a:extLst>
                  <a:ext uri="{FF2B5EF4-FFF2-40B4-BE49-F238E27FC236}">
                    <a16:creationId xmlns:a16="http://schemas.microsoft.com/office/drawing/2014/main" id="{53D33DEF-1EDB-8C48-BFE0-7E2009004FED}"/>
                  </a:ext>
                </a:extLst>
              </p:cNvPr>
              <p:cNvGrpSpPr>
                <a:grpSpLocks/>
              </p:cNvGrpSpPr>
              <p:nvPr/>
            </p:nvGrpSpPr>
            <p:grpSpPr bwMode="auto">
              <a:xfrm>
                <a:off x="5048136" y="1828800"/>
                <a:ext cx="1769669" cy="1464869"/>
                <a:chOff x="548131" y="3676332"/>
                <a:chExt cx="1769669" cy="1464869"/>
              </a:xfrm>
            </p:grpSpPr>
            <p:cxnSp>
              <p:nvCxnSpPr>
                <p:cNvPr id="53" name="Straight Connector 52">
                  <a:extLst>
                    <a:ext uri="{FF2B5EF4-FFF2-40B4-BE49-F238E27FC236}">
                      <a16:creationId xmlns:a16="http://schemas.microsoft.com/office/drawing/2014/main" id="{E8446F8F-6282-BC4B-AE2E-EF8F993FD997}"/>
                    </a:ext>
                  </a:extLst>
                </p:cNvPr>
                <p:cNvCxnSpPr>
                  <a:cxnSpLocks noChangeShapeType="1"/>
                  <a:stCxn id="82" idx="5"/>
                  <a:endCxn id="78" idx="1"/>
                </p:cNvCxnSpPr>
                <p:nvPr/>
              </p:nvCxnSpPr>
              <p:spPr bwMode="auto">
                <a:xfrm>
                  <a:off x="1032211" y="4054268"/>
                  <a:ext cx="322190" cy="28583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4" name="Straight Connector 53">
                  <a:extLst>
                    <a:ext uri="{FF2B5EF4-FFF2-40B4-BE49-F238E27FC236}">
                      <a16:creationId xmlns:a16="http://schemas.microsoft.com/office/drawing/2014/main" id="{5458CD20-9E03-0A4F-8AFE-2197FFF5FACD}"/>
                    </a:ext>
                  </a:extLst>
                </p:cNvPr>
                <p:cNvCxnSpPr>
                  <a:cxnSpLocks noChangeShapeType="1"/>
                  <a:stCxn id="78" idx="7"/>
                  <a:endCxn id="86" idx="3"/>
                </p:cNvCxnSpPr>
                <p:nvPr/>
              </p:nvCxnSpPr>
              <p:spPr bwMode="auto">
                <a:xfrm flipV="1">
                  <a:off x="1511530" y="4054268"/>
                  <a:ext cx="360282" cy="28583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5" name="Straight Connector 54">
                  <a:extLst>
                    <a:ext uri="{FF2B5EF4-FFF2-40B4-BE49-F238E27FC236}">
                      <a16:creationId xmlns:a16="http://schemas.microsoft.com/office/drawing/2014/main" id="{AE4EDD43-DC58-404C-886B-77EB3F7E457F}"/>
                    </a:ext>
                  </a:extLst>
                </p:cNvPr>
                <p:cNvCxnSpPr>
                  <a:cxnSpLocks noChangeShapeType="1"/>
                  <a:stCxn id="79" idx="4"/>
                  <a:endCxn id="78" idx="0"/>
                </p:cNvCxnSpPr>
                <p:nvPr/>
              </p:nvCxnSpPr>
              <p:spPr bwMode="auto">
                <a:xfrm flipH="1">
                  <a:off x="1433759" y="3898647"/>
                  <a:ext cx="0" cy="409695"/>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73" name="Straight Connector 72">
                  <a:extLst>
                    <a:ext uri="{FF2B5EF4-FFF2-40B4-BE49-F238E27FC236}">
                      <a16:creationId xmlns:a16="http://schemas.microsoft.com/office/drawing/2014/main" id="{20953951-622D-854E-B5C5-7AD98547F19C}"/>
                    </a:ext>
                  </a:extLst>
                </p:cNvPr>
                <p:cNvCxnSpPr>
                  <a:cxnSpLocks noChangeShapeType="1"/>
                  <a:stCxn id="78" idx="6"/>
                  <a:endCxn id="85" idx="2"/>
                </p:cNvCxnSpPr>
                <p:nvPr/>
              </p:nvCxnSpPr>
              <p:spPr bwMode="auto">
                <a:xfrm>
                  <a:off x="1543272" y="4417913"/>
                  <a:ext cx="552327"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74" name="Straight Connector 73">
                  <a:extLst>
                    <a:ext uri="{FF2B5EF4-FFF2-40B4-BE49-F238E27FC236}">
                      <a16:creationId xmlns:a16="http://schemas.microsoft.com/office/drawing/2014/main" id="{4B1F15D1-A377-B848-9D8D-804FDD981322}"/>
                    </a:ext>
                  </a:extLst>
                </p:cNvPr>
                <p:cNvCxnSpPr>
                  <a:cxnSpLocks noChangeShapeType="1"/>
                  <a:stCxn id="81" idx="6"/>
                  <a:endCxn id="78" idx="2"/>
                </p:cNvCxnSpPr>
                <p:nvPr/>
              </p:nvCxnSpPr>
              <p:spPr bwMode="auto">
                <a:xfrm>
                  <a:off x="770332" y="4417913"/>
                  <a:ext cx="552327"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75" name="Straight Connector 74">
                  <a:extLst>
                    <a:ext uri="{FF2B5EF4-FFF2-40B4-BE49-F238E27FC236}">
                      <a16:creationId xmlns:a16="http://schemas.microsoft.com/office/drawing/2014/main" id="{24865F1C-47EE-AD48-A5BC-C666AE15AD47}"/>
                    </a:ext>
                  </a:extLst>
                </p:cNvPr>
                <p:cNvCxnSpPr>
                  <a:cxnSpLocks noChangeShapeType="1"/>
                  <a:stCxn id="78" idx="4"/>
                  <a:endCxn id="80" idx="0"/>
                </p:cNvCxnSpPr>
                <p:nvPr/>
              </p:nvCxnSpPr>
              <p:spPr bwMode="auto">
                <a:xfrm>
                  <a:off x="1433759" y="4529070"/>
                  <a:ext cx="0" cy="389051"/>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76" name="Straight Connector 75">
                  <a:extLst>
                    <a:ext uri="{FF2B5EF4-FFF2-40B4-BE49-F238E27FC236}">
                      <a16:creationId xmlns:a16="http://schemas.microsoft.com/office/drawing/2014/main" id="{52A5D2E9-B652-9B44-A52D-1BA764977B12}"/>
                    </a:ext>
                  </a:extLst>
                </p:cNvPr>
                <p:cNvCxnSpPr>
                  <a:cxnSpLocks noChangeShapeType="1"/>
                  <a:stCxn id="78" idx="3"/>
                  <a:endCxn id="83" idx="7"/>
                </p:cNvCxnSpPr>
                <p:nvPr/>
              </p:nvCxnSpPr>
              <p:spPr bwMode="auto">
                <a:xfrm flipH="1">
                  <a:off x="1032211" y="4497311"/>
                  <a:ext cx="322190" cy="28583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77" name="Straight Connector 76">
                  <a:extLst>
                    <a:ext uri="{FF2B5EF4-FFF2-40B4-BE49-F238E27FC236}">
                      <a16:creationId xmlns:a16="http://schemas.microsoft.com/office/drawing/2014/main" id="{E850D09D-6333-3148-8190-2F4FE5E0F8BB}"/>
                    </a:ext>
                  </a:extLst>
                </p:cNvPr>
                <p:cNvCxnSpPr>
                  <a:cxnSpLocks noChangeShapeType="1"/>
                  <a:stCxn id="78" idx="5"/>
                  <a:endCxn id="84" idx="1"/>
                </p:cNvCxnSpPr>
                <p:nvPr/>
              </p:nvCxnSpPr>
              <p:spPr bwMode="auto">
                <a:xfrm>
                  <a:off x="1511530" y="4497311"/>
                  <a:ext cx="360282" cy="312829"/>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78" name="Oval 77">
                  <a:extLst>
                    <a:ext uri="{FF2B5EF4-FFF2-40B4-BE49-F238E27FC236}">
                      <a16:creationId xmlns:a16="http://schemas.microsoft.com/office/drawing/2014/main" id="{AA65669A-05E8-934C-9A5C-842891DD5C63}"/>
                    </a:ext>
                  </a:extLst>
                </p:cNvPr>
                <p:cNvSpPr/>
                <p:nvPr/>
              </p:nvSpPr>
              <p:spPr>
                <a:xfrm>
                  <a:off x="1322659" y="4308343"/>
                  <a:ext cx="220614" cy="220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a:extLst>
                    <a:ext uri="{FF2B5EF4-FFF2-40B4-BE49-F238E27FC236}">
                      <a16:creationId xmlns:a16="http://schemas.microsoft.com/office/drawing/2014/main" id="{136448C4-F91D-4D4D-9797-20649D48F9D0}"/>
                    </a:ext>
                  </a:extLst>
                </p:cNvPr>
                <p:cNvSpPr/>
                <p:nvPr/>
              </p:nvSpPr>
              <p:spPr>
                <a:xfrm>
                  <a:off x="1324246" y="3676332"/>
                  <a:ext cx="220613" cy="222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a:extLst>
                    <a:ext uri="{FF2B5EF4-FFF2-40B4-BE49-F238E27FC236}">
                      <a16:creationId xmlns:a16="http://schemas.microsoft.com/office/drawing/2014/main" id="{AA1E114E-EC64-0041-B2DE-7F0380D04F06}"/>
                    </a:ext>
                  </a:extLst>
                </p:cNvPr>
                <p:cNvSpPr/>
                <p:nvPr/>
              </p:nvSpPr>
              <p:spPr>
                <a:xfrm>
                  <a:off x="1324246" y="4918122"/>
                  <a:ext cx="220613" cy="222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a:extLst>
                    <a:ext uri="{FF2B5EF4-FFF2-40B4-BE49-F238E27FC236}">
                      <a16:creationId xmlns:a16="http://schemas.microsoft.com/office/drawing/2014/main" id="{8B7FB4FE-74D4-BF46-96DB-F0C4961C38B5}"/>
                    </a:ext>
                  </a:extLst>
                </p:cNvPr>
                <p:cNvSpPr/>
                <p:nvPr/>
              </p:nvSpPr>
              <p:spPr>
                <a:xfrm>
                  <a:off x="548131" y="4308343"/>
                  <a:ext cx="222201" cy="220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a:extLst>
                    <a:ext uri="{FF2B5EF4-FFF2-40B4-BE49-F238E27FC236}">
                      <a16:creationId xmlns:a16="http://schemas.microsoft.com/office/drawing/2014/main" id="{B5A411E5-7DCD-8F47-A7F1-D85E7632B00E}"/>
                    </a:ext>
                  </a:extLst>
                </p:cNvPr>
                <p:cNvSpPr/>
                <p:nvPr/>
              </p:nvSpPr>
              <p:spPr>
                <a:xfrm>
                  <a:off x="843340" y="3865300"/>
                  <a:ext cx="220614" cy="220727"/>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3" name="Oval 82">
                  <a:extLst>
                    <a:ext uri="{FF2B5EF4-FFF2-40B4-BE49-F238E27FC236}">
                      <a16:creationId xmlns:a16="http://schemas.microsoft.com/office/drawing/2014/main" id="{93639842-127E-8C4B-9928-7AAF71CF2929}"/>
                    </a:ext>
                  </a:extLst>
                </p:cNvPr>
                <p:cNvSpPr/>
                <p:nvPr/>
              </p:nvSpPr>
              <p:spPr>
                <a:xfrm>
                  <a:off x="843340" y="4749797"/>
                  <a:ext cx="220614" cy="222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4" name="Oval 83">
                  <a:extLst>
                    <a:ext uri="{FF2B5EF4-FFF2-40B4-BE49-F238E27FC236}">
                      <a16:creationId xmlns:a16="http://schemas.microsoft.com/office/drawing/2014/main" id="{F4ED985C-1882-BD4A-9871-9704DA87C34F}"/>
                    </a:ext>
                  </a:extLst>
                </p:cNvPr>
                <p:cNvSpPr/>
                <p:nvPr/>
              </p:nvSpPr>
              <p:spPr>
                <a:xfrm>
                  <a:off x="1838482" y="4776793"/>
                  <a:ext cx="222201" cy="222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 name="Oval 84">
                  <a:extLst>
                    <a:ext uri="{FF2B5EF4-FFF2-40B4-BE49-F238E27FC236}">
                      <a16:creationId xmlns:a16="http://schemas.microsoft.com/office/drawing/2014/main" id="{B60D2BBC-0AEA-674D-B960-1E6621C449DC}"/>
                    </a:ext>
                  </a:extLst>
                </p:cNvPr>
                <p:cNvSpPr/>
                <p:nvPr/>
              </p:nvSpPr>
              <p:spPr>
                <a:xfrm>
                  <a:off x="2095599" y="4308343"/>
                  <a:ext cx="222201" cy="22072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6" name="Oval 85">
                  <a:extLst>
                    <a:ext uri="{FF2B5EF4-FFF2-40B4-BE49-F238E27FC236}">
                      <a16:creationId xmlns:a16="http://schemas.microsoft.com/office/drawing/2014/main" id="{7A7031BB-C796-924A-906C-AA74AEEABD22}"/>
                    </a:ext>
                  </a:extLst>
                </p:cNvPr>
                <p:cNvSpPr/>
                <p:nvPr/>
              </p:nvSpPr>
              <p:spPr>
                <a:xfrm>
                  <a:off x="1838482" y="3865300"/>
                  <a:ext cx="222201" cy="220727"/>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353" name="Group 52">
                <a:extLst>
                  <a:ext uri="{FF2B5EF4-FFF2-40B4-BE49-F238E27FC236}">
                    <a16:creationId xmlns:a16="http://schemas.microsoft.com/office/drawing/2014/main" id="{82F3FCCC-160C-E34B-8971-12CD2E29F3BA}"/>
                  </a:ext>
                </a:extLst>
              </p:cNvPr>
              <p:cNvGrpSpPr>
                <a:grpSpLocks/>
              </p:cNvGrpSpPr>
              <p:nvPr/>
            </p:nvGrpSpPr>
            <p:grpSpPr bwMode="auto">
              <a:xfrm>
                <a:off x="6213702" y="2446763"/>
                <a:ext cx="381000" cy="86591"/>
                <a:chOff x="838200" y="4800600"/>
                <a:chExt cx="838200" cy="190500"/>
              </a:xfrm>
            </p:grpSpPr>
            <p:cxnSp>
              <p:nvCxnSpPr>
                <p:cNvPr id="102" name="Straight Arrow Connector 101">
                  <a:extLst>
                    <a:ext uri="{FF2B5EF4-FFF2-40B4-BE49-F238E27FC236}">
                      <a16:creationId xmlns:a16="http://schemas.microsoft.com/office/drawing/2014/main" id="{2BA5D782-8D4D-344C-B018-F58D8C6DEF4E}"/>
                    </a:ext>
                  </a:extLst>
                </p:cNvPr>
                <p:cNvCxnSpPr/>
                <p:nvPr/>
              </p:nvCxnSpPr>
              <p:spPr bwMode="auto">
                <a:xfrm>
                  <a:off x="1217477" y="4876920"/>
                  <a:ext cx="457414"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90" name="Group 132">
                  <a:extLst>
                    <a:ext uri="{FF2B5EF4-FFF2-40B4-BE49-F238E27FC236}">
                      <a16:creationId xmlns:a16="http://schemas.microsoft.com/office/drawing/2014/main" id="{25947B62-7C8A-FE4A-ABD6-C566B05420A5}"/>
                    </a:ext>
                  </a:extLst>
                </p:cNvPr>
                <p:cNvGrpSpPr>
                  <a:grpSpLocks/>
                </p:cNvGrpSpPr>
                <p:nvPr/>
              </p:nvGrpSpPr>
              <p:grpSpPr bwMode="auto">
                <a:xfrm>
                  <a:off x="838200" y="4800600"/>
                  <a:ext cx="381000" cy="190500"/>
                  <a:chOff x="762000" y="2971800"/>
                  <a:chExt cx="838200" cy="381000"/>
                </a:xfrm>
              </p:grpSpPr>
              <p:sp>
                <p:nvSpPr>
                  <p:cNvPr id="104" name="Rectangle 103">
                    <a:extLst>
                      <a:ext uri="{FF2B5EF4-FFF2-40B4-BE49-F238E27FC236}">
                        <a16:creationId xmlns:a16="http://schemas.microsoft.com/office/drawing/2014/main" id="{EDAB328E-7997-4E40-B5FC-7AA6C87C0126}"/>
                      </a:ext>
                    </a:extLst>
                  </p:cNvPr>
                  <p:cNvSpPr/>
                  <p:nvPr/>
                </p:nvSpPr>
                <p:spPr bwMode="auto">
                  <a:xfrm>
                    <a:off x="759092" y="2970726"/>
                    <a:ext cx="837319" cy="307428"/>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06" name="Isosceles Triangle 105">
                    <a:extLst>
                      <a:ext uri="{FF2B5EF4-FFF2-40B4-BE49-F238E27FC236}">
                        <a16:creationId xmlns:a16="http://schemas.microsoft.com/office/drawing/2014/main" id="{93C2E56B-6CDB-3A44-9BE1-9DEABEDFB050}"/>
                      </a:ext>
                    </a:extLst>
                  </p:cNvPr>
                  <p:cNvSpPr/>
                  <p:nvPr/>
                </p:nvSpPr>
                <p:spPr bwMode="auto">
                  <a:xfrm rot="10800000">
                    <a:off x="759092" y="2970726"/>
                    <a:ext cx="837319" cy="153714"/>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4" name="Group 52">
                <a:extLst>
                  <a:ext uri="{FF2B5EF4-FFF2-40B4-BE49-F238E27FC236}">
                    <a16:creationId xmlns:a16="http://schemas.microsoft.com/office/drawing/2014/main" id="{C728E553-A4BA-F047-BF7B-2B45E63EA16D}"/>
                  </a:ext>
                </a:extLst>
              </p:cNvPr>
              <p:cNvGrpSpPr>
                <a:grpSpLocks/>
              </p:cNvGrpSpPr>
              <p:nvPr/>
            </p:nvGrpSpPr>
            <p:grpSpPr bwMode="auto">
              <a:xfrm rot="-2306177">
                <a:off x="5999468" y="2174805"/>
                <a:ext cx="381000" cy="86591"/>
                <a:chOff x="838200" y="4800600"/>
                <a:chExt cx="838200" cy="190500"/>
              </a:xfrm>
            </p:grpSpPr>
            <p:cxnSp>
              <p:nvCxnSpPr>
                <p:cNvPr id="110" name="Straight Arrow Connector 109">
                  <a:extLst>
                    <a:ext uri="{FF2B5EF4-FFF2-40B4-BE49-F238E27FC236}">
                      <a16:creationId xmlns:a16="http://schemas.microsoft.com/office/drawing/2014/main" id="{9A0E5986-C89A-C14B-B56C-F7A599ADBEAA}"/>
                    </a:ext>
                  </a:extLst>
                </p:cNvPr>
                <p:cNvCxnSpPr/>
                <p:nvPr/>
              </p:nvCxnSpPr>
              <p:spPr bwMode="auto">
                <a:xfrm>
                  <a:off x="1213965" y="4829952"/>
                  <a:ext cx="450433"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86" name="Group 132">
                  <a:extLst>
                    <a:ext uri="{FF2B5EF4-FFF2-40B4-BE49-F238E27FC236}">
                      <a16:creationId xmlns:a16="http://schemas.microsoft.com/office/drawing/2014/main" id="{C5206678-CADB-0C4E-B9B7-A2426703BCFA}"/>
                    </a:ext>
                  </a:extLst>
                </p:cNvPr>
                <p:cNvGrpSpPr>
                  <a:grpSpLocks/>
                </p:cNvGrpSpPr>
                <p:nvPr/>
              </p:nvGrpSpPr>
              <p:grpSpPr bwMode="auto">
                <a:xfrm>
                  <a:off x="838200" y="4800600"/>
                  <a:ext cx="381000" cy="190500"/>
                  <a:chOff x="762000" y="2971800"/>
                  <a:chExt cx="838200" cy="381000"/>
                </a:xfrm>
              </p:grpSpPr>
              <p:sp>
                <p:nvSpPr>
                  <p:cNvPr id="112" name="Rectangle 111">
                    <a:extLst>
                      <a:ext uri="{FF2B5EF4-FFF2-40B4-BE49-F238E27FC236}">
                        <a16:creationId xmlns:a16="http://schemas.microsoft.com/office/drawing/2014/main" id="{CC25B327-7261-9940-9348-7FD2CA73C8D1}"/>
                      </a:ext>
                    </a:extLst>
                  </p:cNvPr>
                  <p:cNvSpPr/>
                  <p:nvPr/>
                </p:nvSpPr>
                <p:spPr bwMode="auto">
                  <a:xfrm>
                    <a:off x="759793" y="2878035"/>
                    <a:ext cx="837314" cy="335376"/>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13" name="Isosceles Triangle 112">
                    <a:extLst>
                      <a:ext uri="{FF2B5EF4-FFF2-40B4-BE49-F238E27FC236}">
                        <a16:creationId xmlns:a16="http://schemas.microsoft.com/office/drawing/2014/main" id="{793DFBAE-10A0-684B-8CEB-41E71B483210}"/>
                      </a:ext>
                    </a:extLst>
                  </p:cNvPr>
                  <p:cNvSpPr/>
                  <p:nvPr/>
                </p:nvSpPr>
                <p:spPr bwMode="auto">
                  <a:xfrm rot="10800000">
                    <a:off x="761703" y="2861269"/>
                    <a:ext cx="837314" cy="13974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5" name="Group 52">
                <a:extLst>
                  <a:ext uri="{FF2B5EF4-FFF2-40B4-BE49-F238E27FC236}">
                    <a16:creationId xmlns:a16="http://schemas.microsoft.com/office/drawing/2014/main" id="{135521A0-0616-A848-A9A8-44AE8F29642A}"/>
                  </a:ext>
                </a:extLst>
              </p:cNvPr>
              <p:cNvGrpSpPr>
                <a:grpSpLocks/>
              </p:cNvGrpSpPr>
              <p:nvPr/>
            </p:nvGrpSpPr>
            <p:grpSpPr bwMode="auto">
              <a:xfrm rot="-5400000">
                <a:off x="5609298" y="2136767"/>
                <a:ext cx="381000" cy="86591"/>
                <a:chOff x="838200" y="4800600"/>
                <a:chExt cx="838200" cy="190500"/>
              </a:xfrm>
            </p:grpSpPr>
            <p:cxnSp>
              <p:nvCxnSpPr>
                <p:cNvPr id="115" name="Straight Arrow Connector 114">
                  <a:extLst>
                    <a:ext uri="{FF2B5EF4-FFF2-40B4-BE49-F238E27FC236}">
                      <a16:creationId xmlns:a16="http://schemas.microsoft.com/office/drawing/2014/main" id="{3365F8A6-15E9-3646-98DB-4E0871A00589}"/>
                    </a:ext>
                  </a:extLst>
                </p:cNvPr>
                <p:cNvCxnSpPr/>
                <p:nvPr/>
              </p:nvCxnSpPr>
              <p:spPr bwMode="auto">
                <a:xfrm>
                  <a:off x="1289449" y="4844896"/>
                  <a:ext cx="457651"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82" name="Group 132">
                  <a:extLst>
                    <a:ext uri="{FF2B5EF4-FFF2-40B4-BE49-F238E27FC236}">
                      <a16:creationId xmlns:a16="http://schemas.microsoft.com/office/drawing/2014/main" id="{B1850905-F038-894E-B348-D0118F4C2F73}"/>
                    </a:ext>
                  </a:extLst>
                </p:cNvPr>
                <p:cNvGrpSpPr>
                  <a:grpSpLocks/>
                </p:cNvGrpSpPr>
                <p:nvPr/>
              </p:nvGrpSpPr>
              <p:grpSpPr bwMode="auto">
                <a:xfrm>
                  <a:off x="838200" y="4800600"/>
                  <a:ext cx="381000" cy="190500"/>
                  <a:chOff x="762000" y="2971800"/>
                  <a:chExt cx="838200" cy="381000"/>
                </a:xfrm>
              </p:grpSpPr>
              <p:sp>
                <p:nvSpPr>
                  <p:cNvPr id="117" name="Rectangle 116">
                    <a:extLst>
                      <a:ext uri="{FF2B5EF4-FFF2-40B4-BE49-F238E27FC236}">
                        <a16:creationId xmlns:a16="http://schemas.microsoft.com/office/drawing/2014/main" id="{DC1DBDA2-45FF-C34B-ABC2-1658CC656F1C}"/>
                      </a:ext>
                    </a:extLst>
                  </p:cNvPr>
                  <p:cNvSpPr/>
                  <p:nvPr/>
                </p:nvSpPr>
                <p:spPr bwMode="auto">
                  <a:xfrm>
                    <a:off x="917001" y="2850886"/>
                    <a:ext cx="837750" cy="384088"/>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18" name="Isosceles Triangle 117">
                    <a:extLst>
                      <a:ext uri="{FF2B5EF4-FFF2-40B4-BE49-F238E27FC236}">
                        <a16:creationId xmlns:a16="http://schemas.microsoft.com/office/drawing/2014/main" id="{0B8A82D2-F7BD-C04B-9CC5-A2BCA65DB9F4}"/>
                      </a:ext>
                    </a:extLst>
                  </p:cNvPr>
                  <p:cNvSpPr/>
                  <p:nvPr/>
                </p:nvSpPr>
                <p:spPr bwMode="auto">
                  <a:xfrm rot="10800000">
                    <a:off x="917003" y="2843903"/>
                    <a:ext cx="837750" cy="153636"/>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6" name="Group 52">
                <a:extLst>
                  <a:ext uri="{FF2B5EF4-FFF2-40B4-BE49-F238E27FC236}">
                    <a16:creationId xmlns:a16="http://schemas.microsoft.com/office/drawing/2014/main" id="{A2B29F0B-DA17-B54B-A759-108939F1270A}"/>
                  </a:ext>
                </a:extLst>
              </p:cNvPr>
              <p:cNvGrpSpPr>
                <a:grpSpLocks/>
              </p:cNvGrpSpPr>
              <p:nvPr/>
            </p:nvGrpSpPr>
            <p:grpSpPr bwMode="auto">
              <a:xfrm rot="13119278" flipV="1">
                <a:off x="5350321" y="2340185"/>
                <a:ext cx="381000" cy="86591"/>
                <a:chOff x="838200" y="4800600"/>
                <a:chExt cx="838200" cy="190500"/>
              </a:xfrm>
            </p:grpSpPr>
            <p:cxnSp>
              <p:nvCxnSpPr>
                <p:cNvPr id="120" name="Straight Arrow Connector 119">
                  <a:extLst>
                    <a:ext uri="{FF2B5EF4-FFF2-40B4-BE49-F238E27FC236}">
                      <a16:creationId xmlns:a16="http://schemas.microsoft.com/office/drawing/2014/main" id="{B96D3CB4-8C6C-5842-9A6E-49DBAA41EBB9}"/>
                    </a:ext>
                  </a:extLst>
                </p:cNvPr>
                <p:cNvCxnSpPr/>
                <p:nvPr/>
              </p:nvCxnSpPr>
              <p:spPr bwMode="auto">
                <a:xfrm>
                  <a:off x="1298424" y="4882280"/>
                  <a:ext cx="457414"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78" name="Group 132">
                  <a:extLst>
                    <a:ext uri="{FF2B5EF4-FFF2-40B4-BE49-F238E27FC236}">
                      <a16:creationId xmlns:a16="http://schemas.microsoft.com/office/drawing/2014/main" id="{09DA2BCB-8F03-DF4A-A2D9-3D3D91F946C9}"/>
                    </a:ext>
                  </a:extLst>
                </p:cNvPr>
                <p:cNvGrpSpPr>
                  <a:grpSpLocks/>
                </p:cNvGrpSpPr>
                <p:nvPr/>
              </p:nvGrpSpPr>
              <p:grpSpPr bwMode="auto">
                <a:xfrm>
                  <a:off x="838200" y="4800600"/>
                  <a:ext cx="381000" cy="190500"/>
                  <a:chOff x="762000" y="2971800"/>
                  <a:chExt cx="838200" cy="381000"/>
                </a:xfrm>
              </p:grpSpPr>
              <p:sp>
                <p:nvSpPr>
                  <p:cNvPr id="122" name="Rectangle 121">
                    <a:extLst>
                      <a:ext uri="{FF2B5EF4-FFF2-40B4-BE49-F238E27FC236}">
                        <a16:creationId xmlns:a16="http://schemas.microsoft.com/office/drawing/2014/main" id="{1AB8020E-B0A0-B646-9A2E-73B1A22CD0A2}"/>
                      </a:ext>
                    </a:extLst>
                  </p:cNvPr>
                  <p:cNvSpPr/>
                  <p:nvPr/>
                </p:nvSpPr>
                <p:spPr bwMode="auto">
                  <a:xfrm>
                    <a:off x="988498" y="2962855"/>
                    <a:ext cx="821951" cy="328387"/>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23" name="Isosceles Triangle 122">
                    <a:extLst>
                      <a:ext uri="{FF2B5EF4-FFF2-40B4-BE49-F238E27FC236}">
                        <a16:creationId xmlns:a16="http://schemas.microsoft.com/office/drawing/2014/main" id="{CE4B900B-AE62-424B-B5E9-F6A3F21645C4}"/>
                      </a:ext>
                    </a:extLst>
                  </p:cNvPr>
                  <p:cNvSpPr/>
                  <p:nvPr/>
                </p:nvSpPr>
                <p:spPr bwMode="auto">
                  <a:xfrm rot="10800000">
                    <a:off x="1031679" y="2985703"/>
                    <a:ext cx="821951" cy="139740"/>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7" name="Group 52">
                <a:extLst>
                  <a:ext uri="{FF2B5EF4-FFF2-40B4-BE49-F238E27FC236}">
                    <a16:creationId xmlns:a16="http://schemas.microsoft.com/office/drawing/2014/main" id="{EB6D3D22-02C9-0A4C-A474-8684EA4BEF3A}"/>
                  </a:ext>
                </a:extLst>
              </p:cNvPr>
              <p:cNvGrpSpPr>
                <a:grpSpLocks/>
              </p:cNvGrpSpPr>
              <p:nvPr/>
            </p:nvGrpSpPr>
            <p:grpSpPr bwMode="auto">
              <a:xfrm rot="10800000" flipV="1">
                <a:off x="5290158" y="2646102"/>
                <a:ext cx="381000" cy="86591"/>
                <a:chOff x="838200" y="4800600"/>
                <a:chExt cx="838200" cy="190500"/>
              </a:xfrm>
            </p:grpSpPr>
            <p:cxnSp>
              <p:nvCxnSpPr>
                <p:cNvPr id="125" name="Straight Arrow Connector 124">
                  <a:extLst>
                    <a:ext uri="{FF2B5EF4-FFF2-40B4-BE49-F238E27FC236}">
                      <a16:creationId xmlns:a16="http://schemas.microsoft.com/office/drawing/2014/main" id="{F8904A68-28DA-6E49-958A-EFD6E1B7BE02}"/>
                    </a:ext>
                  </a:extLst>
                </p:cNvPr>
                <p:cNvCxnSpPr/>
                <p:nvPr/>
              </p:nvCxnSpPr>
              <p:spPr bwMode="auto">
                <a:xfrm>
                  <a:off x="1238150" y="4882052"/>
                  <a:ext cx="481857"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74" name="Group 132">
                  <a:extLst>
                    <a:ext uri="{FF2B5EF4-FFF2-40B4-BE49-F238E27FC236}">
                      <a16:creationId xmlns:a16="http://schemas.microsoft.com/office/drawing/2014/main" id="{14485023-4461-2348-B5BE-6F26F64857F4}"/>
                    </a:ext>
                  </a:extLst>
                </p:cNvPr>
                <p:cNvGrpSpPr>
                  <a:grpSpLocks/>
                </p:cNvGrpSpPr>
                <p:nvPr/>
              </p:nvGrpSpPr>
              <p:grpSpPr bwMode="auto">
                <a:xfrm>
                  <a:off x="838200" y="4800600"/>
                  <a:ext cx="381000" cy="190500"/>
                  <a:chOff x="762000" y="2971800"/>
                  <a:chExt cx="838200" cy="381000"/>
                </a:xfrm>
              </p:grpSpPr>
              <p:sp>
                <p:nvSpPr>
                  <p:cNvPr id="127" name="Rectangle 126">
                    <a:extLst>
                      <a:ext uri="{FF2B5EF4-FFF2-40B4-BE49-F238E27FC236}">
                        <a16:creationId xmlns:a16="http://schemas.microsoft.com/office/drawing/2014/main" id="{A4840D0B-9429-9449-82CA-B786555EDCA8}"/>
                      </a:ext>
                    </a:extLst>
                  </p:cNvPr>
                  <p:cNvSpPr/>
                  <p:nvPr/>
                </p:nvSpPr>
                <p:spPr bwMode="auto">
                  <a:xfrm>
                    <a:off x="650937" y="2932083"/>
                    <a:ext cx="891090" cy="454153"/>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28" name="Isosceles Triangle 127">
                    <a:extLst>
                      <a:ext uri="{FF2B5EF4-FFF2-40B4-BE49-F238E27FC236}">
                        <a16:creationId xmlns:a16="http://schemas.microsoft.com/office/drawing/2014/main" id="{CBDD713F-5C0B-444A-87B2-B617C839B0A6}"/>
                      </a:ext>
                    </a:extLst>
                  </p:cNvPr>
                  <p:cNvSpPr/>
                  <p:nvPr/>
                </p:nvSpPr>
                <p:spPr bwMode="auto">
                  <a:xfrm rot="10800000">
                    <a:off x="650937" y="2841250"/>
                    <a:ext cx="891090" cy="160703"/>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8" name="Group 52">
                <a:extLst>
                  <a:ext uri="{FF2B5EF4-FFF2-40B4-BE49-F238E27FC236}">
                    <a16:creationId xmlns:a16="http://schemas.microsoft.com/office/drawing/2014/main" id="{BBC2F29D-779C-AB42-BA35-5FF8209BF200}"/>
                  </a:ext>
                </a:extLst>
              </p:cNvPr>
              <p:cNvGrpSpPr>
                <a:grpSpLocks/>
              </p:cNvGrpSpPr>
              <p:nvPr/>
            </p:nvGrpSpPr>
            <p:grpSpPr bwMode="auto">
              <a:xfrm rot="8446622" flipV="1">
                <a:off x="5543445" y="2858724"/>
                <a:ext cx="381000" cy="86591"/>
                <a:chOff x="838200" y="4800600"/>
                <a:chExt cx="838200" cy="190500"/>
              </a:xfrm>
            </p:grpSpPr>
            <p:cxnSp>
              <p:nvCxnSpPr>
                <p:cNvPr id="130" name="Straight Arrow Connector 129">
                  <a:extLst>
                    <a:ext uri="{FF2B5EF4-FFF2-40B4-BE49-F238E27FC236}">
                      <a16:creationId xmlns:a16="http://schemas.microsoft.com/office/drawing/2014/main" id="{39D28EE8-3111-9E42-8666-265CBB30BE3D}"/>
                    </a:ext>
                  </a:extLst>
                </p:cNvPr>
                <p:cNvCxnSpPr/>
                <p:nvPr/>
              </p:nvCxnSpPr>
              <p:spPr bwMode="auto">
                <a:xfrm>
                  <a:off x="1257609" y="4858333"/>
                  <a:ext cx="457414"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70" name="Group 132">
                  <a:extLst>
                    <a:ext uri="{FF2B5EF4-FFF2-40B4-BE49-F238E27FC236}">
                      <a16:creationId xmlns:a16="http://schemas.microsoft.com/office/drawing/2014/main" id="{19505EFD-EB3B-424F-87B4-4CC15422B7CA}"/>
                    </a:ext>
                  </a:extLst>
                </p:cNvPr>
                <p:cNvGrpSpPr>
                  <a:grpSpLocks/>
                </p:cNvGrpSpPr>
                <p:nvPr/>
              </p:nvGrpSpPr>
              <p:grpSpPr bwMode="auto">
                <a:xfrm>
                  <a:off x="838200" y="4800600"/>
                  <a:ext cx="381000" cy="190500"/>
                  <a:chOff x="762000" y="2971800"/>
                  <a:chExt cx="838200" cy="381000"/>
                </a:xfrm>
              </p:grpSpPr>
              <p:sp>
                <p:nvSpPr>
                  <p:cNvPr id="132" name="Rectangle 131">
                    <a:extLst>
                      <a:ext uri="{FF2B5EF4-FFF2-40B4-BE49-F238E27FC236}">
                        <a16:creationId xmlns:a16="http://schemas.microsoft.com/office/drawing/2014/main" id="{30844DAC-6775-3443-AB00-81DAAA70E5EF}"/>
                      </a:ext>
                    </a:extLst>
                  </p:cNvPr>
                  <p:cNvSpPr/>
                  <p:nvPr/>
                </p:nvSpPr>
                <p:spPr bwMode="auto">
                  <a:xfrm>
                    <a:off x="832396" y="2804434"/>
                    <a:ext cx="829635" cy="447169"/>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33" name="Isosceles Triangle 132">
                    <a:extLst>
                      <a:ext uri="{FF2B5EF4-FFF2-40B4-BE49-F238E27FC236}">
                        <a16:creationId xmlns:a16="http://schemas.microsoft.com/office/drawing/2014/main" id="{5F1310D2-603F-564B-81A8-01999AE8C97E}"/>
                      </a:ext>
                    </a:extLst>
                  </p:cNvPr>
                  <p:cNvSpPr/>
                  <p:nvPr/>
                </p:nvSpPr>
                <p:spPr bwMode="auto">
                  <a:xfrm rot="10800000">
                    <a:off x="816857" y="2845450"/>
                    <a:ext cx="829635" cy="153714"/>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59" name="Group 52">
                <a:extLst>
                  <a:ext uri="{FF2B5EF4-FFF2-40B4-BE49-F238E27FC236}">
                    <a16:creationId xmlns:a16="http://schemas.microsoft.com/office/drawing/2014/main" id="{96E55E33-AECD-C24D-ACD8-8F8065EA90EF}"/>
                  </a:ext>
                </a:extLst>
              </p:cNvPr>
              <p:cNvGrpSpPr>
                <a:grpSpLocks/>
              </p:cNvGrpSpPr>
              <p:nvPr/>
            </p:nvGrpSpPr>
            <p:grpSpPr bwMode="auto">
              <a:xfrm rot="5400000" flipV="1">
                <a:off x="5837898" y="2898768"/>
                <a:ext cx="381000" cy="86591"/>
                <a:chOff x="838200" y="4800600"/>
                <a:chExt cx="838200" cy="190500"/>
              </a:xfrm>
            </p:grpSpPr>
            <p:cxnSp>
              <p:nvCxnSpPr>
                <p:cNvPr id="135" name="Straight Arrow Connector 134">
                  <a:extLst>
                    <a:ext uri="{FF2B5EF4-FFF2-40B4-BE49-F238E27FC236}">
                      <a16:creationId xmlns:a16="http://schemas.microsoft.com/office/drawing/2014/main" id="{653A10B7-4CCC-964B-86FC-D25F3F5A9A45}"/>
                    </a:ext>
                  </a:extLst>
                </p:cNvPr>
                <p:cNvCxnSpPr/>
                <p:nvPr/>
              </p:nvCxnSpPr>
              <p:spPr bwMode="auto">
                <a:xfrm>
                  <a:off x="1187212" y="4883192"/>
                  <a:ext cx="457651"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66" name="Group 132">
                  <a:extLst>
                    <a:ext uri="{FF2B5EF4-FFF2-40B4-BE49-F238E27FC236}">
                      <a16:creationId xmlns:a16="http://schemas.microsoft.com/office/drawing/2014/main" id="{50C9CB89-BEF8-5F4C-8BEA-79977BF8E5CF}"/>
                    </a:ext>
                  </a:extLst>
                </p:cNvPr>
                <p:cNvGrpSpPr>
                  <a:grpSpLocks/>
                </p:cNvGrpSpPr>
                <p:nvPr/>
              </p:nvGrpSpPr>
              <p:grpSpPr bwMode="auto">
                <a:xfrm>
                  <a:off x="838200" y="4800600"/>
                  <a:ext cx="381000" cy="190500"/>
                  <a:chOff x="762000" y="2971800"/>
                  <a:chExt cx="838200" cy="381000"/>
                </a:xfrm>
              </p:grpSpPr>
              <p:sp>
                <p:nvSpPr>
                  <p:cNvPr id="137" name="Rectangle 136">
                    <a:extLst>
                      <a:ext uri="{FF2B5EF4-FFF2-40B4-BE49-F238E27FC236}">
                        <a16:creationId xmlns:a16="http://schemas.microsoft.com/office/drawing/2014/main" id="{4E68E0DD-1EB8-3E49-B7E4-F29067B0B00E}"/>
                      </a:ext>
                    </a:extLst>
                  </p:cNvPr>
                  <p:cNvSpPr/>
                  <p:nvPr/>
                </p:nvSpPr>
                <p:spPr bwMode="auto">
                  <a:xfrm>
                    <a:off x="630592" y="2850662"/>
                    <a:ext cx="837750" cy="384088"/>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38" name="Isosceles Triangle 137">
                    <a:extLst>
                      <a:ext uri="{FF2B5EF4-FFF2-40B4-BE49-F238E27FC236}">
                        <a16:creationId xmlns:a16="http://schemas.microsoft.com/office/drawing/2014/main" id="{08B1F23A-1C98-2540-B7D9-03FDCB4DFCC4}"/>
                      </a:ext>
                    </a:extLst>
                  </p:cNvPr>
                  <p:cNvSpPr/>
                  <p:nvPr/>
                </p:nvSpPr>
                <p:spPr bwMode="auto">
                  <a:xfrm rot="10800000">
                    <a:off x="622908" y="2920496"/>
                    <a:ext cx="837745" cy="153636"/>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nvGrpSpPr>
              <p:cNvPr id="50360" name="Group 52">
                <a:extLst>
                  <a:ext uri="{FF2B5EF4-FFF2-40B4-BE49-F238E27FC236}">
                    <a16:creationId xmlns:a16="http://schemas.microsoft.com/office/drawing/2014/main" id="{809C12B1-A981-8B40-A046-67CF37F876A2}"/>
                  </a:ext>
                </a:extLst>
              </p:cNvPr>
              <p:cNvGrpSpPr>
                <a:grpSpLocks/>
              </p:cNvGrpSpPr>
              <p:nvPr/>
            </p:nvGrpSpPr>
            <p:grpSpPr bwMode="auto">
              <a:xfrm rot="2700000">
                <a:off x="6112319" y="2721186"/>
                <a:ext cx="381000" cy="86591"/>
                <a:chOff x="838200" y="4800600"/>
                <a:chExt cx="838200" cy="190500"/>
              </a:xfrm>
            </p:grpSpPr>
            <p:cxnSp>
              <p:nvCxnSpPr>
                <p:cNvPr id="145" name="Straight Arrow Connector 144">
                  <a:extLst>
                    <a:ext uri="{FF2B5EF4-FFF2-40B4-BE49-F238E27FC236}">
                      <a16:creationId xmlns:a16="http://schemas.microsoft.com/office/drawing/2014/main" id="{0404E6E3-8B4B-764B-8FE2-E3417D029115}"/>
                    </a:ext>
                  </a:extLst>
                </p:cNvPr>
                <p:cNvCxnSpPr/>
                <p:nvPr/>
              </p:nvCxnSpPr>
              <p:spPr bwMode="auto">
                <a:xfrm>
                  <a:off x="1218045" y="4821272"/>
                  <a:ext cx="457651" cy="0"/>
                </a:xfrm>
                <a:prstGeom prst="straightConnector1">
                  <a:avLst/>
                </a:prstGeom>
                <a:ln w="12700">
                  <a:headEnd type="none" w="med" len="med"/>
                  <a:tailEnd type="arrow"/>
                </a:ln>
                <a:effectLst/>
              </p:spPr>
              <p:style>
                <a:lnRef idx="3">
                  <a:schemeClr val="dk1"/>
                </a:lnRef>
                <a:fillRef idx="0">
                  <a:schemeClr val="dk1"/>
                </a:fillRef>
                <a:effectRef idx="2">
                  <a:schemeClr val="dk1"/>
                </a:effectRef>
                <a:fontRef idx="minor">
                  <a:schemeClr val="tx1"/>
                </a:fontRef>
              </p:style>
            </p:cxnSp>
            <p:grpSp>
              <p:nvGrpSpPr>
                <p:cNvPr id="50362" name="Group 132">
                  <a:extLst>
                    <a:ext uri="{FF2B5EF4-FFF2-40B4-BE49-F238E27FC236}">
                      <a16:creationId xmlns:a16="http://schemas.microsoft.com/office/drawing/2014/main" id="{34124839-26C3-DA4E-9554-00AC4F789713}"/>
                    </a:ext>
                  </a:extLst>
                </p:cNvPr>
                <p:cNvGrpSpPr>
                  <a:grpSpLocks/>
                </p:cNvGrpSpPr>
                <p:nvPr/>
              </p:nvGrpSpPr>
              <p:grpSpPr bwMode="auto">
                <a:xfrm>
                  <a:off x="838200" y="4800600"/>
                  <a:ext cx="381000" cy="190500"/>
                  <a:chOff x="762000" y="2971800"/>
                  <a:chExt cx="838200" cy="381000"/>
                </a:xfrm>
              </p:grpSpPr>
              <p:sp>
                <p:nvSpPr>
                  <p:cNvPr id="147" name="Rectangle 146">
                    <a:extLst>
                      <a:ext uri="{FF2B5EF4-FFF2-40B4-BE49-F238E27FC236}">
                        <a16:creationId xmlns:a16="http://schemas.microsoft.com/office/drawing/2014/main" id="{A3332936-B8C0-A144-B9A7-41330DF820D5}"/>
                      </a:ext>
                    </a:extLst>
                  </p:cNvPr>
                  <p:cNvSpPr/>
                  <p:nvPr/>
                </p:nvSpPr>
                <p:spPr bwMode="auto">
                  <a:xfrm>
                    <a:off x="710061" y="2905891"/>
                    <a:ext cx="814690" cy="412026"/>
                  </a:xfrm>
                  <a:prstGeom prst="rect">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sp>
                <p:nvSpPr>
                  <p:cNvPr id="148" name="Isosceles Triangle 147">
                    <a:extLst>
                      <a:ext uri="{FF2B5EF4-FFF2-40B4-BE49-F238E27FC236}">
                        <a16:creationId xmlns:a16="http://schemas.microsoft.com/office/drawing/2014/main" id="{071345C9-142B-4645-A0B4-C18AB16FDE64}"/>
                      </a:ext>
                    </a:extLst>
                  </p:cNvPr>
                  <p:cNvSpPr/>
                  <p:nvPr/>
                </p:nvSpPr>
                <p:spPr bwMode="auto">
                  <a:xfrm rot="10800000">
                    <a:off x="725240" y="2873998"/>
                    <a:ext cx="822373" cy="174589"/>
                  </a:xfrm>
                  <a:prstGeom prst="triangle">
                    <a:avLst/>
                  </a:prstGeom>
                  <a:solidFill>
                    <a:schemeClr val="accent6"/>
                  </a:solidFill>
                  <a:ln w="12700" cap="flat" cmpd="sng" algn="ctr">
                    <a:solidFill>
                      <a:schemeClr val="tx1">
                        <a:lumMod val="95000"/>
                        <a:lumOff val="5000"/>
                      </a:schemeClr>
                    </a:solidFill>
                    <a:prstDash val="solid"/>
                    <a:round/>
                    <a:headEnd type="none" w="med" len="med"/>
                    <a:tailEnd type="none" w="med" len="med"/>
                  </a:ln>
                  <a:effectLst/>
                </p:spPr>
                <p:txBody>
                  <a:bodyPr wrap="none" anchor="ctr"/>
                  <a:lstStyle/>
                  <a:p>
                    <a:pPr algn="ctr" eaLnBrk="1" hangingPunct="1">
                      <a:defRPr/>
                    </a:pPr>
                    <a:endParaRPr lang="en-US" sz="2800">
                      <a:solidFill>
                        <a:prstClr val="black"/>
                      </a:solidFill>
                      <a:latin typeface="Tahoma" pitchFamily="-64" charset="0"/>
                      <a:ea typeface="+mn-ea"/>
                    </a:endParaRPr>
                  </a:p>
                </p:txBody>
              </p:sp>
            </p:grpSp>
          </p:grpSp>
        </p:grpSp>
      </p:grpSp>
      <p:grpSp>
        <p:nvGrpSpPr>
          <p:cNvPr id="50180" name="Group 179">
            <a:extLst>
              <a:ext uri="{FF2B5EF4-FFF2-40B4-BE49-F238E27FC236}">
                <a16:creationId xmlns:a16="http://schemas.microsoft.com/office/drawing/2014/main" id="{8EF349BC-94A1-8A43-9C7B-2750CBD4FDB9}"/>
              </a:ext>
            </a:extLst>
          </p:cNvPr>
          <p:cNvGrpSpPr>
            <a:grpSpLocks/>
          </p:cNvGrpSpPr>
          <p:nvPr/>
        </p:nvGrpSpPr>
        <p:grpSpPr bwMode="auto">
          <a:xfrm>
            <a:off x="506413" y="1531938"/>
            <a:ext cx="1933575" cy="2630487"/>
            <a:chOff x="505967" y="1836201"/>
            <a:chExt cx="1934184" cy="2631798"/>
          </a:xfrm>
        </p:grpSpPr>
        <p:grpSp>
          <p:nvGrpSpPr>
            <p:cNvPr id="50330" name="Group 17">
              <a:extLst>
                <a:ext uri="{FF2B5EF4-FFF2-40B4-BE49-F238E27FC236}">
                  <a16:creationId xmlns:a16="http://schemas.microsoft.com/office/drawing/2014/main" id="{F8DC6DF2-CAA0-1548-9C9F-3416B431303C}"/>
                </a:ext>
              </a:extLst>
            </p:cNvPr>
            <p:cNvGrpSpPr>
              <a:grpSpLocks/>
            </p:cNvGrpSpPr>
            <p:nvPr/>
          </p:nvGrpSpPr>
          <p:grpSpPr bwMode="auto">
            <a:xfrm>
              <a:off x="587034" y="1836201"/>
              <a:ext cx="1769669" cy="1464869"/>
              <a:chOff x="548131" y="3676332"/>
              <a:chExt cx="1769669" cy="1464869"/>
            </a:xfrm>
          </p:grpSpPr>
          <p:cxnSp>
            <p:nvCxnSpPr>
              <p:cNvPr id="155" name="Straight Connector 154">
                <a:extLst>
                  <a:ext uri="{FF2B5EF4-FFF2-40B4-BE49-F238E27FC236}">
                    <a16:creationId xmlns:a16="http://schemas.microsoft.com/office/drawing/2014/main" id="{3DE25BE9-CDC1-4D47-BD72-9CF66BFD72AC}"/>
                  </a:ext>
                </a:extLst>
              </p:cNvPr>
              <p:cNvCxnSpPr>
                <a:cxnSpLocks noChangeShapeType="1"/>
                <a:stCxn id="167" idx="5"/>
                <a:endCxn id="163" idx="1"/>
              </p:cNvCxnSpPr>
              <p:nvPr/>
            </p:nvCxnSpPr>
            <p:spPr bwMode="auto">
              <a:xfrm>
                <a:off x="1032392" y="4054345"/>
                <a:ext cx="322363" cy="28589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56" name="Straight Connector 155">
                <a:extLst>
                  <a:ext uri="{FF2B5EF4-FFF2-40B4-BE49-F238E27FC236}">
                    <a16:creationId xmlns:a16="http://schemas.microsoft.com/office/drawing/2014/main" id="{BB0EF092-B392-8146-AB6C-C79C13F31A21}"/>
                  </a:ext>
                </a:extLst>
              </p:cNvPr>
              <p:cNvCxnSpPr>
                <a:cxnSpLocks noChangeShapeType="1"/>
                <a:stCxn id="163" idx="7"/>
                <a:endCxn id="171" idx="3"/>
              </p:cNvCxnSpPr>
              <p:nvPr/>
            </p:nvCxnSpPr>
            <p:spPr bwMode="auto">
              <a:xfrm flipV="1">
                <a:off x="1510380" y="4054345"/>
                <a:ext cx="360476" cy="28589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57" name="Straight Connector 156">
                <a:extLst>
                  <a:ext uri="{FF2B5EF4-FFF2-40B4-BE49-F238E27FC236}">
                    <a16:creationId xmlns:a16="http://schemas.microsoft.com/office/drawing/2014/main" id="{1372AAD4-C60A-DF42-9999-11ACF2FF5C75}"/>
                  </a:ext>
                </a:extLst>
              </p:cNvPr>
              <p:cNvCxnSpPr>
                <a:cxnSpLocks noChangeShapeType="1"/>
                <a:stCxn id="164" idx="4"/>
                <a:endCxn id="163" idx="0"/>
              </p:cNvCxnSpPr>
              <p:nvPr/>
            </p:nvCxnSpPr>
            <p:spPr bwMode="auto">
              <a:xfrm flipH="1">
                <a:off x="1432568" y="3898693"/>
                <a:ext cx="1587" cy="409779"/>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58" name="Straight Connector 157">
                <a:extLst>
                  <a:ext uri="{FF2B5EF4-FFF2-40B4-BE49-F238E27FC236}">
                    <a16:creationId xmlns:a16="http://schemas.microsoft.com/office/drawing/2014/main" id="{D5A84E07-9763-4D40-9CB7-71F0C35F5256}"/>
                  </a:ext>
                </a:extLst>
              </p:cNvPr>
              <p:cNvCxnSpPr>
                <a:cxnSpLocks noChangeShapeType="1"/>
                <a:stCxn id="163" idx="6"/>
                <a:endCxn id="170" idx="2"/>
              </p:cNvCxnSpPr>
              <p:nvPr/>
            </p:nvCxnSpPr>
            <p:spPr bwMode="auto">
              <a:xfrm>
                <a:off x="1543728" y="4418064"/>
                <a:ext cx="551035"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59" name="Straight Connector 158">
                <a:extLst>
                  <a:ext uri="{FF2B5EF4-FFF2-40B4-BE49-F238E27FC236}">
                    <a16:creationId xmlns:a16="http://schemas.microsoft.com/office/drawing/2014/main" id="{6E055F2F-8538-CA44-A894-DD6873986CF9}"/>
                  </a:ext>
                </a:extLst>
              </p:cNvPr>
              <p:cNvCxnSpPr>
                <a:cxnSpLocks noChangeShapeType="1"/>
                <a:stCxn id="166" idx="6"/>
                <a:endCxn id="163" idx="2"/>
              </p:cNvCxnSpPr>
              <p:nvPr/>
            </p:nvCxnSpPr>
            <p:spPr bwMode="auto">
              <a:xfrm>
                <a:off x="770372" y="4418064"/>
                <a:ext cx="551036"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60" name="Straight Connector 159">
                <a:extLst>
                  <a:ext uri="{FF2B5EF4-FFF2-40B4-BE49-F238E27FC236}">
                    <a16:creationId xmlns:a16="http://schemas.microsoft.com/office/drawing/2014/main" id="{4B11F102-AE69-6945-9576-A9FD5C6F6DA2}"/>
                  </a:ext>
                </a:extLst>
              </p:cNvPr>
              <p:cNvCxnSpPr>
                <a:cxnSpLocks noChangeShapeType="1"/>
                <a:stCxn id="163" idx="4"/>
                <a:endCxn id="165" idx="0"/>
              </p:cNvCxnSpPr>
              <p:nvPr/>
            </p:nvCxnSpPr>
            <p:spPr bwMode="auto">
              <a:xfrm>
                <a:off x="1432568" y="4529244"/>
                <a:ext cx="1587" cy="38913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61" name="Straight Connector 160">
                <a:extLst>
                  <a:ext uri="{FF2B5EF4-FFF2-40B4-BE49-F238E27FC236}">
                    <a16:creationId xmlns:a16="http://schemas.microsoft.com/office/drawing/2014/main" id="{30577156-39AA-D141-8FEF-4FC53EFE475D}"/>
                  </a:ext>
                </a:extLst>
              </p:cNvPr>
              <p:cNvCxnSpPr>
                <a:cxnSpLocks noChangeShapeType="1"/>
                <a:stCxn id="163" idx="3"/>
                <a:endCxn id="168" idx="7"/>
              </p:cNvCxnSpPr>
              <p:nvPr/>
            </p:nvCxnSpPr>
            <p:spPr bwMode="auto">
              <a:xfrm flipH="1">
                <a:off x="1032392" y="4497478"/>
                <a:ext cx="322363" cy="28589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162" name="Straight Connector 161">
                <a:extLst>
                  <a:ext uri="{FF2B5EF4-FFF2-40B4-BE49-F238E27FC236}">
                    <a16:creationId xmlns:a16="http://schemas.microsoft.com/office/drawing/2014/main" id="{8425EF8B-4340-124D-B9E2-121738665E3E}"/>
                  </a:ext>
                </a:extLst>
              </p:cNvPr>
              <p:cNvCxnSpPr>
                <a:cxnSpLocks noChangeShapeType="1"/>
                <a:stCxn id="163" idx="5"/>
                <a:endCxn id="169" idx="1"/>
              </p:cNvCxnSpPr>
              <p:nvPr/>
            </p:nvCxnSpPr>
            <p:spPr bwMode="auto">
              <a:xfrm>
                <a:off x="1510380" y="4497478"/>
                <a:ext cx="360476" cy="31289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163" name="Oval 162">
                <a:extLst>
                  <a:ext uri="{FF2B5EF4-FFF2-40B4-BE49-F238E27FC236}">
                    <a16:creationId xmlns:a16="http://schemas.microsoft.com/office/drawing/2014/main" id="{B88756FF-50EC-7445-B04E-2FFA10640AB5}"/>
                  </a:ext>
                </a:extLst>
              </p:cNvPr>
              <p:cNvSpPr/>
              <p:nvPr/>
            </p:nvSpPr>
            <p:spPr>
              <a:xfrm>
                <a:off x="1321408" y="4308472"/>
                <a:ext cx="222320" cy="220772"/>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64" name="Oval 163">
                <a:extLst>
                  <a:ext uri="{FF2B5EF4-FFF2-40B4-BE49-F238E27FC236}">
                    <a16:creationId xmlns:a16="http://schemas.microsoft.com/office/drawing/2014/main" id="{E68567EC-4A43-FD44-A16C-2C99AF347547}"/>
                  </a:ext>
                </a:extLst>
              </p:cNvPr>
              <p:cNvSpPr/>
              <p:nvPr/>
            </p:nvSpPr>
            <p:spPr>
              <a:xfrm>
                <a:off x="1322996" y="3676332"/>
                <a:ext cx="222320" cy="222361"/>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a:extLst>
                  <a:ext uri="{FF2B5EF4-FFF2-40B4-BE49-F238E27FC236}">
                    <a16:creationId xmlns:a16="http://schemas.microsoft.com/office/drawing/2014/main" id="{1DFDDD31-CD45-0542-A0B0-BC06BBDC2231}"/>
                  </a:ext>
                </a:extLst>
              </p:cNvPr>
              <p:cNvSpPr/>
              <p:nvPr/>
            </p:nvSpPr>
            <p:spPr>
              <a:xfrm>
                <a:off x="1322996" y="4918376"/>
                <a:ext cx="222320" cy="222361"/>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a:extLst>
                  <a:ext uri="{FF2B5EF4-FFF2-40B4-BE49-F238E27FC236}">
                    <a16:creationId xmlns:a16="http://schemas.microsoft.com/office/drawing/2014/main" id="{761F771A-36D9-B64A-80B5-7FDDE8682ECD}"/>
                  </a:ext>
                </a:extLst>
              </p:cNvPr>
              <p:cNvSpPr/>
              <p:nvPr/>
            </p:nvSpPr>
            <p:spPr>
              <a:xfrm>
                <a:off x="548052" y="4308472"/>
                <a:ext cx="222320" cy="22077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a:extLst>
                  <a:ext uri="{FF2B5EF4-FFF2-40B4-BE49-F238E27FC236}">
                    <a16:creationId xmlns:a16="http://schemas.microsoft.com/office/drawing/2014/main" id="{C1A543A7-931D-BC4D-9BDE-EC78F3CD96D0}"/>
                  </a:ext>
                </a:extLst>
              </p:cNvPr>
              <p:cNvSpPr/>
              <p:nvPr/>
            </p:nvSpPr>
            <p:spPr>
              <a:xfrm>
                <a:off x="841832" y="3865338"/>
                <a:ext cx="222320" cy="2207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a:extLst>
                  <a:ext uri="{FF2B5EF4-FFF2-40B4-BE49-F238E27FC236}">
                    <a16:creationId xmlns:a16="http://schemas.microsoft.com/office/drawing/2014/main" id="{5CBB887D-CA41-314B-B1EA-211C8B00EDCB}"/>
                  </a:ext>
                </a:extLst>
              </p:cNvPr>
              <p:cNvSpPr/>
              <p:nvPr/>
            </p:nvSpPr>
            <p:spPr>
              <a:xfrm>
                <a:off x="841832" y="4750017"/>
                <a:ext cx="222320" cy="222361"/>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a:extLst>
                  <a:ext uri="{FF2B5EF4-FFF2-40B4-BE49-F238E27FC236}">
                    <a16:creationId xmlns:a16="http://schemas.microsoft.com/office/drawing/2014/main" id="{FC55AE40-8FE9-7843-88FD-97356D59315C}"/>
                  </a:ext>
                </a:extLst>
              </p:cNvPr>
              <p:cNvSpPr/>
              <p:nvPr/>
            </p:nvSpPr>
            <p:spPr>
              <a:xfrm>
                <a:off x="1839096" y="4777018"/>
                <a:ext cx="220731" cy="222361"/>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0" name="Oval 169">
                <a:extLst>
                  <a:ext uri="{FF2B5EF4-FFF2-40B4-BE49-F238E27FC236}">
                    <a16:creationId xmlns:a16="http://schemas.microsoft.com/office/drawing/2014/main" id="{EF8DBD5C-D1E0-D142-8479-01D9886CC5D7}"/>
                  </a:ext>
                </a:extLst>
              </p:cNvPr>
              <p:cNvSpPr/>
              <p:nvPr/>
            </p:nvSpPr>
            <p:spPr>
              <a:xfrm>
                <a:off x="2094764" y="4308472"/>
                <a:ext cx="222320" cy="220772"/>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1" name="Oval 170">
                <a:extLst>
                  <a:ext uri="{FF2B5EF4-FFF2-40B4-BE49-F238E27FC236}">
                    <a16:creationId xmlns:a16="http://schemas.microsoft.com/office/drawing/2014/main" id="{40E4B356-6AD8-6E43-BD67-88D170683C77}"/>
                  </a:ext>
                </a:extLst>
              </p:cNvPr>
              <p:cNvSpPr/>
              <p:nvPr/>
            </p:nvSpPr>
            <p:spPr>
              <a:xfrm>
                <a:off x="1839096" y="3865338"/>
                <a:ext cx="220731" cy="220773"/>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0331" name="TextBox 153">
              <a:extLst>
                <a:ext uri="{FF2B5EF4-FFF2-40B4-BE49-F238E27FC236}">
                  <a16:creationId xmlns:a16="http://schemas.microsoft.com/office/drawing/2014/main" id="{55BEC10D-08DE-1B40-84DE-9956362EE562}"/>
                </a:ext>
              </a:extLst>
            </p:cNvPr>
            <p:cNvSpPr txBox="1">
              <a:spLocks noChangeArrowheads="1"/>
            </p:cNvSpPr>
            <p:nvPr/>
          </p:nvSpPr>
          <p:spPr bwMode="auto">
            <a:xfrm>
              <a:off x="505967" y="3544669"/>
              <a:ext cx="19341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Edge information</a:t>
              </a:r>
              <a:br>
                <a:rPr kumimoji="0" lang="en-US" altLang="zh-CN" sz="1800"/>
              </a:br>
              <a:r>
                <a:rPr kumimoji="0" lang="en-US" altLang="zh-CN" sz="1800"/>
                <a:t>too large for single</a:t>
              </a:r>
              <a:br>
                <a:rPr kumimoji="0" lang="en-US" altLang="zh-CN" sz="1800"/>
              </a:br>
              <a:r>
                <a:rPr kumimoji="0" lang="en-US" altLang="zh-CN" sz="1800"/>
                <a:t>machine</a:t>
              </a:r>
            </a:p>
          </p:txBody>
        </p:sp>
      </p:grpSp>
      <p:grpSp>
        <p:nvGrpSpPr>
          <p:cNvPr id="48" name="Group 225">
            <a:extLst>
              <a:ext uri="{FF2B5EF4-FFF2-40B4-BE49-F238E27FC236}">
                <a16:creationId xmlns:a16="http://schemas.microsoft.com/office/drawing/2014/main" id="{73FF6E1A-BAE8-8D42-A274-E1AA54FD723D}"/>
              </a:ext>
            </a:extLst>
          </p:cNvPr>
          <p:cNvGrpSpPr>
            <a:grpSpLocks/>
          </p:cNvGrpSpPr>
          <p:nvPr/>
        </p:nvGrpSpPr>
        <p:grpSpPr bwMode="auto">
          <a:xfrm>
            <a:off x="498475" y="4495800"/>
            <a:ext cx="3551238" cy="2017713"/>
            <a:chOff x="735066" y="4495800"/>
            <a:chExt cx="3550559" cy="2017931"/>
          </a:xfrm>
        </p:grpSpPr>
        <p:grpSp>
          <p:nvGrpSpPr>
            <p:cNvPr id="50286" name="Group 224">
              <a:extLst>
                <a:ext uri="{FF2B5EF4-FFF2-40B4-BE49-F238E27FC236}">
                  <a16:creationId xmlns:a16="http://schemas.microsoft.com/office/drawing/2014/main" id="{536803CF-4798-184F-8E1C-6EB382DE99BA}"/>
                </a:ext>
              </a:extLst>
            </p:cNvPr>
            <p:cNvGrpSpPr>
              <a:grpSpLocks/>
            </p:cNvGrpSpPr>
            <p:nvPr/>
          </p:nvGrpSpPr>
          <p:grpSpPr bwMode="auto">
            <a:xfrm>
              <a:off x="1692263" y="4495800"/>
              <a:ext cx="1606362" cy="1369154"/>
              <a:chOff x="914400" y="4267200"/>
              <a:chExt cx="2053371" cy="1750154"/>
            </a:xfrm>
          </p:grpSpPr>
          <p:grpSp>
            <p:nvGrpSpPr>
              <p:cNvPr id="50288" name="Group 35">
                <a:extLst>
                  <a:ext uri="{FF2B5EF4-FFF2-40B4-BE49-F238E27FC236}">
                    <a16:creationId xmlns:a16="http://schemas.microsoft.com/office/drawing/2014/main" id="{2B56A307-4390-C74B-A6C3-4A987BEB680C}"/>
                  </a:ext>
                </a:extLst>
              </p:cNvPr>
              <p:cNvGrpSpPr>
                <a:grpSpLocks/>
              </p:cNvGrpSpPr>
              <p:nvPr/>
            </p:nvGrpSpPr>
            <p:grpSpPr bwMode="auto">
              <a:xfrm>
                <a:off x="1028610" y="4435393"/>
                <a:ext cx="1769669" cy="1464869"/>
                <a:chOff x="548131" y="3676332"/>
                <a:chExt cx="1769669" cy="1464869"/>
              </a:xfrm>
            </p:grpSpPr>
            <p:cxnSp>
              <p:nvCxnSpPr>
                <p:cNvPr id="208" name="Straight Connector 207">
                  <a:extLst>
                    <a:ext uri="{FF2B5EF4-FFF2-40B4-BE49-F238E27FC236}">
                      <a16:creationId xmlns:a16="http://schemas.microsoft.com/office/drawing/2014/main" id="{CB6CB22B-F969-A342-960C-775B48639810}"/>
                    </a:ext>
                  </a:extLst>
                </p:cNvPr>
                <p:cNvCxnSpPr>
                  <a:cxnSpLocks noChangeShapeType="1"/>
                  <a:stCxn id="220" idx="5"/>
                  <a:endCxn id="216" idx="1"/>
                </p:cNvCxnSpPr>
                <p:nvPr/>
              </p:nvCxnSpPr>
              <p:spPr bwMode="auto">
                <a:xfrm>
                  <a:off x="1030260" y="4054070"/>
                  <a:ext cx="322590" cy="28615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09" name="Straight Connector 208">
                  <a:extLst>
                    <a:ext uri="{FF2B5EF4-FFF2-40B4-BE49-F238E27FC236}">
                      <a16:creationId xmlns:a16="http://schemas.microsoft.com/office/drawing/2014/main" id="{F67F00E0-F13C-C144-9642-B3FB5ECE2BC9}"/>
                    </a:ext>
                  </a:extLst>
                </p:cNvPr>
                <p:cNvCxnSpPr>
                  <a:cxnSpLocks noChangeShapeType="1"/>
                  <a:stCxn id="216" idx="7"/>
                  <a:endCxn id="224" idx="3"/>
                </p:cNvCxnSpPr>
                <p:nvPr/>
              </p:nvCxnSpPr>
              <p:spPr bwMode="auto">
                <a:xfrm flipV="1">
                  <a:off x="1511102" y="4054070"/>
                  <a:ext cx="340851" cy="28615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0" name="Straight Connector 209">
                  <a:extLst>
                    <a:ext uri="{FF2B5EF4-FFF2-40B4-BE49-F238E27FC236}">
                      <a16:creationId xmlns:a16="http://schemas.microsoft.com/office/drawing/2014/main" id="{200312E7-1286-C84E-A402-72775F99098A}"/>
                    </a:ext>
                  </a:extLst>
                </p:cNvPr>
                <p:cNvCxnSpPr>
                  <a:cxnSpLocks noChangeShapeType="1"/>
                  <a:stCxn id="217" idx="4"/>
                  <a:endCxn id="216" idx="0"/>
                </p:cNvCxnSpPr>
                <p:nvPr/>
              </p:nvCxnSpPr>
              <p:spPr bwMode="auto">
                <a:xfrm flipH="1">
                  <a:off x="1431977" y="3897799"/>
                  <a:ext cx="2028" cy="409955"/>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1" name="Straight Connector 210">
                  <a:extLst>
                    <a:ext uri="{FF2B5EF4-FFF2-40B4-BE49-F238E27FC236}">
                      <a16:creationId xmlns:a16="http://schemas.microsoft.com/office/drawing/2014/main" id="{360910B9-3867-A948-99F9-1D5FFD238DFD}"/>
                    </a:ext>
                  </a:extLst>
                </p:cNvPr>
                <p:cNvCxnSpPr>
                  <a:cxnSpLocks noChangeShapeType="1"/>
                  <a:stCxn id="216" idx="6"/>
                  <a:endCxn id="223" idx="2"/>
                </p:cNvCxnSpPr>
                <p:nvPr/>
              </p:nvCxnSpPr>
              <p:spPr bwMode="auto">
                <a:xfrm>
                  <a:off x="1525305" y="4417346"/>
                  <a:ext cx="551853"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2" name="Straight Connector 211">
                  <a:extLst>
                    <a:ext uri="{FF2B5EF4-FFF2-40B4-BE49-F238E27FC236}">
                      <a16:creationId xmlns:a16="http://schemas.microsoft.com/office/drawing/2014/main" id="{FC0A3881-1825-574B-A63C-F35842ED88AB}"/>
                    </a:ext>
                  </a:extLst>
                </p:cNvPr>
                <p:cNvCxnSpPr>
                  <a:cxnSpLocks noChangeShapeType="1"/>
                  <a:stCxn id="219" idx="6"/>
                  <a:endCxn id="216" idx="2"/>
                </p:cNvCxnSpPr>
                <p:nvPr/>
              </p:nvCxnSpPr>
              <p:spPr bwMode="auto">
                <a:xfrm>
                  <a:off x="768535" y="4417346"/>
                  <a:ext cx="551853"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3" name="Straight Connector 212">
                  <a:extLst>
                    <a:ext uri="{FF2B5EF4-FFF2-40B4-BE49-F238E27FC236}">
                      <a16:creationId xmlns:a16="http://schemas.microsoft.com/office/drawing/2014/main" id="{F43C2FDA-7DEF-D04B-862A-9B82F8FDF2E8}"/>
                    </a:ext>
                  </a:extLst>
                </p:cNvPr>
                <p:cNvCxnSpPr>
                  <a:cxnSpLocks noChangeShapeType="1"/>
                  <a:stCxn id="216" idx="4"/>
                  <a:endCxn id="218" idx="0"/>
                </p:cNvCxnSpPr>
                <p:nvPr/>
              </p:nvCxnSpPr>
              <p:spPr bwMode="auto">
                <a:xfrm>
                  <a:off x="1431977" y="4528968"/>
                  <a:ext cx="2028" cy="37139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4" name="Straight Connector 213">
                  <a:extLst>
                    <a:ext uri="{FF2B5EF4-FFF2-40B4-BE49-F238E27FC236}">
                      <a16:creationId xmlns:a16="http://schemas.microsoft.com/office/drawing/2014/main" id="{B2CE7684-D2DE-D646-A7BC-7E86F51A14F4}"/>
                    </a:ext>
                  </a:extLst>
                </p:cNvPr>
                <p:cNvCxnSpPr>
                  <a:cxnSpLocks noChangeShapeType="1"/>
                  <a:stCxn id="216" idx="3"/>
                  <a:endCxn id="221" idx="7"/>
                </p:cNvCxnSpPr>
                <p:nvPr/>
              </p:nvCxnSpPr>
              <p:spPr bwMode="auto">
                <a:xfrm flipH="1">
                  <a:off x="1030260" y="4496496"/>
                  <a:ext cx="322590" cy="28615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215" name="Straight Connector 214">
                  <a:extLst>
                    <a:ext uri="{FF2B5EF4-FFF2-40B4-BE49-F238E27FC236}">
                      <a16:creationId xmlns:a16="http://schemas.microsoft.com/office/drawing/2014/main" id="{7273A738-400A-8748-A594-C7CA2B5E6956}"/>
                    </a:ext>
                  </a:extLst>
                </p:cNvPr>
                <p:cNvCxnSpPr>
                  <a:cxnSpLocks noChangeShapeType="1"/>
                  <a:stCxn id="216" idx="5"/>
                  <a:endCxn id="222" idx="1"/>
                </p:cNvCxnSpPr>
                <p:nvPr/>
              </p:nvCxnSpPr>
              <p:spPr bwMode="auto">
                <a:xfrm>
                  <a:off x="1511102" y="4496496"/>
                  <a:ext cx="340851" cy="31254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216" name="Oval 215">
                  <a:extLst>
                    <a:ext uri="{FF2B5EF4-FFF2-40B4-BE49-F238E27FC236}">
                      <a16:creationId xmlns:a16="http://schemas.microsoft.com/office/drawing/2014/main" id="{43EF870C-8B73-2049-A1B5-36982854D9A6}"/>
                    </a:ext>
                  </a:extLst>
                </p:cNvPr>
                <p:cNvSpPr/>
                <p:nvPr/>
              </p:nvSpPr>
              <p:spPr>
                <a:xfrm>
                  <a:off x="1320388" y="4307754"/>
                  <a:ext cx="204917" cy="221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7" name="Oval 216">
                  <a:extLst>
                    <a:ext uri="{FF2B5EF4-FFF2-40B4-BE49-F238E27FC236}">
                      <a16:creationId xmlns:a16="http://schemas.microsoft.com/office/drawing/2014/main" id="{15E42463-8784-CD48-8A17-A4FF9EE60D83}"/>
                    </a:ext>
                  </a:extLst>
                </p:cNvPr>
                <p:cNvSpPr/>
                <p:nvPr/>
              </p:nvSpPr>
              <p:spPr>
                <a:xfrm>
                  <a:off x="1322418" y="3676586"/>
                  <a:ext cx="202887" cy="2212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a:extLst>
                    <a:ext uri="{FF2B5EF4-FFF2-40B4-BE49-F238E27FC236}">
                      <a16:creationId xmlns:a16="http://schemas.microsoft.com/office/drawing/2014/main" id="{26F915C3-7BCB-AB46-9DD2-839202E7D38B}"/>
                    </a:ext>
                  </a:extLst>
                </p:cNvPr>
                <p:cNvSpPr/>
                <p:nvPr/>
              </p:nvSpPr>
              <p:spPr>
                <a:xfrm>
                  <a:off x="1322418" y="4898333"/>
                  <a:ext cx="202887" cy="22121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9" name="Oval 218">
                  <a:extLst>
                    <a:ext uri="{FF2B5EF4-FFF2-40B4-BE49-F238E27FC236}">
                      <a16:creationId xmlns:a16="http://schemas.microsoft.com/office/drawing/2014/main" id="{57CE33B5-845E-EA48-962C-06BC49D1E6A7}"/>
                    </a:ext>
                  </a:extLst>
                </p:cNvPr>
                <p:cNvSpPr/>
                <p:nvPr/>
              </p:nvSpPr>
              <p:spPr>
                <a:xfrm>
                  <a:off x="547388" y="4307754"/>
                  <a:ext cx="221146" cy="221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0" name="Oval 219">
                  <a:extLst>
                    <a:ext uri="{FF2B5EF4-FFF2-40B4-BE49-F238E27FC236}">
                      <a16:creationId xmlns:a16="http://schemas.microsoft.com/office/drawing/2014/main" id="{38A0DDBF-0B4B-854C-BC06-053D94921F86}"/>
                    </a:ext>
                  </a:extLst>
                </p:cNvPr>
                <p:cNvSpPr/>
                <p:nvPr/>
              </p:nvSpPr>
              <p:spPr>
                <a:xfrm>
                  <a:off x="841574" y="3865327"/>
                  <a:ext cx="221148" cy="221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1" name="Oval 220">
                  <a:extLst>
                    <a:ext uri="{FF2B5EF4-FFF2-40B4-BE49-F238E27FC236}">
                      <a16:creationId xmlns:a16="http://schemas.microsoft.com/office/drawing/2014/main" id="{F22A4FC0-CABA-1949-B9C3-E34AEB5A2305}"/>
                    </a:ext>
                  </a:extLst>
                </p:cNvPr>
                <p:cNvSpPr/>
                <p:nvPr/>
              </p:nvSpPr>
              <p:spPr>
                <a:xfrm>
                  <a:off x="841574" y="4750181"/>
                  <a:ext cx="221148" cy="200919"/>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2" name="Oval 221">
                  <a:extLst>
                    <a:ext uri="{FF2B5EF4-FFF2-40B4-BE49-F238E27FC236}">
                      <a16:creationId xmlns:a16="http://schemas.microsoft.com/office/drawing/2014/main" id="{34FE2F49-6779-9D4F-803F-16100D6239B2}"/>
                    </a:ext>
                  </a:extLst>
                </p:cNvPr>
                <p:cNvSpPr/>
                <p:nvPr/>
              </p:nvSpPr>
              <p:spPr>
                <a:xfrm>
                  <a:off x="1817463" y="4776565"/>
                  <a:ext cx="221146" cy="200918"/>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3" name="Oval 222">
                  <a:extLst>
                    <a:ext uri="{FF2B5EF4-FFF2-40B4-BE49-F238E27FC236}">
                      <a16:creationId xmlns:a16="http://schemas.microsoft.com/office/drawing/2014/main" id="{5631D76C-ED4F-FE44-A03B-19F13BC7E311}"/>
                    </a:ext>
                  </a:extLst>
                </p:cNvPr>
                <p:cNvSpPr/>
                <p:nvPr/>
              </p:nvSpPr>
              <p:spPr>
                <a:xfrm>
                  <a:off x="2075129" y="4307754"/>
                  <a:ext cx="221148" cy="221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4" name="Oval 223">
                  <a:extLst>
                    <a:ext uri="{FF2B5EF4-FFF2-40B4-BE49-F238E27FC236}">
                      <a16:creationId xmlns:a16="http://schemas.microsoft.com/office/drawing/2014/main" id="{1CA8C6D6-AE3D-574D-BB8A-2E16495E313D}"/>
                    </a:ext>
                  </a:extLst>
                </p:cNvPr>
                <p:cNvSpPr/>
                <p:nvPr/>
              </p:nvSpPr>
              <p:spPr>
                <a:xfrm>
                  <a:off x="1817463" y="3865327"/>
                  <a:ext cx="221146" cy="221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289" name="Group 80">
                <a:extLst>
                  <a:ext uri="{FF2B5EF4-FFF2-40B4-BE49-F238E27FC236}">
                    <a16:creationId xmlns:a16="http://schemas.microsoft.com/office/drawing/2014/main" id="{43F8ED39-90E7-3741-AE1A-C194BF583E8F}"/>
                  </a:ext>
                </a:extLst>
              </p:cNvPr>
              <p:cNvGrpSpPr>
                <a:grpSpLocks/>
              </p:cNvGrpSpPr>
              <p:nvPr/>
            </p:nvGrpSpPr>
            <p:grpSpPr bwMode="auto">
              <a:xfrm>
                <a:off x="1208968" y="4466101"/>
                <a:ext cx="228419" cy="285524"/>
                <a:chOff x="5715000" y="5181600"/>
                <a:chExt cx="533400" cy="1005840"/>
              </a:xfrm>
            </p:grpSpPr>
            <p:sp>
              <p:nvSpPr>
                <p:cNvPr id="206" name="Oval 205">
                  <a:extLst>
                    <a:ext uri="{FF2B5EF4-FFF2-40B4-BE49-F238E27FC236}">
                      <a16:creationId xmlns:a16="http://schemas.microsoft.com/office/drawing/2014/main" id="{D9616F65-3A3C-0948-944C-4DDE5D879FD6}"/>
                    </a:ext>
                  </a:extLst>
                </p:cNvPr>
                <p:cNvSpPr/>
                <p:nvPr/>
              </p:nvSpPr>
              <p:spPr bwMode="auto">
                <a:xfrm>
                  <a:off x="5775351" y="5181559"/>
                  <a:ext cx="412187" cy="915125"/>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207" name="Rectangle 206">
                  <a:extLst>
                    <a:ext uri="{FF2B5EF4-FFF2-40B4-BE49-F238E27FC236}">
                      <a16:creationId xmlns:a16="http://schemas.microsoft.com/office/drawing/2014/main" id="{E08116E6-7502-DA43-BD7C-BB4B14EFA030}"/>
                    </a:ext>
                  </a:extLst>
                </p:cNvPr>
                <p:cNvSpPr>
                  <a:spLocks noChangeArrowheads="1"/>
                </p:cNvSpPr>
                <p:nvPr/>
              </p:nvSpPr>
              <p:spPr bwMode="auto">
                <a:xfrm>
                  <a:off x="5713758" y="5732066"/>
                  <a:ext cx="535373"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0" name="Group 83">
                <a:extLst>
                  <a:ext uri="{FF2B5EF4-FFF2-40B4-BE49-F238E27FC236}">
                    <a16:creationId xmlns:a16="http://schemas.microsoft.com/office/drawing/2014/main" id="{58C28A4C-9306-124B-B764-5A0CE7CB0C41}"/>
                  </a:ext>
                </a:extLst>
              </p:cNvPr>
              <p:cNvGrpSpPr>
                <a:grpSpLocks/>
              </p:cNvGrpSpPr>
              <p:nvPr/>
            </p:nvGrpSpPr>
            <p:grpSpPr bwMode="auto">
              <a:xfrm>
                <a:off x="1795848" y="4267200"/>
                <a:ext cx="228419" cy="285524"/>
                <a:chOff x="5715000" y="5181600"/>
                <a:chExt cx="533400" cy="1005840"/>
              </a:xfrm>
            </p:grpSpPr>
            <p:sp>
              <p:nvSpPr>
                <p:cNvPr id="204" name="Oval 203">
                  <a:extLst>
                    <a:ext uri="{FF2B5EF4-FFF2-40B4-BE49-F238E27FC236}">
                      <a16:creationId xmlns:a16="http://schemas.microsoft.com/office/drawing/2014/main" id="{E25C8210-FC43-8940-8884-ECF312F3CF24}"/>
                    </a:ext>
                  </a:extLst>
                </p:cNvPr>
                <p:cNvSpPr/>
                <p:nvPr/>
              </p:nvSpPr>
              <p:spPr bwMode="auto">
                <a:xfrm>
                  <a:off x="5774098" y="5181600"/>
                  <a:ext cx="412190" cy="915125"/>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205" name="Rectangle 204">
                  <a:extLst>
                    <a:ext uri="{FF2B5EF4-FFF2-40B4-BE49-F238E27FC236}">
                      <a16:creationId xmlns:a16="http://schemas.microsoft.com/office/drawing/2014/main" id="{8D6BA113-6454-E646-8535-72EBC7105E2A}"/>
                    </a:ext>
                  </a:extLst>
                </p:cNvPr>
                <p:cNvSpPr>
                  <a:spLocks noChangeArrowheads="1"/>
                </p:cNvSpPr>
                <p:nvPr/>
              </p:nvSpPr>
              <p:spPr bwMode="auto">
                <a:xfrm>
                  <a:off x="5669866" y="5732107"/>
                  <a:ext cx="578011"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1" name="Group 86">
                <a:extLst>
                  <a:ext uri="{FF2B5EF4-FFF2-40B4-BE49-F238E27FC236}">
                    <a16:creationId xmlns:a16="http://schemas.microsoft.com/office/drawing/2014/main" id="{C09E0530-1FCA-4949-AD89-12EFC8FD0C78}"/>
                  </a:ext>
                </a:extLst>
              </p:cNvPr>
              <p:cNvGrpSpPr>
                <a:grpSpLocks/>
              </p:cNvGrpSpPr>
              <p:nvPr/>
            </p:nvGrpSpPr>
            <p:grpSpPr bwMode="auto">
              <a:xfrm>
                <a:off x="2426961" y="4465458"/>
                <a:ext cx="228419" cy="285524"/>
                <a:chOff x="5715000" y="5181600"/>
                <a:chExt cx="533400" cy="1005840"/>
              </a:xfrm>
            </p:grpSpPr>
            <p:sp>
              <p:nvSpPr>
                <p:cNvPr id="202" name="Oval 201">
                  <a:extLst>
                    <a:ext uri="{FF2B5EF4-FFF2-40B4-BE49-F238E27FC236}">
                      <a16:creationId xmlns:a16="http://schemas.microsoft.com/office/drawing/2014/main" id="{FACCD2E8-7104-4C40-BF03-52A8500B01E3}"/>
                    </a:ext>
                  </a:extLst>
                </p:cNvPr>
                <p:cNvSpPr/>
                <p:nvPr/>
              </p:nvSpPr>
              <p:spPr bwMode="auto">
                <a:xfrm>
                  <a:off x="5726410" y="5183825"/>
                  <a:ext cx="459565" cy="907978"/>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203" name="Rectangle 202">
                  <a:extLst>
                    <a:ext uri="{FF2B5EF4-FFF2-40B4-BE49-F238E27FC236}">
                      <a16:creationId xmlns:a16="http://schemas.microsoft.com/office/drawing/2014/main" id="{E5B867DF-15A3-114B-82F9-955A7221D57F}"/>
                    </a:ext>
                  </a:extLst>
                </p:cNvPr>
                <p:cNvSpPr>
                  <a:spLocks noChangeArrowheads="1"/>
                </p:cNvSpPr>
                <p:nvPr/>
              </p:nvSpPr>
              <p:spPr bwMode="auto">
                <a:xfrm>
                  <a:off x="5669556" y="5727180"/>
                  <a:ext cx="578011"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2" name="Group 89">
                <a:extLst>
                  <a:ext uri="{FF2B5EF4-FFF2-40B4-BE49-F238E27FC236}">
                    <a16:creationId xmlns:a16="http://schemas.microsoft.com/office/drawing/2014/main" id="{E0F6F409-E519-7848-B654-3F57F941329C}"/>
                  </a:ext>
                </a:extLst>
              </p:cNvPr>
              <p:cNvGrpSpPr>
                <a:grpSpLocks/>
              </p:cNvGrpSpPr>
              <p:nvPr/>
            </p:nvGrpSpPr>
            <p:grpSpPr bwMode="auto">
              <a:xfrm>
                <a:off x="2739352" y="5003152"/>
                <a:ext cx="228419" cy="285524"/>
                <a:chOff x="5715000" y="5181600"/>
                <a:chExt cx="533400" cy="1005840"/>
              </a:xfrm>
            </p:grpSpPr>
            <p:sp>
              <p:nvSpPr>
                <p:cNvPr id="200" name="Oval 199">
                  <a:extLst>
                    <a:ext uri="{FF2B5EF4-FFF2-40B4-BE49-F238E27FC236}">
                      <a16:creationId xmlns:a16="http://schemas.microsoft.com/office/drawing/2014/main" id="{71F2B0D5-8989-804D-A205-6BEB54C8ADA2}"/>
                    </a:ext>
                  </a:extLst>
                </p:cNvPr>
                <p:cNvSpPr/>
                <p:nvPr/>
              </p:nvSpPr>
              <p:spPr bwMode="auto">
                <a:xfrm>
                  <a:off x="5726538" y="5105593"/>
                  <a:ext cx="459565" cy="986619"/>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201" name="Rectangle 200">
                  <a:extLst>
                    <a:ext uri="{FF2B5EF4-FFF2-40B4-BE49-F238E27FC236}">
                      <a16:creationId xmlns:a16="http://schemas.microsoft.com/office/drawing/2014/main" id="{935C0FDD-1CAC-664F-9D4F-9748DEB13C73}"/>
                    </a:ext>
                  </a:extLst>
                </p:cNvPr>
                <p:cNvSpPr>
                  <a:spLocks noChangeArrowheads="1"/>
                </p:cNvSpPr>
                <p:nvPr/>
              </p:nvSpPr>
              <p:spPr bwMode="auto">
                <a:xfrm>
                  <a:off x="5669684" y="5727594"/>
                  <a:ext cx="578011"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3" name="Group 92">
                <a:extLst>
                  <a:ext uri="{FF2B5EF4-FFF2-40B4-BE49-F238E27FC236}">
                    <a16:creationId xmlns:a16="http://schemas.microsoft.com/office/drawing/2014/main" id="{6E8C399A-8499-F34C-9B95-24C77A49CCDC}"/>
                  </a:ext>
                </a:extLst>
              </p:cNvPr>
              <p:cNvGrpSpPr>
                <a:grpSpLocks/>
              </p:cNvGrpSpPr>
              <p:nvPr/>
            </p:nvGrpSpPr>
            <p:grpSpPr bwMode="auto">
              <a:xfrm>
                <a:off x="2462424" y="5510185"/>
                <a:ext cx="228419" cy="285524"/>
                <a:chOff x="5715000" y="5181600"/>
                <a:chExt cx="533400" cy="1005840"/>
              </a:xfrm>
            </p:grpSpPr>
            <p:sp>
              <p:nvSpPr>
                <p:cNvPr id="198" name="Oval 197">
                  <a:extLst>
                    <a:ext uri="{FF2B5EF4-FFF2-40B4-BE49-F238E27FC236}">
                      <a16:creationId xmlns:a16="http://schemas.microsoft.com/office/drawing/2014/main" id="{C6BE9EA9-88EB-D54D-B46B-6E4F8D7B7208}"/>
                    </a:ext>
                  </a:extLst>
                </p:cNvPr>
                <p:cNvSpPr/>
                <p:nvPr/>
              </p:nvSpPr>
              <p:spPr bwMode="auto">
                <a:xfrm>
                  <a:off x="5776256" y="5178276"/>
                  <a:ext cx="412187" cy="915125"/>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199" name="Rectangle 198">
                  <a:extLst>
                    <a:ext uri="{FF2B5EF4-FFF2-40B4-BE49-F238E27FC236}">
                      <a16:creationId xmlns:a16="http://schemas.microsoft.com/office/drawing/2014/main" id="{979446AC-2E7B-F64C-9F1A-5F2B11E9B493}"/>
                    </a:ext>
                  </a:extLst>
                </p:cNvPr>
                <p:cNvSpPr>
                  <a:spLocks noChangeArrowheads="1"/>
                </p:cNvSpPr>
                <p:nvPr/>
              </p:nvSpPr>
              <p:spPr bwMode="auto">
                <a:xfrm>
                  <a:off x="5714663" y="5728783"/>
                  <a:ext cx="535373"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4" name="Group 95">
                <a:extLst>
                  <a:ext uri="{FF2B5EF4-FFF2-40B4-BE49-F238E27FC236}">
                    <a16:creationId xmlns:a16="http://schemas.microsoft.com/office/drawing/2014/main" id="{8F4D0A2F-93E0-AE4C-A479-E25FCD755589}"/>
                  </a:ext>
                </a:extLst>
              </p:cNvPr>
              <p:cNvGrpSpPr>
                <a:grpSpLocks/>
              </p:cNvGrpSpPr>
              <p:nvPr/>
            </p:nvGrpSpPr>
            <p:grpSpPr bwMode="auto">
              <a:xfrm>
                <a:off x="1806286" y="5731830"/>
                <a:ext cx="228419" cy="285524"/>
                <a:chOff x="5715000" y="5181600"/>
                <a:chExt cx="533400" cy="1005840"/>
              </a:xfrm>
            </p:grpSpPr>
            <p:sp>
              <p:nvSpPr>
                <p:cNvPr id="196" name="Oval 195">
                  <a:extLst>
                    <a:ext uri="{FF2B5EF4-FFF2-40B4-BE49-F238E27FC236}">
                      <a16:creationId xmlns:a16="http://schemas.microsoft.com/office/drawing/2014/main" id="{2F3C52FB-996F-404D-B653-2DA8702FF587}"/>
                    </a:ext>
                  </a:extLst>
                </p:cNvPr>
                <p:cNvSpPr/>
                <p:nvPr/>
              </p:nvSpPr>
              <p:spPr bwMode="auto">
                <a:xfrm>
                  <a:off x="5773414" y="5105265"/>
                  <a:ext cx="416926" cy="986619"/>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197" name="Rectangle 196">
                  <a:extLst>
                    <a:ext uri="{FF2B5EF4-FFF2-40B4-BE49-F238E27FC236}">
                      <a16:creationId xmlns:a16="http://schemas.microsoft.com/office/drawing/2014/main" id="{C716E6A2-A6BA-E244-A710-EE5A3EA93476}"/>
                    </a:ext>
                  </a:extLst>
                </p:cNvPr>
                <p:cNvSpPr>
                  <a:spLocks noChangeArrowheads="1"/>
                </p:cNvSpPr>
                <p:nvPr/>
              </p:nvSpPr>
              <p:spPr bwMode="auto">
                <a:xfrm>
                  <a:off x="5716561" y="5662919"/>
                  <a:ext cx="530633" cy="521905"/>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5" name="Group 98">
                <a:extLst>
                  <a:ext uri="{FF2B5EF4-FFF2-40B4-BE49-F238E27FC236}">
                    <a16:creationId xmlns:a16="http://schemas.microsoft.com/office/drawing/2014/main" id="{B69E74F6-DB78-B442-AB94-D8F3335C505F}"/>
                  </a:ext>
                </a:extLst>
              </p:cNvPr>
              <p:cNvGrpSpPr>
                <a:grpSpLocks/>
              </p:cNvGrpSpPr>
              <p:nvPr/>
            </p:nvGrpSpPr>
            <p:grpSpPr bwMode="auto">
              <a:xfrm>
                <a:off x="1183588" y="5542644"/>
                <a:ext cx="228419" cy="285524"/>
                <a:chOff x="5715000" y="5181600"/>
                <a:chExt cx="533400" cy="1005840"/>
              </a:xfrm>
            </p:grpSpPr>
            <p:sp>
              <p:nvSpPr>
                <p:cNvPr id="194" name="Oval 193">
                  <a:extLst>
                    <a:ext uri="{FF2B5EF4-FFF2-40B4-BE49-F238E27FC236}">
                      <a16:creationId xmlns:a16="http://schemas.microsoft.com/office/drawing/2014/main" id="{DE7E45FB-860C-064E-BE6F-0D974E3E993E}"/>
                    </a:ext>
                  </a:extLst>
                </p:cNvPr>
                <p:cNvSpPr/>
                <p:nvPr/>
              </p:nvSpPr>
              <p:spPr bwMode="auto">
                <a:xfrm>
                  <a:off x="5773026" y="5178321"/>
                  <a:ext cx="416926" cy="915125"/>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195" name="Rectangle 194">
                  <a:extLst>
                    <a:ext uri="{FF2B5EF4-FFF2-40B4-BE49-F238E27FC236}">
                      <a16:creationId xmlns:a16="http://schemas.microsoft.com/office/drawing/2014/main" id="{81E4D44A-E28C-F44C-9CDD-222E19C504A9}"/>
                    </a:ext>
                  </a:extLst>
                </p:cNvPr>
                <p:cNvSpPr>
                  <a:spLocks noChangeArrowheads="1"/>
                </p:cNvSpPr>
                <p:nvPr/>
              </p:nvSpPr>
              <p:spPr bwMode="auto">
                <a:xfrm>
                  <a:off x="5716173" y="5728828"/>
                  <a:ext cx="530633"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nvGrpSpPr>
              <p:cNvPr id="50296" name="Group 101">
                <a:extLst>
                  <a:ext uri="{FF2B5EF4-FFF2-40B4-BE49-F238E27FC236}">
                    <a16:creationId xmlns:a16="http://schemas.microsoft.com/office/drawing/2014/main" id="{AAAAC74C-3672-C84E-964B-87A2D5F2B10E}"/>
                  </a:ext>
                </a:extLst>
              </p:cNvPr>
              <p:cNvGrpSpPr>
                <a:grpSpLocks/>
              </p:cNvGrpSpPr>
              <p:nvPr/>
            </p:nvGrpSpPr>
            <p:grpSpPr bwMode="auto">
              <a:xfrm>
                <a:off x="914400" y="5019658"/>
                <a:ext cx="228419" cy="285524"/>
                <a:chOff x="5715000" y="5181600"/>
                <a:chExt cx="533400" cy="1005840"/>
              </a:xfrm>
            </p:grpSpPr>
            <p:sp>
              <p:nvSpPr>
                <p:cNvPr id="192" name="Oval 191">
                  <a:extLst>
                    <a:ext uri="{FF2B5EF4-FFF2-40B4-BE49-F238E27FC236}">
                      <a16:creationId xmlns:a16="http://schemas.microsoft.com/office/drawing/2014/main" id="{7A89D027-95AF-954F-BD37-0AE93AE6FA54}"/>
                    </a:ext>
                  </a:extLst>
                </p:cNvPr>
                <p:cNvSpPr/>
                <p:nvPr/>
              </p:nvSpPr>
              <p:spPr bwMode="auto">
                <a:xfrm>
                  <a:off x="5776241" y="5183289"/>
                  <a:ext cx="412190" cy="907973"/>
                </a:xfrm>
                <a:prstGeom prst="ellipse">
                  <a:avLst/>
                </a:prstGeom>
                <a:noFill/>
                <a:ln w="57150" cap="flat" cmpd="sng" algn="ctr">
                  <a:solidFill>
                    <a:schemeClr val="accent6">
                      <a:lumMod val="75000"/>
                    </a:schemeClr>
                  </a:solidFill>
                  <a:prstDash val="solid"/>
                  <a:round/>
                  <a:headEnd type="none" w="med" len="med"/>
                  <a:tailEnd type="none" w="med" len="med"/>
                </a:ln>
                <a:effectLst/>
              </p:spPr>
              <p:txBody>
                <a:bodyPr wrap="none" anchor="ctr"/>
                <a:lstStyle/>
                <a:p>
                  <a:pPr algn="ctr" eaLnBrk="1" hangingPunct="1">
                    <a:defRPr/>
                  </a:pPr>
                  <a:endParaRPr lang="en-US" sz="2800">
                    <a:latin typeface="Tahoma" pitchFamily="-64" charset="0"/>
                    <a:ea typeface="+mn-ea"/>
                  </a:endParaRPr>
                </a:p>
              </p:txBody>
            </p:sp>
            <p:sp>
              <p:nvSpPr>
                <p:cNvPr id="193" name="Rectangle 192">
                  <a:extLst>
                    <a:ext uri="{FF2B5EF4-FFF2-40B4-BE49-F238E27FC236}">
                      <a16:creationId xmlns:a16="http://schemas.microsoft.com/office/drawing/2014/main" id="{4072C963-9C77-084D-A301-18C409A42E3D}"/>
                    </a:ext>
                  </a:extLst>
                </p:cNvPr>
                <p:cNvSpPr>
                  <a:spLocks noChangeArrowheads="1"/>
                </p:cNvSpPr>
                <p:nvPr/>
              </p:nvSpPr>
              <p:spPr bwMode="auto">
                <a:xfrm>
                  <a:off x="5714651" y="5726644"/>
                  <a:ext cx="535370" cy="457562"/>
                </a:xfrm>
                <a:prstGeom prst="rect">
                  <a:avLst/>
                </a:prstGeom>
                <a:gradFill rotWithShape="1">
                  <a:gsLst>
                    <a:gs pos="0">
                      <a:srgbClr val="CB6C1D"/>
                    </a:gs>
                    <a:gs pos="80000">
                      <a:srgbClr val="FF8F2A"/>
                    </a:gs>
                    <a:gs pos="100000">
                      <a:srgbClr val="FF8F26"/>
                    </a:gs>
                  </a:gsLst>
                  <a:lin ang="16200000"/>
                </a:gradFill>
                <a:ln w="9525">
                  <a:solidFill>
                    <a:srgbClr val="F69240"/>
                  </a:solidFill>
                  <a:miter lim="800000"/>
                  <a:headEnd/>
                  <a:tailEnd/>
                </a:ln>
                <a:effectLst>
                  <a:outerShdw blurRad="63500" dist="23000" dir="5400000" rotWithShape="0">
                    <a:srgbClr val="000000">
                      <a:alpha val="34999"/>
                    </a:srgbClr>
                  </a:outerShdw>
                </a:effectLst>
              </p:spPr>
              <p:txBody>
                <a:bodyPr wrap="none" anchor="ctr"/>
                <a:lstStyle/>
                <a:p>
                  <a:pPr algn="ctr" eaLnBrk="1" hangingPunct="1">
                    <a:defRPr/>
                  </a:pPr>
                  <a:endParaRPr lang="en-US" sz="2800">
                    <a:latin typeface="Tahoma" pitchFamily="-64" charset="0"/>
                    <a:ea typeface="+mn-ea"/>
                  </a:endParaRPr>
                </a:p>
              </p:txBody>
            </p:sp>
          </p:grpSp>
        </p:grpSp>
        <p:sp>
          <p:nvSpPr>
            <p:cNvPr id="50287" name="TextBox 190">
              <a:extLst>
                <a:ext uri="{FF2B5EF4-FFF2-40B4-BE49-F238E27FC236}">
                  <a16:creationId xmlns:a16="http://schemas.microsoft.com/office/drawing/2014/main" id="{1C220794-E7F8-794D-A8A2-E28165520830}"/>
                </a:ext>
              </a:extLst>
            </p:cNvPr>
            <p:cNvSpPr txBox="1">
              <a:spLocks noChangeArrowheads="1"/>
            </p:cNvSpPr>
            <p:nvPr/>
          </p:nvSpPr>
          <p:spPr bwMode="auto">
            <a:xfrm>
              <a:off x="735066" y="5867400"/>
              <a:ext cx="35505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Asynchronous consistency</a:t>
              </a:r>
              <a:br>
                <a:rPr kumimoji="0" lang="en-US" altLang="zh-CN" sz="1800"/>
              </a:br>
              <a:r>
                <a:rPr kumimoji="0" lang="en-US" altLang="zh-CN" sz="1800"/>
                <a:t>requires heavy locking (GraphLab 1)</a:t>
              </a:r>
            </a:p>
          </p:txBody>
        </p:sp>
      </p:grpSp>
      <p:grpSp>
        <p:nvGrpSpPr>
          <p:cNvPr id="94" name="Group 362">
            <a:extLst>
              <a:ext uri="{FF2B5EF4-FFF2-40B4-BE49-F238E27FC236}">
                <a16:creationId xmlns:a16="http://schemas.microsoft.com/office/drawing/2014/main" id="{F67B9CD5-5AE5-F649-B46E-5F9E355829F8}"/>
              </a:ext>
            </a:extLst>
          </p:cNvPr>
          <p:cNvGrpSpPr>
            <a:grpSpLocks/>
          </p:cNvGrpSpPr>
          <p:nvPr/>
        </p:nvGrpSpPr>
        <p:grpSpPr bwMode="auto">
          <a:xfrm>
            <a:off x="4567238" y="4495800"/>
            <a:ext cx="3738562" cy="2017713"/>
            <a:chOff x="4262443" y="4495800"/>
            <a:chExt cx="3738557" cy="2017931"/>
          </a:xfrm>
        </p:grpSpPr>
        <p:sp>
          <p:nvSpPr>
            <p:cNvPr id="50184" name="TextBox 228">
              <a:extLst>
                <a:ext uri="{FF2B5EF4-FFF2-40B4-BE49-F238E27FC236}">
                  <a16:creationId xmlns:a16="http://schemas.microsoft.com/office/drawing/2014/main" id="{175B6695-860F-314B-A7EE-D0BF31D9D4A2}"/>
                </a:ext>
              </a:extLst>
            </p:cNvPr>
            <p:cNvSpPr txBox="1">
              <a:spLocks noChangeArrowheads="1"/>
            </p:cNvSpPr>
            <p:nvPr/>
          </p:nvSpPr>
          <p:spPr bwMode="auto">
            <a:xfrm>
              <a:off x="4262443" y="5867400"/>
              <a:ext cx="35779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1800"/>
                <a:t>Synchronous consistency is prone to</a:t>
              </a:r>
              <a:br>
                <a:rPr kumimoji="0" lang="en-US" altLang="zh-CN" sz="1800"/>
              </a:br>
              <a:r>
                <a:rPr kumimoji="0" lang="en-US" altLang="zh-CN" sz="1800"/>
                <a:t>stragglers (Pregel)</a:t>
              </a:r>
            </a:p>
          </p:txBody>
        </p:sp>
        <p:grpSp>
          <p:nvGrpSpPr>
            <p:cNvPr id="50185" name="Group 361">
              <a:extLst>
                <a:ext uri="{FF2B5EF4-FFF2-40B4-BE49-F238E27FC236}">
                  <a16:creationId xmlns:a16="http://schemas.microsoft.com/office/drawing/2014/main" id="{91401F99-A4B0-B842-8110-E561C1F2177B}"/>
                </a:ext>
              </a:extLst>
            </p:cNvPr>
            <p:cNvGrpSpPr>
              <a:grpSpLocks/>
            </p:cNvGrpSpPr>
            <p:nvPr/>
          </p:nvGrpSpPr>
          <p:grpSpPr bwMode="auto">
            <a:xfrm>
              <a:off x="4267200" y="4495800"/>
              <a:ext cx="3733800" cy="1295400"/>
              <a:chOff x="4267200" y="4495800"/>
              <a:chExt cx="3733800" cy="1295400"/>
            </a:xfrm>
          </p:grpSpPr>
          <p:grpSp>
            <p:nvGrpSpPr>
              <p:cNvPr id="50186" name="Group 274">
                <a:extLst>
                  <a:ext uri="{FF2B5EF4-FFF2-40B4-BE49-F238E27FC236}">
                    <a16:creationId xmlns:a16="http://schemas.microsoft.com/office/drawing/2014/main" id="{F83F66D6-260C-A642-B97A-DA517264D234}"/>
                  </a:ext>
                </a:extLst>
              </p:cNvPr>
              <p:cNvGrpSpPr>
                <a:grpSpLocks/>
              </p:cNvGrpSpPr>
              <p:nvPr/>
            </p:nvGrpSpPr>
            <p:grpSpPr bwMode="auto">
              <a:xfrm>
                <a:off x="4267200" y="5407226"/>
                <a:ext cx="463869" cy="383974"/>
                <a:chOff x="5791200" y="5181600"/>
                <a:chExt cx="463869" cy="383974"/>
              </a:xfrm>
            </p:grpSpPr>
            <p:cxnSp>
              <p:nvCxnSpPr>
                <p:cNvPr id="255" name="Straight Connector 254">
                  <a:extLst>
                    <a:ext uri="{FF2B5EF4-FFF2-40B4-BE49-F238E27FC236}">
                      <a16:creationId xmlns:a16="http://schemas.microsoft.com/office/drawing/2014/main" id="{2CA76762-13C3-2944-8ABA-0E6CEE0ED855}"/>
                    </a:ext>
                  </a:extLst>
                </p:cNvPr>
                <p:cNvCxnSpPr>
                  <a:stCxn id="267" idx="5"/>
                  <a:endCxn id="263" idx="1"/>
                </p:cNvCxnSpPr>
                <p:nvPr/>
              </p:nvCxnSpPr>
              <p:spPr>
                <a:xfrm>
                  <a:off x="5918205" y="5279933"/>
                  <a:ext cx="84138" cy="7620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6" name="Straight Connector 255">
                  <a:extLst>
                    <a:ext uri="{FF2B5EF4-FFF2-40B4-BE49-F238E27FC236}">
                      <a16:creationId xmlns:a16="http://schemas.microsoft.com/office/drawing/2014/main" id="{7C416A5F-E040-ED4F-9A1E-027619BB7834}"/>
                    </a:ext>
                  </a:extLst>
                </p:cNvPr>
                <p:cNvCxnSpPr>
                  <a:stCxn id="263" idx="7"/>
                  <a:endCxn id="271" idx="3"/>
                </p:cNvCxnSpPr>
                <p:nvPr/>
              </p:nvCxnSpPr>
              <p:spPr>
                <a:xfrm flipV="1">
                  <a:off x="6043617" y="5279933"/>
                  <a:ext cx="93662" cy="7620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7" name="Straight Connector 256">
                  <a:extLst>
                    <a:ext uri="{FF2B5EF4-FFF2-40B4-BE49-F238E27FC236}">
                      <a16:creationId xmlns:a16="http://schemas.microsoft.com/office/drawing/2014/main" id="{D8F441FF-70BD-E541-B754-314F5E388EBF}"/>
                    </a:ext>
                  </a:extLst>
                </p:cNvPr>
                <p:cNvCxnSpPr>
                  <a:stCxn id="264" idx="4"/>
                  <a:endCxn id="263" idx="0"/>
                </p:cNvCxnSpPr>
                <p:nvPr/>
              </p:nvCxnSpPr>
              <p:spPr>
                <a:xfrm flipH="1">
                  <a:off x="6022980" y="5240242"/>
                  <a:ext cx="0" cy="1063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8" name="Straight Connector 257">
                  <a:extLst>
                    <a:ext uri="{FF2B5EF4-FFF2-40B4-BE49-F238E27FC236}">
                      <a16:creationId xmlns:a16="http://schemas.microsoft.com/office/drawing/2014/main" id="{6417C726-8F68-4745-88FD-FA1A75453A63}"/>
                    </a:ext>
                  </a:extLst>
                </p:cNvPr>
                <p:cNvCxnSpPr>
                  <a:stCxn id="263" idx="6"/>
                  <a:endCxn id="270" idx="2"/>
                </p:cNvCxnSpPr>
                <p:nvPr/>
              </p:nvCxnSpPr>
              <p:spPr>
                <a:xfrm>
                  <a:off x="6051554" y="5376782"/>
                  <a:ext cx="144463"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59" name="Straight Connector 258">
                  <a:extLst>
                    <a:ext uri="{FF2B5EF4-FFF2-40B4-BE49-F238E27FC236}">
                      <a16:creationId xmlns:a16="http://schemas.microsoft.com/office/drawing/2014/main" id="{8E50CF6F-9F9D-B546-AFAE-E966A72F6AF6}"/>
                    </a:ext>
                  </a:extLst>
                </p:cNvPr>
                <p:cNvCxnSpPr>
                  <a:stCxn id="266" idx="6"/>
                  <a:endCxn id="263" idx="2"/>
                </p:cNvCxnSpPr>
                <p:nvPr/>
              </p:nvCxnSpPr>
              <p:spPr>
                <a:xfrm>
                  <a:off x="5849943" y="5376782"/>
                  <a:ext cx="144462"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0" name="Straight Connector 259">
                  <a:extLst>
                    <a:ext uri="{FF2B5EF4-FFF2-40B4-BE49-F238E27FC236}">
                      <a16:creationId xmlns:a16="http://schemas.microsoft.com/office/drawing/2014/main" id="{BEDBF914-8D76-1F41-B33F-ABF24E0822F4}"/>
                    </a:ext>
                  </a:extLst>
                </p:cNvPr>
                <p:cNvCxnSpPr>
                  <a:stCxn id="263" idx="4"/>
                  <a:endCxn id="265" idx="0"/>
                </p:cNvCxnSpPr>
                <p:nvPr/>
              </p:nvCxnSpPr>
              <p:spPr>
                <a:xfrm>
                  <a:off x="6022980" y="5405360"/>
                  <a:ext cx="0" cy="101611"/>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1" name="Straight Connector 260">
                  <a:extLst>
                    <a:ext uri="{FF2B5EF4-FFF2-40B4-BE49-F238E27FC236}">
                      <a16:creationId xmlns:a16="http://schemas.microsoft.com/office/drawing/2014/main" id="{B0453E24-E825-524F-A653-9A9625986323}"/>
                    </a:ext>
                  </a:extLst>
                </p:cNvPr>
                <p:cNvCxnSpPr>
                  <a:stCxn id="263" idx="3"/>
                  <a:endCxn id="268" idx="7"/>
                </p:cNvCxnSpPr>
                <p:nvPr/>
              </p:nvCxnSpPr>
              <p:spPr>
                <a:xfrm flipH="1">
                  <a:off x="5918205" y="5397421"/>
                  <a:ext cx="84138" cy="74621"/>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262" name="Straight Connector 261">
                  <a:extLst>
                    <a:ext uri="{FF2B5EF4-FFF2-40B4-BE49-F238E27FC236}">
                      <a16:creationId xmlns:a16="http://schemas.microsoft.com/office/drawing/2014/main" id="{5E6CFA58-444E-094C-9A70-2C6E67D3A9D9}"/>
                    </a:ext>
                  </a:extLst>
                </p:cNvPr>
                <p:cNvCxnSpPr>
                  <a:stCxn id="263" idx="5"/>
                  <a:endCxn id="269" idx="1"/>
                </p:cNvCxnSpPr>
                <p:nvPr/>
              </p:nvCxnSpPr>
              <p:spPr>
                <a:xfrm>
                  <a:off x="6043617" y="5397421"/>
                  <a:ext cx="93662" cy="80972"/>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63" name="Oval 262">
                  <a:extLst>
                    <a:ext uri="{FF2B5EF4-FFF2-40B4-BE49-F238E27FC236}">
                      <a16:creationId xmlns:a16="http://schemas.microsoft.com/office/drawing/2014/main" id="{01D4AC01-9C28-454B-B6D5-46D17AB53C74}"/>
                    </a:ext>
                  </a:extLst>
                </p:cNvPr>
                <p:cNvSpPr/>
                <p:nvPr/>
              </p:nvSpPr>
              <p:spPr>
                <a:xfrm>
                  <a:off x="5994405" y="5346616"/>
                  <a:ext cx="57150"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4" name="Oval 263">
                  <a:extLst>
                    <a:ext uri="{FF2B5EF4-FFF2-40B4-BE49-F238E27FC236}">
                      <a16:creationId xmlns:a16="http://schemas.microsoft.com/office/drawing/2014/main" id="{D2729693-3457-EC48-900C-D6091FF95F3A}"/>
                    </a:ext>
                  </a:extLst>
                </p:cNvPr>
                <p:cNvSpPr/>
                <p:nvPr/>
              </p:nvSpPr>
              <p:spPr>
                <a:xfrm>
                  <a:off x="5994405" y="518149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5" name="Oval 264">
                  <a:extLst>
                    <a:ext uri="{FF2B5EF4-FFF2-40B4-BE49-F238E27FC236}">
                      <a16:creationId xmlns:a16="http://schemas.microsoft.com/office/drawing/2014/main" id="{F74C4AD9-5E3A-F243-B255-8FB26935C4FE}"/>
                    </a:ext>
                  </a:extLst>
                </p:cNvPr>
                <p:cNvSpPr/>
                <p:nvPr/>
              </p:nvSpPr>
              <p:spPr>
                <a:xfrm>
                  <a:off x="5994405" y="5506971"/>
                  <a:ext cx="58738"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 name="Oval 265">
                  <a:extLst>
                    <a:ext uri="{FF2B5EF4-FFF2-40B4-BE49-F238E27FC236}">
                      <a16:creationId xmlns:a16="http://schemas.microsoft.com/office/drawing/2014/main" id="{E273738A-FF87-BD46-BAB2-1E52FA93D7B3}"/>
                    </a:ext>
                  </a:extLst>
                </p:cNvPr>
                <p:cNvSpPr/>
                <p:nvPr/>
              </p:nvSpPr>
              <p:spPr>
                <a:xfrm>
                  <a:off x="5791205" y="5346616"/>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Oval 266">
                  <a:extLst>
                    <a:ext uri="{FF2B5EF4-FFF2-40B4-BE49-F238E27FC236}">
                      <a16:creationId xmlns:a16="http://schemas.microsoft.com/office/drawing/2014/main" id="{355455C2-2203-444C-86E1-29CA7B1E208F}"/>
                    </a:ext>
                  </a:extLst>
                </p:cNvPr>
                <p:cNvSpPr/>
                <p:nvPr/>
              </p:nvSpPr>
              <p:spPr>
                <a:xfrm>
                  <a:off x="5868993" y="5230716"/>
                  <a:ext cx="57150"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a:extLst>
                    <a:ext uri="{FF2B5EF4-FFF2-40B4-BE49-F238E27FC236}">
                      <a16:creationId xmlns:a16="http://schemas.microsoft.com/office/drawing/2014/main" id="{6B30AE24-A434-1F4B-BE73-1C2506FBDF5C}"/>
                    </a:ext>
                  </a:extLst>
                </p:cNvPr>
                <p:cNvSpPr/>
                <p:nvPr/>
              </p:nvSpPr>
              <p:spPr>
                <a:xfrm>
                  <a:off x="5868993" y="5464103"/>
                  <a:ext cx="57150"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9" name="Oval 268">
                  <a:extLst>
                    <a:ext uri="{FF2B5EF4-FFF2-40B4-BE49-F238E27FC236}">
                      <a16:creationId xmlns:a16="http://schemas.microsoft.com/office/drawing/2014/main" id="{F1CEE1A3-BE2C-5940-9839-1A478394D8DD}"/>
                    </a:ext>
                  </a:extLst>
                </p:cNvPr>
                <p:cNvSpPr/>
                <p:nvPr/>
              </p:nvSpPr>
              <p:spPr>
                <a:xfrm>
                  <a:off x="6129342" y="5470454"/>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Oval 269">
                  <a:extLst>
                    <a:ext uri="{FF2B5EF4-FFF2-40B4-BE49-F238E27FC236}">
                      <a16:creationId xmlns:a16="http://schemas.microsoft.com/office/drawing/2014/main" id="{C78D4F9A-7369-9142-A6AD-14B3A3BA42EC}"/>
                    </a:ext>
                  </a:extLst>
                </p:cNvPr>
                <p:cNvSpPr/>
                <p:nvPr/>
              </p:nvSpPr>
              <p:spPr>
                <a:xfrm>
                  <a:off x="6196017" y="5346616"/>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Oval 270">
                  <a:extLst>
                    <a:ext uri="{FF2B5EF4-FFF2-40B4-BE49-F238E27FC236}">
                      <a16:creationId xmlns:a16="http://schemas.microsoft.com/office/drawing/2014/main" id="{7720627E-0D7C-BA40-9DF8-6F9196309A39}"/>
                    </a:ext>
                  </a:extLst>
                </p:cNvPr>
                <p:cNvSpPr/>
                <p:nvPr/>
              </p:nvSpPr>
              <p:spPr>
                <a:xfrm>
                  <a:off x="6129342" y="5230716"/>
                  <a:ext cx="58737"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87" name="Group 275">
                <a:extLst>
                  <a:ext uri="{FF2B5EF4-FFF2-40B4-BE49-F238E27FC236}">
                    <a16:creationId xmlns:a16="http://schemas.microsoft.com/office/drawing/2014/main" id="{857DA80B-77A7-DC48-B90D-4C5E137D3F2F}"/>
                  </a:ext>
                </a:extLst>
              </p:cNvPr>
              <p:cNvGrpSpPr>
                <a:grpSpLocks/>
              </p:cNvGrpSpPr>
              <p:nvPr/>
            </p:nvGrpSpPr>
            <p:grpSpPr bwMode="auto">
              <a:xfrm>
                <a:off x="4343400" y="4983480"/>
                <a:ext cx="260984" cy="58098"/>
                <a:chOff x="5911216" y="4953000"/>
                <a:chExt cx="260984" cy="58098"/>
              </a:xfrm>
            </p:grpSpPr>
            <p:cxnSp>
              <p:nvCxnSpPr>
                <p:cNvPr id="272" name="Straight Connector 271">
                  <a:extLst>
                    <a:ext uri="{FF2B5EF4-FFF2-40B4-BE49-F238E27FC236}">
                      <a16:creationId xmlns:a16="http://schemas.microsoft.com/office/drawing/2014/main" id="{EF7BA5E6-5DED-C441-BE93-91CEA7CD76C5}"/>
                    </a:ext>
                  </a:extLst>
                </p:cNvPr>
                <p:cNvCxnSpPr>
                  <a:stCxn id="273" idx="6"/>
                  <a:endCxn id="274" idx="2"/>
                </p:cNvCxnSpPr>
                <p:nvPr/>
              </p:nvCxnSpPr>
              <p:spPr>
                <a:xfrm>
                  <a:off x="5969959" y="4982901"/>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73" name="Oval 272">
                  <a:extLst>
                    <a:ext uri="{FF2B5EF4-FFF2-40B4-BE49-F238E27FC236}">
                      <a16:creationId xmlns:a16="http://schemas.microsoft.com/office/drawing/2014/main" id="{516009ED-9F0E-5341-94FE-4C1D7DBCA787}"/>
                    </a:ext>
                  </a:extLst>
                </p:cNvPr>
                <p:cNvSpPr/>
                <p:nvPr/>
              </p:nvSpPr>
              <p:spPr>
                <a:xfrm>
                  <a:off x="5911221" y="4952736"/>
                  <a:ext cx="58738"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4" name="Oval 273">
                  <a:extLst>
                    <a:ext uri="{FF2B5EF4-FFF2-40B4-BE49-F238E27FC236}">
                      <a16:creationId xmlns:a16="http://schemas.microsoft.com/office/drawing/2014/main" id="{BA255173-4A3F-4848-8697-7C1E018E8890}"/>
                    </a:ext>
                  </a:extLst>
                </p:cNvPr>
                <p:cNvSpPr/>
                <p:nvPr/>
              </p:nvSpPr>
              <p:spPr>
                <a:xfrm>
                  <a:off x="6112834" y="4952736"/>
                  <a:ext cx="58737"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88" name="Group 276">
                <a:extLst>
                  <a:ext uri="{FF2B5EF4-FFF2-40B4-BE49-F238E27FC236}">
                    <a16:creationId xmlns:a16="http://schemas.microsoft.com/office/drawing/2014/main" id="{F0950A32-BDC7-444F-93AE-331E7D6403D7}"/>
                  </a:ext>
                </a:extLst>
              </p:cNvPr>
              <p:cNvGrpSpPr>
                <a:grpSpLocks/>
              </p:cNvGrpSpPr>
              <p:nvPr/>
            </p:nvGrpSpPr>
            <p:grpSpPr bwMode="auto">
              <a:xfrm>
                <a:off x="4343400" y="4846320"/>
                <a:ext cx="260984" cy="58098"/>
                <a:chOff x="5911216" y="4953000"/>
                <a:chExt cx="260984" cy="58098"/>
              </a:xfrm>
            </p:grpSpPr>
            <p:cxnSp>
              <p:nvCxnSpPr>
                <p:cNvPr id="278" name="Straight Connector 277">
                  <a:extLst>
                    <a:ext uri="{FF2B5EF4-FFF2-40B4-BE49-F238E27FC236}">
                      <a16:creationId xmlns:a16="http://schemas.microsoft.com/office/drawing/2014/main" id="{B0CCFEC8-F951-2142-8488-256C8231152F}"/>
                    </a:ext>
                  </a:extLst>
                </p:cNvPr>
                <p:cNvCxnSpPr>
                  <a:stCxn id="279" idx="6"/>
                  <a:endCxn id="280" idx="2"/>
                </p:cNvCxnSpPr>
                <p:nvPr/>
              </p:nvCxnSpPr>
              <p:spPr>
                <a:xfrm>
                  <a:off x="5969959" y="498193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79" name="Oval 278">
                  <a:extLst>
                    <a:ext uri="{FF2B5EF4-FFF2-40B4-BE49-F238E27FC236}">
                      <a16:creationId xmlns:a16="http://schemas.microsoft.com/office/drawing/2014/main" id="{84ED4C78-F274-5044-A8F2-1246D809E22D}"/>
                    </a:ext>
                  </a:extLst>
                </p:cNvPr>
                <p:cNvSpPr/>
                <p:nvPr/>
              </p:nvSpPr>
              <p:spPr>
                <a:xfrm>
                  <a:off x="5911221" y="4953356"/>
                  <a:ext cx="58738"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0" name="Oval 279">
                  <a:extLst>
                    <a:ext uri="{FF2B5EF4-FFF2-40B4-BE49-F238E27FC236}">
                      <a16:creationId xmlns:a16="http://schemas.microsoft.com/office/drawing/2014/main" id="{0AB0AD22-8A3C-434A-9809-2C62B4EBBEB0}"/>
                    </a:ext>
                  </a:extLst>
                </p:cNvPr>
                <p:cNvSpPr/>
                <p:nvPr/>
              </p:nvSpPr>
              <p:spPr>
                <a:xfrm>
                  <a:off x="6112834" y="4953356"/>
                  <a:ext cx="58737"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89" name="Group 280">
                <a:extLst>
                  <a:ext uri="{FF2B5EF4-FFF2-40B4-BE49-F238E27FC236}">
                    <a16:creationId xmlns:a16="http://schemas.microsoft.com/office/drawing/2014/main" id="{7C8F6308-11D1-AA47-AFEB-3ECDA0F9823A}"/>
                  </a:ext>
                </a:extLst>
              </p:cNvPr>
              <p:cNvGrpSpPr>
                <a:grpSpLocks/>
              </p:cNvGrpSpPr>
              <p:nvPr/>
            </p:nvGrpSpPr>
            <p:grpSpPr bwMode="auto">
              <a:xfrm>
                <a:off x="4343400" y="4709160"/>
                <a:ext cx="260984" cy="58098"/>
                <a:chOff x="5911216" y="4953000"/>
                <a:chExt cx="260984" cy="58098"/>
              </a:xfrm>
            </p:grpSpPr>
            <p:cxnSp>
              <p:nvCxnSpPr>
                <p:cNvPr id="282" name="Straight Connector 281">
                  <a:extLst>
                    <a:ext uri="{FF2B5EF4-FFF2-40B4-BE49-F238E27FC236}">
                      <a16:creationId xmlns:a16="http://schemas.microsoft.com/office/drawing/2014/main" id="{B168A365-1E80-8942-8930-58421241BB51}"/>
                    </a:ext>
                  </a:extLst>
                </p:cNvPr>
                <p:cNvCxnSpPr>
                  <a:stCxn id="283" idx="6"/>
                  <a:endCxn id="284" idx="2"/>
                </p:cNvCxnSpPr>
                <p:nvPr/>
              </p:nvCxnSpPr>
              <p:spPr>
                <a:xfrm>
                  <a:off x="5969959" y="498255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83" name="Oval 282">
                  <a:extLst>
                    <a:ext uri="{FF2B5EF4-FFF2-40B4-BE49-F238E27FC236}">
                      <a16:creationId xmlns:a16="http://schemas.microsoft.com/office/drawing/2014/main" id="{9E305C67-B27A-3F48-94B8-62C4F8D484BA}"/>
                    </a:ext>
                  </a:extLst>
                </p:cNvPr>
                <p:cNvSpPr/>
                <p:nvPr/>
              </p:nvSpPr>
              <p:spPr>
                <a:xfrm>
                  <a:off x="5911221" y="495238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a:extLst>
                    <a:ext uri="{FF2B5EF4-FFF2-40B4-BE49-F238E27FC236}">
                      <a16:creationId xmlns:a16="http://schemas.microsoft.com/office/drawing/2014/main" id="{DB740F1D-AEC6-7D48-9AA7-BEA01C3DDA2A}"/>
                    </a:ext>
                  </a:extLst>
                </p:cNvPr>
                <p:cNvSpPr/>
                <p:nvPr/>
              </p:nvSpPr>
              <p:spPr>
                <a:xfrm>
                  <a:off x="6112834" y="4952388"/>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0" name="Group 284">
                <a:extLst>
                  <a:ext uri="{FF2B5EF4-FFF2-40B4-BE49-F238E27FC236}">
                    <a16:creationId xmlns:a16="http://schemas.microsoft.com/office/drawing/2014/main" id="{BA8CFA96-7860-3942-BC0E-F56FBF443A35}"/>
                  </a:ext>
                </a:extLst>
              </p:cNvPr>
              <p:cNvGrpSpPr>
                <a:grpSpLocks/>
              </p:cNvGrpSpPr>
              <p:nvPr/>
            </p:nvGrpSpPr>
            <p:grpSpPr bwMode="auto">
              <a:xfrm>
                <a:off x="4343400" y="4572000"/>
                <a:ext cx="260984" cy="58098"/>
                <a:chOff x="5911216" y="4953000"/>
                <a:chExt cx="260984" cy="58098"/>
              </a:xfrm>
            </p:grpSpPr>
            <p:cxnSp>
              <p:nvCxnSpPr>
                <p:cNvPr id="286" name="Straight Connector 285">
                  <a:extLst>
                    <a:ext uri="{FF2B5EF4-FFF2-40B4-BE49-F238E27FC236}">
                      <a16:creationId xmlns:a16="http://schemas.microsoft.com/office/drawing/2014/main" id="{CC02CDF9-27A5-AE4F-9B08-BC8BE44C2B00}"/>
                    </a:ext>
                  </a:extLst>
                </p:cNvPr>
                <p:cNvCxnSpPr>
                  <a:stCxn id="287" idx="6"/>
                  <a:endCxn id="288" idx="2"/>
                </p:cNvCxnSpPr>
                <p:nvPr/>
              </p:nvCxnSpPr>
              <p:spPr>
                <a:xfrm>
                  <a:off x="5969959" y="498317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87" name="Oval 286">
                  <a:extLst>
                    <a:ext uri="{FF2B5EF4-FFF2-40B4-BE49-F238E27FC236}">
                      <a16:creationId xmlns:a16="http://schemas.microsoft.com/office/drawing/2014/main" id="{6B90F0C5-19B6-A346-BE05-00BA7AAA956E}"/>
                    </a:ext>
                  </a:extLst>
                </p:cNvPr>
                <p:cNvSpPr/>
                <p:nvPr/>
              </p:nvSpPr>
              <p:spPr>
                <a:xfrm>
                  <a:off x="5911221" y="495300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8" name="Oval 287">
                  <a:extLst>
                    <a:ext uri="{FF2B5EF4-FFF2-40B4-BE49-F238E27FC236}">
                      <a16:creationId xmlns:a16="http://schemas.microsoft.com/office/drawing/2014/main" id="{E7F97C5E-81B6-4346-A37C-C2379AE75C8C}"/>
                    </a:ext>
                  </a:extLst>
                </p:cNvPr>
                <p:cNvSpPr/>
                <p:nvPr/>
              </p:nvSpPr>
              <p:spPr>
                <a:xfrm>
                  <a:off x="6112834" y="4953008"/>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1" name="Group 288">
                <a:extLst>
                  <a:ext uri="{FF2B5EF4-FFF2-40B4-BE49-F238E27FC236}">
                    <a16:creationId xmlns:a16="http://schemas.microsoft.com/office/drawing/2014/main" id="{9C6C46FE-A82F-FB4C-BA96-7FB9867A903D}"/>
                  </a:ext>
                </a:extLst>
              </p:cNvPr>
              <p:cNvGrpSpPr>
                <a:grpSpLocks/>
              </p:cNvGrpSpPr>
              <p:nvPr/>
            </p:nvGrpSpPr>
            <p:grpSpPr bwMode="auto">
              <a:xfrm>
                <a:off x="4343400" y="5120640"/>
                <a:ext cx="260984" cy="58098"/>
                <a:chOff x="5911216" y="4953000"/>
                <a:chExt cx="260984" cy="58098"/>
              </a:xfrm>
            </p:grpSpPr>
            <p:cxnSp>
              <p:nvCxnSpPr>
                <p:cNvPr id="290" name="Straight Connector 289">
                  <a:extLst>
                    <a:ext uri="{FF2B5EF4-FFF2-40B4-BE49-F238E27FC236}">
                      <a16:creationId xmlns:a16="http://schemas.microsoft.com/office/drawing/2014/main" id="{F1E1BECC-FE78-2842-8644-ADF7C8524EC1}"/>
                    </a:ext>
                  </a:extLst>
                </p:cNvPr>
                <p:cNvCxnSpPr>
                  <a:stCxn id="291" idx="6"/>
                  <a:endCxn id="292" idx="2"/>
                </p:cNvCxnSpPr>
                <p:nvPr/>
              </p:nvCxnSpPr>
              <p:spPr>
                <a:xfrm>
                  <a:off x="5969959" y="4982281"/>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91" name="Oval 290">
                  <a:extLst>
                    <a:ext uri="{FF2B5EF4-FFF2-40B4-BE49-F238E27FC236}">
                      <a16:creationId xmlns:a16="http://schemas.microsoft.com/office/drawing/2014/main" id="{11F4A72F-5755-9247-A41D-A10EC2D8951F}"/>
                    </a:ext>
                  </a:extLst>
                </p:cNvPr>
                <p:cNvSpPr/>
                <p:nvPr/>
              </p:nvSpPr>
              <p:spPr>
                <a:xfrm>
                  <a:off x="5911221" y="4953703"/>
                  <a:ext cx="58738"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2" name="Oval 291">
                  <a:extLst>
                    <a:ext uri="{FF2B5EF4-FFF2-40B4-BE49-F238E27FC236}">
                      <a16:creationId xmlns:a16="http://schemas.microsoft.com/office/drawing/2014/main" id="{9DF956B8-8A31-EB49-B862-2A2E19B0D241}"/>
                    </a:ext>
                  </a:extLst>
                </p:cNvPr>
                <p:cNvSpPr/>
                <p:nvPr/>
              </p:nvSpPr>
              <p:spPr>
                <a:xfrm>
                  <a:off x="6112834" y="4953703"/>
                  <a:ext cx="58737"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2" name="Group 292">
                <a:extLst>
                  <a:ext uri="{FF2B5EF4-FFF2-40B4-BE49-F238E27FC236}">
                    <a16:creationId xmlns:a16="http://schemas.microsoft.com/office/drawing/2014/main" id="{0C1F3140-51F3-FC40-B9F6-E681F4BCB418}"/>
                  </a:ext>
                </a:extLst>
              </p:cNvPr>
              <p:cNvGrpSpPr>
                <a:grpSpLocks/>
              </p:cNvGrpSpPr>
              <p:nvPr/>
            </p:nvGrpSpPr>
            <p:grpSpPr bwMode="auto">
              <a:xfrm>
                <a:off x="4343400" y="5257800"/>
                <a:ext cx="260984" cy="58098"/>
                <a:chOff x="5911216" y="4953000"/>
                <a:chExt cx="260984" cy="58098"/>
              </a:xfrm>
            </p:grpSpPr>
            <p:cxnSp>
              <p:nvCxnSpPr>
                <p:cNvPr id="294" name="Straight Connector 293">
                  <a:extLst>
                    <a:ext uri="{FF2B5EF4-FFF2-40B4-BE49-F238E27FC236}">
                      <a16:creationId xmlns:a16="http://schemas.microsoft.com/office/drawing/2014/main" id="{9296F020-451A-E845-BC08-8CD16FAE0597}"/>
                    </a:ext>
                  </a:extLst>
                </p:cNvPr>
                <p:cNvCxnSpPr>
                  <a:stCxn id="295" idx="6"/>
                  <a:endCxn id="296" idx="2"/>
                </p:cNvCxnSpPr>
                <p:nvPr/>
              </p:nvCxnSpPr>
              <p:spPr>
                <a:xfrm>
                  <a:off x="5969959" y="4983248"/>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295" name="Oval 294">
                  <a:extLst>
                    <a:ext uri="{FF2B5EF4-FFF2-40B4-BE49-F238E27FC236}">
                      <a16:creationId xmlns:a16="http://schemas.microsoft.com/office/drawing/2014/main" id="{0D2DA442-CB39-C940-8329-60F83E5B2E8D}"/>
                    </a:ext>
                  </a:extLst>
                </p:cNvPr>
                <p:cNvSpPr/>
                <p:nvPr/>
              </p:nvSpPr>
              <p:spPr>
                <a:xfrm>
                  <a:off x="5911221" y="4953082"/>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6" name="Oval 295">
                  <a:extLst>
                    <a:ext uri="{FF2B5EF4-FFF2-40B4-BE49-F238E27FC236}">
                      <a16:creationId xmlns:a16="http://schemas.microsoft.com/office/drawing/2014/main" id="{54DFA794-374E-C342-9C99-D5D1173BA782}"/>
                    </a:ext>
                  </a:extLst>
                </p:cNvPr>
                <p:cNvSpPr/>
                <p:nvPr/>
              </p:nvSpPr>
              <p:spPr>
                <a:xfrm>
                  <a:off x="6112834" y="4953082"/>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298" name="Straight Arrow Connector 297">
                <a:extLst>
                  <a:ext uri="{FF2B5EF4-FFF2-40B4-BE49-F238E27FC236}">
                    <a16:creationId xmlns:a16="http://schemas.microsoft.com/office/drawing/2014/main" id="{247D6656-B9BB-1B43-85DF-8AC14AD99857}"/>
                  </a:ext>
                </a:extLst>
              </p:cNvPr>
              <p:cNvCxnSpPr>
                <a:cxnSpLocks noChangeShapeType="1"/>
              </p:cNvCxnSpPr>
              <p:nvPr/>
            </p:nvCxnSpPr>
            <p:spPr bwMode="auto">
              <a:xfrm>
                <a:off x="4724404" y="4584710"/>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299" name="Straight Arrow Connector 298">
                <a:extLst>
                  <a:ext uri="{FF2B5EF4-FFF2-40B4-BE49-F238E27FC236}">
                    <a16:creationId xmlns:a16="http://schemas.microsoft.com/office/drawing/2014/main" id="{21AA3E9C-3AD2-324A-BB92-CE9A929C583D}"/>
                  </a:ext>
                </a:extLst>
              </p:cNvPr>
              <p:cNvCxnSpPr>
                <a:cxnSpLocks noChangeShapeType="1"/>
              </p:cNvCxnSpPr>
              <p:nvPr/>
            </p:nvCxnSpPr>
            <p:spPr bwMode="auto">
              <a:xfrm>
                <a:off x="4768854" y="5611934"/>
                <a:ext cx="1250948"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03" name="Straight Connector 302">
                <a:extLst>
                  <a:ext uri="{FF2B5EF4-FFF2-40B4-BE49-F238E27FC236}">
                    <a16:creationId xmlns:a16="http://schemas.microsoft.com/office/drawing/2014/main" id="{32B9734D-3BCC-F948-94E0-68290E8B2FDC}"/>
                  </a:ext>
                </a:extLst>
              </p:cNvPr>
              <p:cNvCxnSpPr>
                <a:cxnSpLocks noChangeShapeType="1"/>
              </p:cNvCxnSpPr>
              <p:nvPr/>
            </p:nvCxnSpPr>
            <p:spPr bwMode="auto">
              <a:xfrm>
                <a:off x="6096003" y="4495800"/>
                <a:ext cx="0" cy="1295540"/>
              </a:xfrm>
              <a:prstGeom prst="line">
                <a:avLst/>
              </a:prstGeom>
              <a:noFill/>
              <a:ln w="25400">
                <a:solidFill>
                  <a:schemeClr val="accent2"/>
                </a:solidFill>
                <a:prstDash val="sysDash"/>
                <a:round/>
                <a:headEnd/>
                <a:tailEnd/>
              </a:ln>
              <a:effectLst>
                <a:outerShdw blurRad="63500" dist="20000" dir="5400000" rotWithShape="0">
                  <a:srgbClr val="000000">
                    <a:alpha val="37999"/>
                  </a:srgbClr>
                </a:outerShdw>
              </a:effectLst>
              <a:extLst>
                <a:ext uri="{909E8E84-426E-40dd-AFC4-6F175D3DCCD1}"/>
              </a:extLst>
            </p:spPr>
          </p:cxnSp>
          <p:grpSp>
            <p:nvGrpSpPr>
              <p:cNvPr id="50196" name="Group 303">
                <a:extLst>
                  <a:ext uri="{FF2B5EF4-FFF2-40B4-BE49-F238E27FC236}">
                    <a16:creationId xmlns:a16="http://schemas.microsoft.com/office/drawing/2014/main" id="{B43C4A18-138A-3447-9E3F-B9501B73983F}"/>
                  </a:ext>
                </a:extLst>
              </p:cNvPr>
              <p:cNvGrpSpPr>
                <a:grpSpLocks/>
              </p:cNvGrpSpPr>
              <p:nvPr/>
            </p:nvGrpSpPr>
            <p:grpSpPr bwMode="auto">
              <a:xfrm>
                <a:off x="6172200" y="5407226"/>
                <a:ext cx="463869" cy="383974"/>
                <a:chOff x="5791200" y="5181600"/>
                <a:chExt cx="463869" cy="383974"/>
              </a:xfrm>
            </p:grpSpPr>
            <p:cxnSp>
              <p:nvCxnSpPr>
                <p:cNvPr id="305" name="Straight Connector 304">
                  <a:extLst>
                    <a:ext uri="{FF2B5EF4-FFF2-40B4-BE49-F238E27FC236}">
                      <a16:creationId xmlns:a16="http://schemas.microsoft.com/office/drawing/2014/main" id="{5374F94C-E52B-D345-94BD-D2D128E69314}"/>
                    </a:ext>
                  </a:extLst>
                </p:cNvPr>
                <p:cNvCxnSpPr>
                  <a:stCxn id="317" idx="5"/>
                  <a:endCxn id="313" idx="1"/>
                </p:cNvCxnSpPr>
                <p:nvPr/>
              </p:nvCxnSpPr>
              <p:spPr>
                <a:xfrm>
                  <a:off x="5918202" y="5279933"/>
                  <a:ext cx="84138" cy="7620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6" name="Straight Connector 305">
                  <a:extLst>
                    <a:ext uri="{FF2B5EF4-FFF2-40B4-BE49-F238E27FC236}">
                      <a16:creationId xmlns:a16="http://schemas.microsoft.com/office/drawing/2014/main" id="{EE9DFA62-182C-F345-AD2C-235BA51D1E49}"/>
                    </a:ext>
                  </a:extLst>
                </p:cNvPr>
                <p:cNvCxnSpPr>
                  <a:stCxn id="313" idx="7"/>
                  <a:endCxn id="321" idx="3"/>
                </p:cNvCxnSpPr>
                <p:nvPr/>
              </p:nvCxnSpPr>
              <p:spPr>
                <a:xfrm flipV="1">
                  <a:off x="6043614" y="5279933"/>
                  <a:ext cx="93662" cy="76208"/>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7" name="Straight Connector 306">
                  <a:extLst>
                    <a:ext uri="{FF2B5EF4-FFF2-40B4-BE49-F238E27FC236}">
                      <a16:creationId xmlns:a16="http://schemas.microsoft.com/office/drawing/2014/main" id="{93DA4614-FB32-5745-BAA3-28563D93F1CC}"/>
                    </a:ext>
                  </a:extLst>
                </p:cNvPr>
                <p:cNvCxnSpPr>
                  <a:stCxn id="314" idx="4"/>
                  <a:endCxn id="313" idx="0"/>
                </p:cNvCxnSpPr>
                <p:nvPr/>
              </p:nvCxnSpPr>
              <p:spPr>
                <a:xfrm flipH="1">
                  <a:off x="6022977" y="5240242"/>
                  <a:ext cx="0" cy="106373"/>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8" name="Straight Connector 307">
                  <a:extLst>
                    <a:ext uri="{FF2B5EF4-FFF2-40B4-BE49-F238E27FC236}">
                      <a16:creationId xmlns:a16="http://schemas.microsoft.com/office/drawing/2014/main" id="{7881B832-13C1-0E48-AAF2-EED760F70D8E}"/>
                    </a:ext>
                  </a:extLst>
                </p:cNvPr>
                <p:cNvCxnSpPr>
                  <a:stCxn id="313" idx="6"/>
                  <a:endCxn id="320" idx="2"/>
                </p:cNvCxnSpPr>
                <p:nvPr/>
              </p:nvCxnSpPr>
              <p:spPr>
                <a:xfrm>
                  <a:off x="6051551" y="5376782"/>
                  <a:ext cx="144463"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09" name="Straight Connector 308">
                  <a:extLst>
                    <a:ext uri="{FF2B5EF4-FFF2-40B4-BE49-F238E27FC236}">
                      <a16:creationId xmlns:a16="http://schemas.microsoft.com/office/drawing/2014/main" id="{3110E988-3407-7046-9A87-A630347A86C0}"/>
                    </a:ext>
                  </a:extLst>
                </p:cNvPr>
                <p:cNvCxnSpPr>
                  <a:stCxn id="316" idx="6"/>
                  <a:endCxn id="313" idx="2"/>
                </p:cNvCxnSpPr>
                <p:nvPr/>
              </p:nvCxnSpPr>
              <p:spPr>
                <a:xfrm>
                  <a:off x="5849940" y="5376782"/>
                  <a:ext cx="144462" cy="0"/>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0" name="Straight Connector 309">
                  <a:extLst>
                    <a:ext uri="{FF2B5EF4-FFF2-40B4-BE49-F238E27FC236}">
                      <a16:creationId xmlns:a16="http://schemas.microsoft.com/office/drawing/2014/main" id="{319430A5-6FF2-4244-B49A-36CED44090D0}"/>
                    </a:ext>
                  </a:extLst>
                </p:cNvPr>
                <p:cNvCxnSpPr>
                  <a:stCxn id="313" idx="4"/>
                  <a:endCxn id="315" idx="0"/>
                </p:cNvCxnSpPr>
                <p:nvPr/>
              </p:nvCxnSpPr>
              <p:spPr>
                <a:xfrm>
                  <a:off x="6022977" y="5405360"/>
                  <a:ext cx="0" cy="101611"/>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1" name="Straight Connector 310">
                  <a:extLst>
                    <a:ext uri="{FF2B5EF4-FFF2-40B4-BE49-F238E27FC236}">
                      <a16:creationId xmlns:a16="http://schemas.microsoft.com/office/drawing/2014/main" id="{470F9495-FC54-6147-A3C9-8FB203001CF5}"/>
                    </a:ext>
                  </a:extLst>
                </p:cNvPr>
                <p:cNvCxnSpPr>
                  <a:stCxn id="313" idx="3"/>
                  <a:endCxn id="318" idx="7"/>
                </p:cNvCxnSpPr>
                <p:nvPr/>
              </p:nvCxnSpPr>
              <p:spPr>
                <a:xfrm flipH="1">
                  <a:off x="5918202" y="5397421"/>
                  <a:ext cx="84138" cy="74621"/>
                </a:xfrm>
                <a:prstGeom prst="line">
                  <a:avLst/>
                </a:prstGeom>
                <a:ln w="19050"/>
                <a:effectLst/>
              </p:spPr>
              <p:style>
                <a:lnRef idx="3">
                  <a:schemeClr val="dk1"/>
                </a:lnRef>
                <a:fillRef idx="0">
                  <a:schemeClr val="dk1"/>
                </a:fillRef>
                <a:effectRef idx="2">
                  <a:schemeClr val="dk1"/>
                </a:effectRef>
                <a:fontRef idx="minor">
                  <a:schemeClr val="tx1"/>
                </a:fontRef>
              </p:style>
            </p:cxnSp>
            <p:cxnSp>
              <p:nvCxnSpPr>
                <p:cNvPr id="312" name="Straight Connector 311">
                  <a:extLst>
                    <a:ext uri="{FF2B5EF4-FFF2-40B4-BE49-F238E27FC236}">
                      <a16:creationId xmlns:a16="http://schemas.microsoft.com/office/drawing/2014/main" id="{FE46BA3B-A3A9-0E4B-801F-6B5C9A4BD5FE}"/>
                    </a:ext>
                  </a:extLst>
                </p:cNvPr>
                <p:cNvCxnSpPr>
                  <a:stCxn id="313" idx="5"/>
                  <a:endCxn id="319" idx="1"/>
                </p:cNvCxnSpPr>
                <p:nvPr/>
              </p:nvCxnSpPr>
              <p:spPr>
                <a:xfrm>
                  <a:off x="6043614" y="5397421"/>
                  <a:ext cx="93662" cy="80972"/>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13" name="Oval 312">
                  <a:extLst>
                    <a:ext uri="{FF2B5EF4-FFF2-40B4-BE49-F238E27FC236}">
                      <a16:creationId xmlns:a16="http://schemas.microsoft.com/office/drawing/2014/main" id="{F4627BCB-6866-9A43-88DF-287B911033CB}"/>
                    </a:ext>
                  </a:extLst>
                </p:cNvPr>
                <p:cNvSpPr/>
                <p:nvPr/>
              </p:nvSpPr>
              <p:spPr>
                <a:xfrm>
                  <a:off x="5994402" y="5346616"/>
                  <a:ext cx="57150"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4" name="Oval 313">
                  <a:extLst>
                    <a:ext uri="{FF2B5EF4-FFF2-40B4-BE49-F238E27FC236}">
                      <a16:creationId xmlns:a16="http://schemas.microsoft.com/office/drawing/2014/main" id="{2888A8B0-C1B3-3E49-B53C-D56E16E1D083}"/>
                    </a:ext>
                  </a:extLst>
                </p:cNvPr>
                <p:cNvSpPr/>
                <p:nvPr/>
              </p:nvSpPr>
              <p:spPr>
                <a:xfrm>
                  <a:off x="5994402" y="518149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5" name="Oval 314">
                  <a:extLst>
                    <a:ext uri="{FF2B5EF4-FFF2-40B4-BE49-F238E27FC236}">
                      <a16:creationId xmlns:a16="http://schemas.microsoft.com/office/drawing/2014/main" id="{CE6D6725-489A-C84E-9CB7-8C6056D32C6A}"/>
                    </a:ext>
                  </a:extLst>
                </p:cNvPr>
                <p:cNvSpPr/>
                <p:nvPr/>
              </p:nvSpPr>
              <p:spPr>
                <a:xfrm>
                  <a:off x="5994402" y="5506971"/>
                  <a:ext cx="58738"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6" name="Oval 315">
                  <a:extLst>
                    <a:ext uri="{FF2B5EF4-FFF2-40B4-BE49-F238E27FC236}">
                      <a16:creationId xmlns:a16="http://schemas.microsoft.com/office/drawing/2014/main" id="{82119702-16F9-8C48-9A9B-82B41F4E2579}"/>
                    </a:ext>
                  </a:extLst>
                </p:cNvPr>
                <p:cNvSpPr/>
                <p:nvPr/>
              </p:nvSpPr>
              <p:spPr>
                <a:xfrm>
                  <a:off x="5791202" y="5346616"/>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7" name="Oval 316">
                  <a:extLst>
                    <a:ext uri="{FF2B5EF4-FFF2-40B4-BE49-F238E27FC236}">
                      <a16:creationId xmlns:a16="http://schemas.microsoft.com/office/drawing/2014/main" id="{2E51CCB1-7A77-4947-ACF7-635EBBB44485}"/>
                    </a:ext>
                  </a:extLst>
                </p:cNvPr>
                <p:cNvSpPr/>
                <p:nvPr/>
              </p:nvSpPr>
              <p:spPr>
                <a:xfrm>
                  <a:off x="5868990" y="5230716"/>
                  <a:ext cx="57150"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8" name="Oval 317">
                  <a:extLst>
                    <a:ext uri="{FF2B5EF4-FFF2-40B4-BE49-F238E27FC236}">
                      <a16:creationId xmlns:a16="http://schemas.microsoft.com/office/drawing/2014/main" id="{677EFE2E-36C0-9240-ABDB-FC34254819A7}"/>
                    </a:ext>
                  </a:extLst>
                </p:cNvPr>
                <p:cNvSpPr/>
                <p:nvPr/>
              </p:nvSpPr>
              <p:spPr>
                <a:xfrm>
                  <a:off x="5868990" y="5464103"/>
                  <a:ext cx="57150"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9" name="Oval 318">
                  <a:extLst>
                    <a:ext uri="{FF2B5EF4-FFF2-40B4-BE49-F238E27FC236}">
                      <a16:creationId xmlns:a16="http://schemas.microsoft.com/office/drawing/2014/main" id="{FA3AC133-847B-E14A-B0F9-652D7920ABDC}"/>
                    </a:ext>
                  </a:extLst>
                </p:cNvPr>
                <p:cNvSpPr/>
                <p:nvPr/>
              </p:nvSpPr>
              <p:spPr>
                <a:xfrm>
                  <a:off x="6129339" y="5470454"/>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0" name="Oval 319">
                  <a:extLst>
                    <a:ext uri="{FF2B5EF4-FFF2-40B4-BE49-F238E27FC236}">
                      <a16:creationId xmlns:a16="http://schemas.microsoft.com/office/drawing/2014/main" id="{956D1B56-32B8-D048-87A4-E29800016971}"/>
                    </a:ext>
                  </a:extLst>
                </p:cNvPr>
                <p:cNvSpPr/>
                <p:nvPr/>
              </p:nvSpPr>
              <p:spPr>
                <a:xfrm>
                  <a:off x="6196014" y="5346616"/>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1" name="Oval 320">
                  <a:extLst>
                    <a:ext uri="{FF2B5EF4-FFF2-40B4-BE49-F238E27FC236}">
                      <a16:creationId xmlns:a16="http://schemas.microsoft.com/office/drawing/2014/main" id="{80C2E1CE-8270-CF41-9526-50CE743B86E9}"/>
                    </a:ext>
                  </a:extLst>
                </p:cNvPr>
                <p:cNvSpPr/>
                <p:nvPr/>
              </p:nvSpPr>
              <p:spPr>
                <a:xfrm>
                  <a:off x="6129339" y="5230716"/>
                  <a:ext cx="58737"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7" name="Group 321">
                <a:extLst>
                  <a:ext uri="{FF2B5EF4-FFF2-40B4-BE49-F238E27FC236}">
                    <a16:creationId xmlns:a16="http://schemas.microsoft.com/office/drawing/2014/main" id="{114152B5-863C-4D4D-86DA-CB5ED36F2DF1}"/>
                  </a:ext>
                </a:extLst>
              </p:cNvPr>
              <p:cNvGrpSpPr>
                <a:grpSpLocks/>
              </p:cNvGrpSpPr>
              <p:nvPr/>
            </p:nvGrpSpPr>
            <p:grpSpPr bwMode="auto">
              <a:xfrm>
                <a:off x="6248400" y="4983480"/>
                <a:ext cx="260984" cy="58098"/>
                <a:chOff x="5911216" y="4953000"/>
                <a:chExt cx="260984" cy="58098"/>
              </a:xfrm>
            </p:grpSpPr>
            <p:cxnSp>
              <p:nvCxnSpPr>
                <p:cNvPr id="323" name="Straight Connector 322">
                  <a:extLst>
                    <a:ext uri="{FF2B5EF4-FFF2-40B4-BE49-F238E27FC236}">
                      <a16:creationId xmlns:a16="http://schemas.microsoft.com/office/drawing/2014/main" id="{2F5E6F4F-6384-4A4B-9829-5E0E9B80EDDD}"/>
                    </a:ext>
                  </a:extLst>
                </p:cNvPr>
                <p:cNvCxnSpPr>
                  <a:stCxn id="324" idx="6"/>
                  <a:endCxn id="325" idx="2"/>
                </p:cNvCxnSpPr>
                <p:nvPr/>
              </p:nvCxnSpPr>
              <p:spPr>
                <a:xfrm>
                  <a:off x="5969956" y="4982901"/>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24" name="Oval 323">
                  <a:extLst>
                    <a:ext uri="{FF2B5EF4-FFF2-40B4-BE49-F238E27FC236}">
                      <a16:creationId xmlns:a16="http://schemas.microsoft.com/office/drawing/2014/main" id="{B8A760D8-2B74-B04C-8E95-F1C4DC2C0242}"/>
                    </a:ext>
                  </a:extLst>
                </p:cNvPr>
                <p:cNvSpPr/>
                <p:nvPr/>
              </p:nvSpPr>
              <p:spPr>
                <a:xfrm>
                  <a:off x="5911218" y="4952736"/>
                  <a:ext cx="58738"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5" name="Oval 324">
                  <a:extLst>
                    <a:ext uri="{FF2B5EF4-FFF2-40B4-BE49-F238E27FC236}">
                      <a16:creationId xmlns:a16="http://schemas.microsoft.com/office/drawing/2014/main" id="{661FF006-B172-0144-9138-C07944FC1B53}"/>
                    </a:ext>
                  </a:extLst>
                </p:cNvPr>
                <p:cNvSpPr/>
                <p:nvPr/>
              </p:nvSpPr>
              <p:spPr>
                <a:xfrm>
                  <a:off x="6112831" y="4952736"/>
                  <a:ext cx="58737" cy="58743"/>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8" name="Group 325">
                <a:extLst>
                  <a:ext uri="{FF2B5EF4-FFF2-40B4-BE49-F238E27FC236}">
                    <a16:creationId xmlns:a16="http://schemas.microsoft.com/office/drawing/2014/main" id="{369131EB-5668-2845-9750-0C78BB4460C2}"/>
                  </a:ext>
                </a:extLst>
              </p:cNvPr>
              <p:cNvGrpSpPr>
                <a:grpSpLocks/>
              </p:cNvGrpSpPr>
              <p:nvPr/>
            </p:nvGrpSpPr>
            <p:grpSpPr bwMode="auto">
              <a:xfrm>
                <a:off x="6248400" y="4846320"/>
                <a:ext cx="260984" cy="58098"/>
                <a:chOff x="5911216" y="4953000"/>
                <a:chExt cx="260984" cy="58098"/>
              </a:xfrm>
            </p:grpSpPr>
            <p:cxnSp>
              <p:nvCxnSpPr>
                <p:cNvPr id="327" name="Straight Connector 326">
                  <a:extLst>
                    <a:ext uri="{FF2B5EF4-FFF2-40B4-BE49-F238E27FC236}">
                      <a16:creationId xmlns:a16="http://schemas.microsoft.com/office/drawing/2014/main" id="{2DF00F9D-79EC-5441-93EB-BD8454AFA3B5}"/>
                    </a:ext>
                  </a:extLst>
                </p:cNvPr>
                <p:cNvCxnSpPr>
                  <a:stCxn id="328" idx="6"/>
                  <a:endCxn id="329" idx="2"/>
                </p:cNvCxnSpPr>
                <p:nvPr/>
              </p:nvCxnSpPr>
              <p:spPr>
                <a:xfrm>
                  <a:off x="5969956" y="498193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28" name="Oval 327">
                  <a:extLst>
                    <a:ext uri="{FF2B5EF4-FFF2-40B4-BE49-F238E27FC236}">
                      <a16:creationId xmlns:a16="http://schemas.microsoft.com/office/drawing/2014/main" id="{8E7EE13F-49D7-5C4C-932A-FDAC006C6C25}"/>
                    </a:ext>
                  </a:extLst>
                </p:cNvPr>
                <p:cNvSpPr/>
                <p:nvPr/>
              </p:nvSpPr>
              <p:spPr>
                <a:xfrm>
                  <a:off x="5911218" y="4953356"/>
                  <a:ext cx="58738"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9" name="Oval 328">
                  <a:extLst>
                    <a:ext uri="{FF2B5EF4-FFF2-40B4-BE49-F238E27FC236}">
                      <a16:creationId xmlns:a16="http://schemas.microsoft.com/office/drawing/2014/main" id="{6E6C6D0A-10CE-994A-A121-57517CFADEA5}"/>
                    </a:ext>
                  </a:extLst>
                </p:cNvPr>
                <p:cNvSpPr/>
                <p:nvPr/>
              </p:nvSpPr>
              <p:spPr>
                <a:xfrm>
                  <a:off x="6112831" y="4953356"/>
                  <a:ext cx="58737"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199" name="Group 329">
                <a:extLst>
                  <a:ext uri="{FF2B5EF4-FFF2-40B4-BE49-F238E27FC236}">
                    <a16:creationId xmlns:a16="http://schemas.microsoft.com/office/drawing/2014/main" id="{FFBA07DB-6D55-084E-8DA8-1359FCED7269}"/>
                  </a:ext>
                </a:extLst>
              </p:cNvPr>
              <p:cNvGrpSpPr>
                <a:grpSpLocks/>
              </p:cNvGrpSpPr>
              <p:nvPr/>
            </p:nvGrpSpPr>
            <p:grpSpPr bwMode="auto">
              <a:xfrm>
                <a:off x="6248400" y="4709160"/>
                <a:ext cx="260984" cy="58098"/>
                <a:chOff x="5911216" y="4953000"/>
                <a:chExt cx="260984" cy="58098"/>
              </a:xfrm>
            </p:grpSpPr>
            <p:cxnSp>
              <p:nvCxnSpPr>
                <p:cNvPr id="331" name="Straight Connector 330">
                  <a:extLst>
                    <a:ext uri="{FF2B5EF4-FFF2-40B4-BE49-F238E27FC236}">
                      <a16:creationId xmlns:a16="http://schemas.microsoft.com/office/drawing/2014/main" id="{EC0BC124-9268-7546-BCBF-07A4549378F4}"/>
                    </a:ext>
                  </a:extLst>
                </p:cNvPr>
                <p:cNvCxnSpPr>
                  <a:stCxn id="332" idx="6"/>
                  <a:endCxn id="333" idx="2"/>
                </p:cNvCxnSpPr>
                <p:nvPr/>
              </p:nvCxnSpPr>
              <p:spPr>
                <a:xfrm>
                  <a:off x="5969956" y="498255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32" name="Oval 331">
                  <a:extLst>
                    <a:ext uri="{FF2B5EF4-FFF2-40B4-BE49-F238E27FC236}">
                      <a16:creationId xmlns:a16="http://schemas.microsoft.com/office/drawing/2014/main" id="{533C65CA-2C8D-EC42-B35D-8015FF9769FA}"/>
                    </a:ext>
                  </a:extLst>
                </p:cNvPr>
                <p:cNvSpPr/>
                <p:nvPr/>
              </p:nvSpPr>
              <p:spPr>
                <a:xfrm>
                  <a:off x="5911218" y="495238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3" name="Oval 332">
                  <a:extLst>
                    <a:ext uri="{FF2B5EF4-FFF2-40B4-BE49-F238E27FC236}">
                      <a16:creationId xmlns:a16="http://schemas.microsoft.com/office/drawing/2014/main" id="{50C692C1-C082-2742-93A9-7A069D332468}"/>
                    </a:ext>
                  </a:extLst>
                </p:cNvPr>
                <p:cNvSpPr/>
                <p:nvPr/>
              </p:nvSpPr>
              <p:spPr>
                <a:xfrm>
                  <a:off x="6112831" y="4952388"/>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200" name="Group 333">
                <a:extLst>
                  <a:ext uri="{FF2B5EF4-FFF2-40B4-BE49-F238E27FC236}">
                    <a16:creationId xmlns:a16="http://schemas.microsoft.com/office/drawing/2014/main" id="{1FCC7C13-A3A2-FA41-BBDF-746664346A4E}"/>
                  </a:ext>
                </a:extLst>
              </p:cNvPr>
              <p:cNvGrpSpPr>
                <a:grpSpLocks/>
              </p:cNvGrpSpPr>
              <p:nvPr/>
            </p:nvGrpSpPr>
            <p:grpSpPr bwMode="auto">
              <a:xfrm>
                <a:off x="6248400" y="4572000"/>
                <a:ext cx="260984" cy="58098"/>
                <a:chOff x="5911216" y="4953000"/>
                <a:chExt cx="260984" cy="58098"/>
              </a:xfrm>
            </p:grpSpPr>
            <p:cxnSp>
              <p:nvCxnSpPr>
                <p:cNvPr id="335" name="Straight Connector 334">
                  <a:extLst>
                    <a:ext uri="{FF2B5EF4-FFF2-40B4-BE49-F238E27FC236}">
                      <a16:creationId xmlns:a16="http://schemas.microsoft.com/office/drawing/2014/main" id="{1869BD07-7D4E-AA42-B7CB-D4E9145C6A63}"/>
                    </a:ext>
                  </a:extLst>
                </p:cNvPr>
                <p:cNvCxnSpPr>
                  <a:stCxn id="336" idx="6"/>
                  <a:endCxn id="337" idx="2"/>
                </p:cNvCxnSpPr>
                <p:nvPr/>
              </p:nvCxnSpPr>
              <p:spPr>
                <a:xfrm>
                  <a:off x="5969956" y="4983174"/>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36" name="Oval 335">
                  <a:extLst>
                    <a:ext uri="{FF2B5EF4-FFF2-40B4-BE49-F238E27FC236}">
                      <a16:creationId xmlns:a16="http://schemas.microsoft.com/office/drawing/2014/main" id="{3725A1E6-D930-8F49-881C-611D63F9B4A9}"/>
                    </a:ext>
                  </a:extLst>
                </p:cNvPr>
                <p:cNvSpPr/>
                <p:nvPr/>
              </p:nvSpPr>
              <p:spPr>
                <a:xfrm>
                  <a:off x="5911218" y="4953008"/>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7" name="Oval 336">
                  <a:extLst>
                    <a:ext uri="{FF2B5EF4-FFF2-40B4-BE49-F238E27FC236}">
                      <a16:creationId xmlns:a16="http://schemas.microsoft.com/office/drawing/2014/main" id="{969E4425-3D10-BF48-A7A4-6F8F1C771CA8}"/>
                    </a:ext>
                  </a:extLst>
                </p:cNvPr>
                <p:cNvSpPr/>
                <p:nvPr/>
              </p:nvSpPr>
              <p:spPr>
                <a:xfrm>
                  <a:off x="6112831" y="4953008"/>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201" name="Group 337">
                <a:extLst>
                  <a:ext uri="{FF2B5EF4-FFF2-40B4-BE49-F238E27FC236}">
                    <a16:creationId xmlns:a16="http://schemas.microsoft.com/office/drawing/2014/main" id="{8584B612-BECD-354E-9C83-F103FC95B613}"/>
                  </a:ext>
                </a:extLst>
              </p:cNvPr>
              <p:cNvGrpSpPr>
                <a:grpSpLocks/>
              </p:cNvGrpSpPr>
              <p:nvPr/>
            </p:nvGrpSpPr>
            <p:grpSpPr bwMode="auto">
              <a:xfrm>
                <a:off x="6248400" y="5120640"/>
                <a:ext cx="260984" cy="58098"/>
                <a:chOff x="5911216" y="4953000"/>
                <a:chExt cx="260984" cy="58098"/>
              </a:xfrm>
            </p:grpSpPr>
            <p:cxnSp>
              <p:nvCxnSpPr>
                <p:cNvPr id="339" name="Straight Connector 338">
                  <a:extLst>
                    <a:ext uri="{FF2B5EF4-FFF2-40B4-BE49-F238E27FC236}">
                      <a16:creationId xmlns:a16="http://schemas.microsoft.com/office/drawing/2014/main" id="{CA333BFF-E8E1-8D43-B773-0AC9072BCB80}"/>
                    </a:ext>
                  </a:extLst>
                </p:cNvPr>
                <p:cNvCxnSpPr>
                  <a:stCxn id="340" idx="6"/>
                  <a:endCxn id="341" idx="2"/>
                </p:cNvCxnSpPr>
                <p:nvPr/>
              </p:nvCxnSpPr>
              <p:spPr>
                <a:xfrm>
                  <a:off x="5969956" y="4982281"/>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40" name="Oval 339">
                  <a:extLst>
                    <a:ext uri="{FF2B5EF4-FFF2-40B4-BE49-F238E27FC236}">
                      <a16:creationId xmlns:a16="http://schemas.microsoft.com/office/drawing/2014/main" id="{C4D229F6-229D-284B-8C1A-D5209AFEF3A4}"/>
                    </a:ext>
                  </a:extLst>
                </p:cNvPr>
                <p:cNvSpPr/>
                <p:nvPr/>
              </p:nvSpPr>
              <p:spPr>
                <a:xfrm>
                  <a:off x="5911218" y="4953703"/>
                  <a:ext cx="58738"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1" name="Oval 340">
                  <a:extLst>
                    <a:ext uri="{FF2B5EF4-FFF2-40B4-BE49-F238E27FC236}">
                      <a16:creationId xmlns:a16="http://schemas.microsoft.com/office/drawing/2014/main" id="{319C4AB6-C568-B142-B1E3-07F898D816D1}"/>
                    </a:ext>
                  </a:extLst>
                </p:cNvPr>
                <p:cNvSpPr/>
                <p:nvPr/>
              </p:nvSpPr>
              <p:spPr>
                <a:xfrm>
                  <a:off x="6112831" y="4953703"/>
                  <a:ext cx="58737" cy="57156"/>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50202" name="Group 341">
                <a:extLst>
                  <a:ext uri="{FF2B5EF4-FFF2-40B4-BE49-F238E27FC236}">
                    <a16:creationId xmlns:a16="http://schemas.microsoft.com/office/drawing/2014/main" id="{2D8EDFA0-8E44-8F4B-8841-B79099143A03}"/>
                  </a:ext>
                </a:extLst>
              </p:cNvPr>
              <p:cNvGrpSpPr>
                <a:grpSpLocks/>
              </p:cNvGrpSpPr>
              <p:nvPr/>
            </p:nvGrpSpPr>
            <p:grpSpPr bwMode="auto">
              <a:xfrm>
                <a:off x="6248400" y="5257800"/>
                <a:ext cx="260984" cy="58098"/>
                <a:chOff x="5911216" y="4953000"/>
                <a:chExt cx="260984" cy="58098"/>
              </a:xfrm>
            </p:grpSpPr>
            <p:cxnSp>
              <p:nvCxnSpPr>
                <p:cNvPr id="343" name="Straight Connector 342">
                  <a:extLst>
                    <a:ext uri="{FF2B5EF4-FFF2-40B4-BE49-F238E27FC236}">
                      <a16:creationId xmlns:a16="http://schemas.microsoft.com/office/drawing/2014/main" id="{FDD39B2A-F307-674B-B42B-9C29087196E0}"/>
                    </a:ext>
                  </a:extLst>
                </p:cNvPr>
                <p:cNvCxnSpPr>
                  <a:stCxn id="344" idx="6"/>
                  <a:endCxn id="345" idx="2"/>
                </p:cNvCxnSpPr>
                <p:nvPr/>
              </p:nvCxnSpPr>
              <p:spPr>
                <a:xfrm>
                  <a:off x="5969956" y="4983248"/>
                  <a:ext cx="142875" cy="0"/>
                </a:xfrm>
                <a:prstGeom prst="line">
                  <a:avLst/>
                </a:prstGeom>
                <a:ln w="19050"/>
                <a:effectLst/>
              </p:spPr>
              <p:style>
                <a:lnRef idx="3">
                  <a:schemeClr val="dk1"/>
                </a:lnRef>
                <a:fillRef idx="0">
                  <a:schemeClr val="dk1"/>
                </a:fillRef>
                <a:effectRef idx="2">
                  <a:schemeClr val="dk1"/>
                </a:effectRef>
                <a:fontRef idx="minor">
                  <a:schemeClr val="tx1"/>
                </a:fontRef>
              </p:style>
            </p:cxnSp>
            <p:sp>
              <p:nvSpPr>
                <p:cNvPr id="344" name="Oval 343">
                  <a:extLst>
                    <a:ext uri="{FF2B5EF4-FFF2-40B4-BE49-F238E27FC236}">
                      <a16:creationId xmlns:a16="http://schemas.microsoft.com/office/drawing/2014/main" id="{0938C1BC-EC85-294E-9D7D-ECFD9A5C1D44}"/>
                    </a:ext>
                  </a:extLst>
                </p:cNvPr>
                <p:cNvSpPr/>
                <p:nvPr/>
              </p:nvSpPr>
              <p:spPr>
                <a:xfrm>
                  <a:off x="5911218" y="4953082"/>
                  <a:ext cx="58738"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5" name="Oval 344">
                  <a:extLst>
                    <a:ext uri="{FF2B5EF4-FFF2-40B4-BE49-F238E27FC236}">
                      <a16:creationId xmlns:a16="http://schemas.microsoft.com/office/drawing/2014/main" id="{CF14BC7F-E1CA-FA4A-AFBB-88FDA556F9A7}"/>
                    </a:ext>
                  </a:extLst>
                </p:cNvPr>
                <p:cNvSpPr/>
                <p:nvPr/>
              </p:nvSpPr>
              <p:spPr>
                <a:xfrm>
                  <a:off x="6112831" y="4953082"/>
                  <a:ext cx="58737" cy="58744"/>
                </a:xfrm>
                <a:prstGeom prst="ellipse">
                  <a:avLst/>
                </a:prstGeom>
                <a:ln w="1905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347" name="Straight Arrow Connector 346">
                <a:extLst>
                  <a:ext uri="{FF2B5EF4-FFF2-40B4-BE49-F238E27FC236}">
                    <a16:creationId xmlns:a16="http://schemas.microsoft.com/office/drawing/2014/main" id="{AD1468C2-48BE-2E48-B71E-2B23F56E7EE7}"/>
                  </a:ext>
                </a:extLst>
              </p:cNvPr>
              <p:cNvCxnSpPr>
                <a:cxnSpLocks noChangeShapeType="1"/>
              </p:cNvCxnSpPr>
              <p:nvPr/>
            </p:nvCxnSpPr>
            <p:spPr bwMode="auto">
              <a:xfrm>
                <a:off x="6673852" y="5611934"/>
                <a:ext cx="1250948"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48" name="Straight Connector 347">
                <a:extLst>
                  <a:ext uri="{FF2B5EF4-FFF2-40B4-BE49-F238E27FC236}">
                    <a16:creationId xmlns:a16="http://schemas.microsoft.com/office/drawing/2014/main" id="{C814AFD1-B923-B94E-BFE0-A18144449605}"/>
                  </a:ext>
                </a:extLst>
              </p:cNvPr>
              <p:cNvCxnSpPr>
                <a:cxnSpLocks noChangeShapeType="1"/>
              </p:cNvCxnSpPr>
              <p:nvPr/>
            </p:nvCxnSpPr>
            <p:spPr bwMode="auto">
              <a:xfrm>
                <a:off x="8001000" y="4495800"/>
                <a:ext cx="0" cy="1295540"/>
              </a:xfrm>
              <a:prstGeom prst="line">
                <a:avLst/>
              </a:prstGeom>
              <a:noFill/>
              <a:ln w="25400">
                <a:solidFill>
                  <a:schemeClr val="accent2"/>
                </a:solidFill>
                <a:prstDash val="sysDash"/>
                <a:round/>
                <a:headEnd/>
                <a:tailEnd/>
              </a:ln>
              <a:effectLst>
                <a:outerShdw blurRad="63500" dist="20000" dir="5400000" rotWithShape="0">
                  <a:srgbClr val="000000">
                    <a:alpha val="37999"/>
                  </a:srgbClr>
                </a:outerShdw>
              </a:effectLst>
              <a:extLst>
                <a:ext uri="{909E8E84-426E-40dd-AFC4-6F175D3DCCD1}"/>
              </a:extLst>
            </p:spPr>
          </p:cxnSp>
          <p:cxnSp>
            <p:nvCxnSpPr>
              <p:cNvPr id="351" name="Straight Arrow Connector 350">
                <a:extLst>
                  <a:ext uri="{FF2B5EF4-FFF2-40B4-BE49-F238E27FC236}">
                    <a16:creationId xmlns:a16="http://schemas.microsoft.com/office/drawing/2014/main" id="{4D35E03D-1D7A-0145-8111-640D928F9B23}"/>
                  </a:ext>
                </a:extLst>
              </p:cNvPr>
              <p:cNvCxnSpPr>
                <a:cxnSpLocks noChangeShapeType="1"/>
              </p:cNvCxnSpPr>
              <p:nvPr/>
            </p:nvCxnSpPr>
            <p:spPr bwMode="auto">
              <a:xfrm>
                <a:off x="4724404" y="4722838"/>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2" name="Straight Arrow Connector 351">
                <a:extLst>
                  <a:ext uri="{FF2B5EF4-FFF2-40B4-BE49-F238E27FC236}">
                    <a16:creationId xmlns:a16="http://schemas.microsoft.com/office/drawing/2014/main" id="{D67B58C0-63D3-2647-838F-D5D40DC39E5F}"/>
                  </a:ext>
                </a:extLst>
              </p:cNvPr>
              <p:cNvCxnSpPr>
                <a:cxnSpLocks noChangeShapeType="1"/>
              </p:cNvCxnSpPr>
              <p:nvPr/>
            </p:nvCxnSpPr>
            <p:spPr bwMode="auto">
              <a:xfrm>
                <a:off x="4724404" y="4859377"/>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3" name="Straight Arrow Connector 352">
                <a:extLst>
                  <a:ext uri="{FF2B5EF4-FFF2-40B4-BE49-F238E27FC236}">
                    <a16:creationId xmlns:a16="http://schemas.microsoft.com/office/drawing/2014/main" id="{B5D557EB-8E4D-2147-A2AE-5A5F79C68570}"/>
                  </a:ext>
                </a:extLst>
              </p:cNvPr>
              <p:cNvCxnSpPr>
                <a:cxnSpLocks noChangeShapeType="1"/>
              </p:cNvCxnSpPr>
              <p:nvPr/>
            </p:nvCxnSpPr>
            <p:spPr bwMode="auto">
              <a:xfrm>
                <a:off x="4724404" y="4995917"/>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4" name="Straight Arrow Connector 353">
                <a:extLst>
                  <a:ext uri="{FF2B5EF4-FFF2-40B4-BE49-F238E27FC236}">
                    <a16:creationId xmlns:a16="http://schemas.microsoft.com/office/drawing/2014/main" id="{B5A62074-7EC7-014B-BD03-F57A76FB2971}"/>
                  </a:ext>
                </a:extLst>
              </p:cNvPr>
              <p:cNvCxnSpPr>
                <a:cxnSpLocks noChangeShapeType="1"/>
              </p:cNvCxnSpPr>
              <p:nvPr/>
            </p:nvCxnSpPr>
            <p:spPr bwMode="auto">
              <a:xfrm>
                <a:off x="4724404" y="5134044"/>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5" name="Straight Arrow Connector 354">
                <a:extLst>
                  <a:ext uri="{FF2B5EF4-FFF2-40B4-BE49-F238E27FC236}">
                    <a16:creationId xmlns:a16="http://schemas.microsoft.com/office/drawing/2014/main" id="{6DE01DA1-349C-F647-8602-C6773D61A2DE}"/>
                  </a:ext>
                </a:extLst>
              </p:cNvPr>
              <p:cNvCxnSpPr>
                <a:cxnSpLocks noChangeShapeType="1"/>
              </p:cNvCxnSpPr>
              <p:nvPr/>
            </p:nvCxnSpPr>
            <p:spPr bwMode="auto">
              <a:xfrm>
                <a:off x="4724404" y="5270584"/>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6" name="Straight Arrow Connector 355">
                <a:extLst>
                  <a:ext uri="{FF2B5EF4-FFF2-40B4-BE49-F238E27FC236}">
                    <a16:creationId xmlns:a16="http://schemas.microsoft.com/office/drawing/2014/main" id="{9B721CDE-BB25-F745-80B5-0304F4D7D943}"/>
                  </a:ext>
                </a:extLst>
              </p:cNvPr>
              <p:cNvCxnSpPr>
                <a:cxnSpLocks noChangeShapeType="1"/>
              </p:cNvCxnSpPr>
              <p:nvPr/>
            </p:nvCxnSpPr>
            <p:spPr bwMode="auto">
              <a:xfrm>
                <a:off x="6648452" y="4594236"/>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7" name="Straight Arrow Connector 356">
                <a:extLst>
                  <a:ext uri="{FF2B5EF4-FFF2-40B4-BE49-F238E27FC236}">
                    <a16:creationId xmlns:a16="http://schemas.microsoft.com/office/drawing/2014/main" id="{505BA27A-B04F-E740-A458-559AD0EA8506}"/>
                  </a:ext>
                </a:extLst>
              </p:cNvPr>
              <p:cNvCxnSpPr>
                <a:cxnSpLocks noChangeShapeType="1"/>
              </p:cNvCxnSpPr>
              <p:nvPr/>
            </p:nvCxnSpPr>
            <p:spPr bwMode="auto">
              <a:xfrm>
                <a:off x="6648452" y="4732364"/>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8" name="Straight Arrow Connector 357">
                <a:extLst>
                  <a:ext uri="{FF2B5EF4-FFF2-40B4-BE49-F238E27FC236}">
                    <a16:creationId xmlns:a16="http://schemas.microsoft.com/office/drawing/2014/main" id="{9CBA4362-A722-AB46-BE4D-4B8AAA612DF3}"/>
                  </a:ext>
                </a:extLst>
              </p:cNvPr>
              <p:cNvCxnSpPr>
                <a:cxnSpLocks noChangeShapeType="1"/>
              </p:cNvCxnSpPr>
              <p:nvPr/>
            </p:nvCxnSpPr>
            <p:spPr bwMode="auto">
              <a:xfrm>
                <a:off x="6648452" y="4868903"/>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59" name="Straight Arrow Connector 358">
                <a:extLst>
                  <a:ext uri="{FF2B5EF4-FFF2-40B4-BE49-F238E27FC236}">
                    <a16:creationId xmlns:a16="http://schemas.microsoft.com/office/drawing/2014/main" id="{4C091182-2323-2B45-9CDF-0780441295D5}"/>
                  </a:ext>
                </a:extLst>
              </p:cNvPr>
              <p:cNvCxnSpPr>
                <a:cxnSpLocks noChangeShapeType="1"/>
              </p:cNvCxnSpPr>
              <p:nvPr/>
            </p:nvCxnSpPr>
            <p:spPr bwMode="auto">
              <a:xfrm>
                <a:off x="6648452" y="5007030"/>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60" name="Straight Arrow Connector 359">
                <a:extLst>
                  <a:ext uri="{FF2B5EF4-FFF2-40B4-BE49-F238E27FC236}">
                    <a16:creationId xmlns:a16="http://schemas.microsoft.com/office/drawing/2014/main" id="{ADCFD703-4DEA-2A4C-BBA5-49E4FAD804EA}"/>
                  </a:ext>
                </a:extLst>
              </p:cNvPr>
              <p:cNvCxnSpPr>
                <a:cxnSpLocks noChangeShapeType="1"/>
              </p:cNvCxnSpPr>
              <p:nvPr/>
            </p:nvCxnSpPr>
            <p:spPr bwMode="auto">
              <a:xfrm>
                <a:off x="6648452" y="5143570"/>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cxnSp>
            <p:nvCxnSpPr>
              <p:cNvPr id="361" name="Straight Arrow Connector 360">
                <a:extLst>
                  <a:ext uri="{FF2B5EF4-FFF2-40B4-BE49-F238E27FC236}">
                    <a16:creationId xmlns:a16="http://schemas.microsoft.com/office/drawing/2014/main" id="{95AA316F-8FEA-8A4B-9BA8-1E45E961BB5C}"/>
                  </a:ext>
                </a:extLst>
              </p:cNvPr>
              <p:cNvCxnSpPr>
                <a:cxnSpLocks noChangeShapeType="1"/>
              </p:cNvCxnSpPr>
              <p:nvPr/>
            </p:nvCxnSpPr>
            <p:spPr bwMode="auto">
              <a:xfrm>
                <a:off x="6648452" y="5280110"/>
                <a:ext cx="304800" cy="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extLst>
            </p:spPr>
          </p:cxnSp>
        </p:grpSp>
      </p:grpSp>
      <p:sp>
        <p:nvSpPr>
          <p:cNvPr id="50183" name="Title 1">
            <a:extLst>
              <a:ext uri="{FF2B5EF4-FFF2-40B4-BE49-F238E27FC236}">
                <a16:creationId xmlns:a16="http://schemas.microsoft.com/office/drawing/2014/main" id="{F1709102-15DA-B147-9722-C9B2B94DF3EB}"/>
              </a:ext>
            </a:extLst>
          </p:cNvPr>
          <p:cNvSpPr txBox="1">
            <a:spLocks/>
          </p:cNvSpPr>
          <p:nvPr/>
        </p:nvSpPr>
        <p:spPr bwMode="auto">
          <a:xfrm>
            <a:off x="1219200" y="228600"/>
            <a:ext cx="8305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3600">
                <a:solidFill>
                  <a:schemeClr val="tx2"/>
                </a:solidFill>
              </a:rPr>
              <a:t>Problem: </a:t>
            </a:r>
            <a:br>
              <a:rPr kumimoji="0" lang="en-US" altLang="zh-CN" sz="3600">
                <a:solidFill>
                  <a:schemeClr val="tx2"/>
                </a:solidFill>
              </a:rPr>
            </a:br>
            <a:r>
              <a:rPr kumimoji="0" lang="en-US" altLang="zh-CN" sz="3600" b="1">
                <a:solidFill>
                  <a:schemeClr val="tx2"/>
                </a:solidFill>
              </a:rPr>
              <a:t>High Degree Vertices Limit Parallelism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37">
            <a:extLst>
              <a:ext uri="{FF2B5EF4-FFF2-40B4-BE49-F238E27FC236}">
                <a16:creationId xmlns:a16="http://schemas.microsoft.com/office/drawing/2014/main" id="{559B1013-EFEE-D441-A95B-AD07327FA2A4}"/>
              </a:ext>
            </a:extLst>
          </p:cNvPr>
          <p:cNvSpPr>
            <a:spLocks noGrp="1"/>
          </p:cNvSpPr>
          <p:nvPr>
            <p:ph type="title"/>
          </p:nvPr>
        </p:nvSpPr>
        <p:spPr>
          <a:xfrm>
            <a:off x="1219200" y="838200"/>
            <a:ext cx="8077200" cy="762000"/>
          </a:xfrm>
        </p:spPr>
        <p:txBody>
          <a:bodyPr/>
          <a:lstStyle/>
          <a:p>
            <a:pPr eaLnBrk="1" hangingPunct="1"/>
            <a:r>
              <a:rPr kumimoji="0" lang="en-US" altLang="zh-CN" sz="3200"/>
              <a:t>Problem: </a:t>
            </a:r>
            <a:br>
              <a:rPr kumimoji="0" lang="en-US" altLang="zh-CN" sz="3200"/>
            </a:br>
            <a:r>
              <a:rPr kumimoji="0" lang="en-US" altLang="zh-CN" sz="3200" b="1"/>
              <a:t>High Degree Vertices </a:t>
            </a:r>
            <a:r>
              <a:rPr kumimoji="0" lang="en-US" altLang="zh-CN" sz="3200" b="1">
                <a:latin typeface="Wingdings" pitchFamily="2" charset="2"/>
                <a:sym typeface="Wingdings" pitchFamily="2" charset="2"/>
              </a:rPr>
              <a:t></a:t>
            </a:r>
            <a:r>
              <a:rPr kumimoji="0" lang="en-US" altLang="zh-CN" sz="3200" b="1">
                <a:sym typeface="Wingdings" pitchFamily="2" charset="2"/>
              </a:rPr>
              <a:t> </a:t>
            </a:r>
            <a:r>
              <a:rPr kumimoji="0" lang="en-US" altLang="zh-CN" sz="3200" b="1"/>
              <a:t>High Communication for Distributed Updates</a:t>
            </a:r>
            <a:endParaRPr kumimoji="0" lang="en-US" altLang="zh-CN" sz="3200"/>
          </a:p>
        </p:txBody>
      </p:sp>
      <p:grpSp>
        <p:nvGrpSpPr>
          <p:cNvPr id="2" name="Group 101">
            <a:extLst>
              <a:ext uri="{FF2B5EF4-FFF2-40B4-BE49-F238E27FC236}">
                <a16:creationId xmlns:a16="http://schemas.microsoft.com/office/drawing/2014/main" id="{72A28212-029B-EB43-950A-3CE366CC24D9}"/>
              </a:ext>
            </a:extLst>
          </p:cNvPr>
          <p:cNvGrpSpPr>
            <a:grpSpLocks/>
          </p:cNvGrpSpPr>
          <p:nvPr/>
        </p:nvGrpSpPr>
        <p:grpSpPr bwMode="auto">
          <a:xfrm>
            <a:off x="3349625" y="2524125"/>
            <a:ext cx="1255713" cy="1608138"/>
            <a:chOff x="3348545" y="2078572"/>
            <a:chExt cx="1255520" cy="1607340"/>
          </a:xfrm>
        </p:grpSpPr>
        <p:cxnSp>
          <p:nvCxnSpPr>
            <p:cNvPr id="53" name="Straight Connector 52">
              <a:extLst>
                <a:ext uri="{FF2B5EF4-FFF2-40B4-BE49-F238E27FC236}">
                  <a16:creationId xmlns:a16="http://schemas.microsoft.com/office/drawing/2014/main" id="{91EAD7AE-8055-1442-BB2F-A45DEFF8E80F}"/>
                </a:ext>
              </a:extLst>
            </p:cNvPr>
            <p:cNvCxnSpPr>
              <a:cxnSpLocks noChangeShapeType="1"/>
              <a:stCxn id="66" idx="5"/>
              <a:endCxn id="62" idx="1"/>
            </p:cNvCxnSpPr>
            <p:nvPr/>
          </p:nvCxnSpPr>
          <p:spPr bwMode="auto">
            <a:xfrm>
              <a:off x="3958051" y="2316579"/>
              <a:ext cx="406338" cy="36018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7" name="Straight Connector 56">
              <a:extLst>
                <a:ext uri="{FF2B5EF4-FFF2-40B4-BE49-F238E27FC236}">
                  <a16:creationId xmlns:a16="http://schemas.microsoft.com/office/drawing/2014/main" id="{92DBC4DF-A16A-5444-90DE-719D8C246C56}"/>
                </a:ext>
              </a:extLst>
            </p:cNvPr>
            <p:cNvCxnSpPr>
              <a:cxnSpLocks noChangeShapeType="1"/>
              <a:stCxn id="65" idx="6"/>
              <a:endCxn id="62" idx="2"/>
            </p:cNvCxnSpPr>
            <p:nvPr/>
          </p:nvCxnSpPr>
          <p:spPr bwMode="auto">
            <a:xfrm>
              <a:off x="3627902" y="2776725"/>
              <a:ext cx="695218"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8" name="Straight Connector 57">
              <a:extLst>
                <a:ext uri="{FF2B5EF4-FFF2-40B4-BE49-F238E27FC236}">
                  <a16:creationId xmlns:a16="http://schemas.microsoft.com/office/drawing/2014/main" id="{BE3C09B4-9E87-0146-A8C4-387EFF935244}"/>
                </a:ext>
              </a:extLst>
            </p:cNvPr>
            <p:cNvCxnSpPr>
              <a:cxnSpLocks noChangeShapeType="1"/>
              <a:stCxn id="62" idx="4"/>
              <a:endCxn id="64" idx="0"/>
            </p:cNvCxnSpPr>
            <p:nvPr/>
          </p:nvCxnSpPr>
          <p:spPr bwMode="auto">
            <a:xfrm>
              <a:off x="4462799" y="2916356"/>
              <a:ext cx="1588" cy="490295"/>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59" name="Straight Connector 58">
              <a:extLst>
                <a:ext uri="{FF2B5EF4-FFF2-40B4-BE49-F238E27FC236}">
                  <a16:creationId xmlns:a16="http://schemas.microsoft.com/office/drawing/2014/main" id="{5ADE2A37-C143-A043-9F83-D7FDEC5B1BA3}"/>
                </a:ext>
              </a:extLst>
            </p:cNvPr>
            <p:cNvCxnSpPr>
              <a:cxnSpLocks noChangeShapeType="1"/>
              <a:stCxn id="62" idx="3"/>
              <a:endCxn id="67" idx="7"/>
            </p:cNvCxnSpPr>
            <p:nvPr/>
          </p:nvCxnSpPr>
          <p:spPr bwMode="auto">
            <a:xfrm flipH="1">
              <a:off x="3958051" y="2875102"/>
              <a:ext cx="406338" cy="360184"/>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62" name="Oval 61">
              <a:extLst>
                <a:ext uri="{FF2B5EF4-FFF2-40B4-BE49-F238E27FC236}">
                  <a16:creationId xmlns:a16="http://schemas.microsoft.com/office/drawing/2014/main" id="{8A926149-16A6-A546-8A56-9E442EBEFC80}"/>
                </a:ext>
              </a:extLst>
            </p:cNvPr>
            <p:cNvSpPr/>
            <p:nvPr/>
          </p:nvSpPr>
          <p:spPr>
            <a:xfrm>
              <a:off x="4323120" y="2637095"/>
              <a:ext cx="279357" cy="27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eaLnBrk="1" hangingPunct="1">
                <a:defRPr/>
              </a:pPr>
              <a:r>
                <a:rPr lang="en-US" altLang="zh-CN">
                  <a:solidFill>
                    <a:srgbClr val="FFFFFF"/>
                  </a:solidFill>
                  <a:cs typeface="宋体" charset="0"/>
                </a:rPr>
                <a:t>Y</a:t>
              </a:r>
            </a:p>
          </p:txBody>
        </p:sp>
        <p:sp>
          <p:nvSpPr>
            <p:cNvPr id="64" name="Oval 63">
              <a:extLst>
                <a:ext uri="{FF2B5EF4-FFF2-40B4-BE49-F238E27FC236}">
                  <a16:creationId xmlns:a16="http://schemas.microsoft.com/office/drawing/2014/main" id="{38767778-B670-8649-93F3-46C08C9D65CA}"/>
                </a:ext>
              </a:extLst>
            </p:cNvPr>
            <p:cNvSpPr/>
            <p:nvPr/>
          </p:nvSpPr>
          <p:spPr>
            <a:xfrm>
              <a:off x="4324708" y="3406651"/>
              <a:ext cx="279357" cy="27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D7FA3A50-CD05-A44B-9F0A-9E507775C86F}"/>
                </a:ext>
              </a:extLst>
            </p:cNvPr>
            <p:cNvSpPr/>
            <p:nvPr/>
          </p:nvSpPr>
          <p:spPr>
            <a:xfrm>
              <a:off x="3348545" y="2637095"/>
              <a:ext cx="279357" cy="27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 name="Oval 65">
              <a:extLst>
                <a:ext uri="{FF2B5EF4-FFF2-40B4-BE49-F238E27FC236}">
                  <a16:creationId xmlns:a16="http://schemas.microsoft.com/office/drawing/2014/main" id="{AEF7EEF1-3F55-7943-B4CC-C1189EA33C8A}"/>
                </a:ext>
              </a:extLst>
            </p:cNvPr>
            <p:cNvSpPr/>
            <p:nvPr/>
          </p:nvSpPr>
          <p:spPr>
            <a:xfrm>
              <a:off x="3719963" y="2078572"/>
              <a:ext cx="279357" cy="27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7" name="Oval 66">
              <a:extLst>
                <a:ext uri="{FF2B5EF4-FFF2-40B4-BE49-F238E27FC236}">
                  <a16:creationId xmlns:a16="http://schemas.microsoft.com/office/drawing/2014/main" id="{EE777BB5-C81C-2D4D-BEE6-75A5FC48D298}"/>
                </a:ext>
              </a:extLst>
            </p:cNvPr>
            <p:cNvSpPr/>
            <p:nvPr/>
          </p:nvSpPr>
          <p:spPr>
            <a:xfrm>
              <a:off x="3719963" y="3194031"/>
              <a:ext cx="279357" cy="27926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3" name="Group 100">
            <a:extLst>
              <a:ext uri="{FF2B5EF4-FFF2-40B4-BE49-F238E27FC236}">
                <a16:creationId xmlns:a16="http://schemas.microsoft.com/office/drawing/2014/main" id="{51B82D88-640D-9946-95E4-FAEB14CF4709}"/>
              </a:ext>
            </a:extLst>
          </p:cNvPr>
          <p:cNvGrpSpPr>
            <a:grpSpLocks/>
          </p:cNvGrpSpPr>
          <p:nvPr/>
        </p:nvGrpSpPr>
        <p:grpSpPr bwMode="auto">
          <a:xfrm>
            <a:off x="4310063" y="2286000"/>
            <a:ext cx="1252537" cy="1666875"/>
            <a:chOff x="4361474" y="1829382"/>
            <a:chExt cx="1252165" cy="1666287"/>
          </a:xfrm>
        </p:grpSpPr>
        <p:cxnSp>
          <p:nvCxnSpPr>
            <p:cNvPr id="82" name="Straight Connector 81">
              <a:extLst>
                <a:ext uri="{FF2B5EF4-FFF2-40B4-BE49-F238E27FC236}">
                  <a16:creationId xmlns:a16="http://schemas.microsoft.com/office/drawing/2014/main" id="{4FD72787-BBD5-8545-8554-FF7C9A37D2B4}"/>
                </a:ext>
              </a:extLst>
            </p:cNvPr>
            <p:cNvCxnSpPr>
              <a:cxnSpLocks noChangeShapeType="1"/>
              <a:endCxn id="97" idx="3"/>
            </p:cNvCxnSpPr>
            <p:nvPr/>
          </p:nvCxnSpPr>
          <p:spPr bwMode="auto">
            <a:xfrm flipV="1">
              <a:off x="4597941" y="2305464"/>
              <a:ext cx="453890" cy="36023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83" name="Straight Connector 82">
              <a:extLst>
                <a:ext uri="{FF2B5EF4-FFF2-40B4-BE49-F238E27FC236}">
                  <a16:creationId xmlns:a16="http://schemas.microsoft.com/office/drawing/2014/main" id="{811E1411-99EC-B544-99D8-F6A289819464}"/>
                </a:ext>
              </a:extLst>
            </p:cNvPr>
            <p:cNvCxnSpPr>
              <a:cxnSpLocks noChangeShapeType="1"/>
              <a:stCxn id="90" idx="4"/>
            </p:cNvCxnSpPr>
            <p:nvPr/>
          </p:nvCxnSpPr>
          <p:spPr bwMode="auto">
            <a:xfrm flipH="1">
              <a:off x="4499545" y="2108683"/>
              <a:ext cx="1588" cy="51575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84" name="Straight Connector 83">
              <a:extLst>
                <a:ext uri="{FF2B5EF4-FFF2-40B4-BE49-F238E27FC236}">
                  <a16:creationId xmlns:a16="http://schemas.microsoft.com/office/drawing/2014/main" id="{B4CE8067-6BC6-AF4C-A514-F069A61E5A92}"/>
                </a:ext>
              </a:extLst>
            </p:cNvPr>
            <p:cNvCxnSpPr>
              <a:cxnSpLocks noChangeShapeType="1"/>
              <a:endCxn id="96" idx="2"/>
            </p:cNvCxnSpPr>
            <p:nvPr/>
          </p:nvCxnSpPr>
          <p:spPr bwMode="auto">
            <a:xfrm>
              <a:off x="4639203" y="2764090"/>
              <a:ext cx="695118"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88" name="Straight Connector 87">
              <a:extLst>
                <a:ext uri="{FF2B5EF4-FFF2-40B4-BE49-F238E27FC236}">
                  <a16:creationId xmlns:a16="http://schemas.microsoft.com/office/drawing/2014/main" id="{A37D1B5D-D38D-E74C-A255-31D08B5B0258}"/>
                </a:ext>
              </a:extLst>
            </p:cNvPr>
            <p:cNvCxnSpPr>
              <a:cxnSpLocks noChangeShapeType="1"/>
              <a:endCxn id="95" idx="1"/>
            </p:cNvCxnSpPr>
            <p:nvPr/>
          </p:nvCxnSpPr>
          <p:spPr bwMode="auto">
            <a:xfrm>
              <a:off x="4597941" y="2862480"/>
              <a:ext cx="453890" cy="395148"/>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90" name="Oval 89">
              <a:extLst>
                <a:ext uri="{FF2B5EF4-FFF2-40B4-BE49-F238E27FC236}">
                  <a16:creationId xmlns:a16="http://schemas.microsoft.com/office/drawing/2014/main" id="{C6A781CA-3ECF-F346-B518-E1A9749B5869}"/>
                </a:ext>
              </a:extLst>
            </p:cNvPr>
            <p:cNvSpPr/>
            <p:nvPr/>
          </p:nvSpPr>
          <p:spPr>
            <a:xfrm>
              <a:off x="4361474" y="1829382"/>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a:extLst>
                <a:ext uri="{FF2B5EF4-FFF2-40B4-BE49-F238E27FC236}">
                  <a16:creationId xmlns:a16="http://schemas.microsoft.com/office/drawing/2014/main" id="{2BAAD4A5-886C-CD41-BC65-EE5684137A7D}"/>
                </a:ext>
              </a:extLst>
            </p:cNvPr>
            <p:cNvSpPr/>
            <p:nvPr/>
          </p:nvSpPr>
          <p:spPr>
            <a:xfrm>
              <a:off x="5010568" y="3216368"/>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a:extLst>
                <a:ext uri="{FF2B5EF4-FFF2-40B4-BE49-F238E27FC236}">
                  <a16:creationId xmlns:a16="http://schemas.microsoft.com/office/drawing/2014/main" id="{A3309884-6C1F-5D4B-B7FB-20AD8676ACBE}"/>
                </a:ext>
              </a:extLst>
            </p:cNvPr>
            <p:cNvSpPr/>
            <p:nvPr/>
          </p:nvSpPr>
          <p:spPr>
            <a:xfrm>
              <a:off x="5334322" y="2624439"/>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a:extLst>
                <a:ext uri="{FF2B5EF4-FFF2-40B4-BE49-F238E27FC236}">
                  <a16:creationId xmlns:a16="http://schemas.microsoft.com/office/drawing/2014/main" id="{18EA4C6B-4BF6-9C48-B9F3-E0F83E143BF8}"/>
                </a:ext>
              </a:extLst>
            </p:cNvPr>
            <p:cNvSpPr/>
            <p:nvPr/>
          </p:nvSpPr>
          <p:spPr>
            <a:xfrm>
              <a:off x="5010568" y="2067423"/>
              <a:ext cx="279317" cy="277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4" name="Group 9">
            <a:extLst>
              <a:ext uri="{FF2B5EF4-FFF2-40B4-BE49-F238E27FC236}">
                <a16:creationId xmlns:a16="http://schemas.microsoft.com/office/drawing/2014/main" id="{092730F8-E88B-794E-8592-513C982C86AA}"/>
              </a:ext>
            </a:extLst>
          </p:cNvPr>
          <p:cNvGrpSpPr>
            <a:grpSpLocks/>
          </p:cNvGrpSpPr>
          <p:nvPr/>
        </p:nvGrpSpPr>
        <p:grpSpPr bwMode="auto">
          <a:xfrm>
            <a:off x="685800" y="2133600"/>
            <a:ext cx="7543800" cy="3495675"/>
            <a:chOff x="685800" y="2133600"/>
            <a:chExt cx="7543800" cy="3495020"/>
          </a:xfrm>
        </p:grpSpPr>
        <p:sp>
          <p:nvSpPr>
            <p:cNvPr id="51216" name="Freeform 6">
              <a:extLst>
                <a:ext uri="{FF2B5EF4-FFF2-40B4-BE49-F238E27FC236}">
                  <a16:creationId xmlns:a16="http://schemas.microsoft.com/office/drawing/2014/main" id="{2E085D04-8F4B-CE45-939D-E2618EC6FB09}"/>
                </a:ext>
              </a:extLst>
            </p:cNvPr>
            <p:cNvSpPr>
              <a:spLocks/>
            </p:cNvSpPr>
            <p:nvPr/>
          </p:nvSpPr>
          <p:spPr bwMode="auto">
            <a:xfrm>
              <a:off x="4495800" y="2133600"/>
              <a:ext cx="89269" cy="2572417"/>
            </a:xfrm>
            <a:custGeom>
              <a:avLst/>
              <a:gdLst>
                <a:gd name="T0" fmla="*/ 0 w 627348"/>
                <a:gd name="T1" fmla="*/ 0 h 3704980"/>
                <a:gd name="T2" fmla="*/ 0 w 627348"/>
                <a:gd name="T3" fmla="*/ 9688 h 3704980"/>
                <a:gd name="T4" fmla="*/ 0 w 627348"/>
                <a:gd name="T5" fmla="*/ 19376 h 3704980"/>
                <a:gd name="T6" fmla="*/ 0 w 627348"/>
                <a:gd name="T7" fmla="*/ 33907 h 3704980"/>
                <a:gd name="T8" fmla="*/ 0 w 627348"/>
                <a:gd name="T9" fmla="*/ 53494 h 3704980"/>
                <a:gd name="T10" fmla="*/ 0 w 627348"/>
                <a:gd name="T11" fmla="*/ 66973 h 3704980"/>
                <a:gd name="T12" fmla="*/ 0 60000 65536"/>
                <a:gd name="T13" fmla="*/ 0 60000 65536"/>
                <a:gd name="T14" fmla="*/ 0 60000 65536"/>
                <a:gd name="T15" fmla="*/ 0 60000 65536"/>
                <a:gd name="T16" fmla="*/ 0 60000 65536"/>
                <a:gd name="T17" fmla="*/ 0 60000 65536"/>
                <a:gd name="T18" fmla="*/ 0 w 627348"/>
                <a:gd name="T19" fmla="*/ 0 h 3704980"/>
                <a:gd name="T20" fmla="*/ 627348 w 627348"/>
                <a:gd name="T21" fmla="*/ 3704980 h 3704980"/>
              </a:gdLst>
              <a:ahLst/>
              <a:cxnLst>
                <a:cxn ang="T12">
                  <a:pos x="T0" y="T1"/>
                </a:cxn>
                <a:cxn ang="T13">
                  <a:pos x="T2" y="T3"/>
                </a:cxn>
                <a:cxn ang="T14">
                  <a:pos x="T4" y="T5"/>
                </a:cxn>
                <a:cxn ang="T15">
                  <a:pos x="T6" y="T7"/>
                </a:cxn>
                <a:cxn ang="T16">
                  <a:pos x="T8" y="T9"/>
                </a:cxn>
                <a:cxn ang="T17">
                  <a:pos x="T10" y="T11"/>
                </a:cxn>
              </a:cxnLst>
              <a:rect l="T18" t="T19" r="T20" b="T21"/>
              <a:pathLst>
                <a:path w="627348" h="3704980">
                  <a:moveTo>
                    <a:pt x="269473" y="0"/>
                  </a:moveTo>
                  <a:cubicBezTo>
                    <a:pt x="417067" y="178647"/>
                    <a:pt x="564661" y="357294"/>
                    <a:pt x="607385" y="535941"/>
                  </a:cubicBezTo>
                  <a:cubicBezTo>
                    <a:pt x="650109" y="714588"/>
                    <a:pt x="624863" y="848573"/>
                    <a:pt x="525820" y="1071881"/>
                  </a:cubicBezTo>
                  <a:cubicBezTo>
                    <a:pt x="426777" y="1295189"/>
                    <a:pt x="36431" y="1561218"/>
                    <a:pt x="13127" y="1875792"/>
                  </a:cubicBezTo>
                  <a:cubicBezTo>
                    <a:pt x="-10177" y="2190366"/>
                    <a:pt x="387937" y="2654459"/>
                    <a:pt x="385995" y="2959324"/>
                  </a:cubicBezTo>
                  <a:cubicBezTo>
                    <a:pt x="384053" y="3264189"/>
                    <a:pt x="-27655" y="3503031"/>
                    <a:pt x="1475" y="3704980"/>
                  </a:cubicBezTo>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17" name="TextBox 7">
              <a:extLst>
                <a:ext uri="{FF2B5EF4-FFF2-40B4-BE49-F238E27FC236}">
                  <a16:creationId xmlns:a16="http://schemas.microsoft.com/office/drawing/2014/main" id="{476AB458-7B6D-A44A-9C5D-2DE8ECE9D922}"/>
                </a:ext>
              </a:extLst>
            </p:cNvPr>
            <p:cNvSpPr txBox="1">
              <a:spLocks noChangeArrowheads="1"/>
            </p:cNvSpPr>
            <p:nvPr/>
          </p:nvSpPr>
          <p:spPr bwMode="auto">
            <a:xfrm>
              <a:off x="685800" y="5105400"/>
              <a:ext cx="171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800"/>
                <a:t>Machine 1</a:t>
              </a:r>
            </a:p>
          </p:txBody>
        </p:sp>
        <p:sp>
          <p:nvSpPr>
            <p:cNvPr id="51218" name="TextBox 8">
              <a:extLst>
                <a:ext uri="{FF2B5EF4-FFF2-40B4-BE49-F238E27FC236}">
                  <a16:creationId xmlns:a16="http://schemas.microsoft.com/office/drawing/2014/main" id="{7A37BAA5-A678-154F-99AF-7111C3DEC4A6}"/>
                </a:ext>
              </a:extLst>
            </p:cNvPr>
            <p:cNvSpPr txBox="1">
              <a:spLocks noChangeArrowheads="1"/>
            </p:cNvSpPr>
            <p:nvPr/>
          </p:nvSpPr>
          <p:spPr bwMode="auto">
            <a:xfrm>
              <a:off x="6512563" y="5105400"/>
              <a:ext cx="171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800"/>
                <a:t>Machine 2</a:t>
              </a:r>
            </a:p>
          </p:txBody>
        </p:sp>
      </p:grpSp>
      <p:grpSp>
        <p:nvGrpSpPr>
          <p:cNvPr id="5" name="Group 50">
            <a:extLst>
              <a:ext uri="{FF2B5EF4-FFF2-40B4-BE49-F238E27FC236}">
                <a16:creationId xmlns:a16="http://schemas.microsoft.com/office/drawing/2014/main" id="{11336DB7-79A2-B746-BE1F-3F5C1B46A85A}"/>
              </a:ext>
            </a:extLst>
          </p:cNvPr>
          <p:cNvGrpSpPr>
            <a:grpSpLocks/>
          </p:cNvGrpSpPr>
          <p:nvPr/>
        </p:nvGrpSpPr>
        <p:grpSpPr bwMode="auto">
          <a:xfrm>
            <a:off x="4310063" y="2286000"/>
            <a:ext cx="1252537" cy="1666875"/>
            <a:chOff x="4361474" y="1829382"/>
            <a:chExt cx="1252165" cy="1666287"/>
          </a:xfrm>
        </p:grpSpPr>
        <p:sp>
          <p:nvSpPr>
            <p:cNvPr id="60" name="Oval 59">
              <a:extLst>
                <a:ext uri="{FF2B5EF4-FFF2-40B4-BE49-F238E27FC236}">
                  <a16:creationId xmlns:a16="http://schemas.microsoft.com/office/drawing/2014/main" id="{A330D72D-C66C-4741-85B9-FBC5F632A9EA}"/>
                </a:ext>
              </a:extLst>
            </p:cNvPr>
            <p:cNvSpPr/>
            <p:nvPr/>
          </p:nvSpPr>
          <p:spPr>
            <a:xfrm>
              <a:off x="4361474" y="1829382"/>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Oval 62">
              <a:extLst>
                <a:ext uri="{FF2B5EF4-FFF2-40B4-BE49-F238E27FC236}">
                  <a16:creationId xmlns:a16="http://schemas.microsoft.com/office/drawing/2014/main" id="{C961DC7F-020A-CD49-BD73-6384682986D4}"/>
                </a:ext>
              </a:extLst>
            </p:cNvPr>
            <p:cNvSpPr/>
            <p:nvPr/>
          </p:nvSpPr>
          <p:spPr>
            <a:xfrm>
              <a:off x="5010568" y="3216368"/>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 name="Oval 67">
              <a:extLst>
                <a:ext uri="{FF2B5EF4-FFF2-40B4-BE49-F238E27FC236}">
                  <a16:creationId xmlns:a16="http://schemas.microsoft.com/office/drawing/2014/main" id="{9E3C36D4-828E-A845-BE1E-F7B133CD8645}"/>
                </a:ext>
              </a:extLst>
            </p:cNvPr>
            <p:cNvSpPr/>
            <p:nvPr/>
          </p:nvSpPr>
          <p:spPr>
            <a:xfrm>
              <a:off x="5334322" y="2624439"/>
              <a:ext cx="279317" cy="279301"/>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7F4311F3-741B-2C4D-98E9-A67004C9DF82}"/>
                </a:ext>
              </a:extLst>
            </p:cNvPr>
            <p:cNvSpPr/>
            <p:nvPr/>
          </p:nvSpPr>
          <p:spPr>
            <a:xfrm>
              <a:off x="5010568" y="2067423"/>
              <a:ext cx="279317" cy="2777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1" name="Left Arrow 10">
            <a:extLst>
              <a:ext uri="{FF2B5EF4-FFF2-40B4-BE49-F238E27FC236}">
                <a16:creationId xmlns:a16="http://schemas.microsoft.com/office/drawing/2014/main" id="{F822B4E3-B84E-9448-8A47-69988775B78D}"/>
              </a:ext>
            </a:extLst>
          </p:cNvPr>
          <p:cNvSpPr/>
          <p:nvPr/>
        </p:nvSpPr>
        <p:spPr bwMode="auto">
          <a:xfrm>
            <a:off x="2819400" y="2590800"/>
            <a:ext cx="3200400" cy="1600200"/>
          </a:xfrm>
          <a:prstGeom prst="leftArrow">
            <a:avLst>
              <a:gd name="adj1" fmla="val 71843"/>
              <a:gd name="adj2" fmla="val 50000"/>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wrap="none" anchor="ctr"/>
          <a:lstStyle/>
          <a:p>
            <a:pPr algn="ctr" eaLnBrk="1" hangingPunct="1">
              <a:defRPr/>
            </a:pPr>
            <a:r>
              <a:rPr lang="en-US" sz="2000" dirty="0">
                <a:solidFill>
                  <a:schemeClr val="bg1"/>
                </a:solidFill>
                <a:latin typeface="Tahoma" pitchFamily="-64" charset="0"/>
              </a:rPr>
              <a:t>Data transmitted</a:t>
            </a:r>
          </a:p>
          <a:p>
            <a:pPr algn="ctr" eaLnBrk="1" hangingPunct="1">
              <a:defRPr/>
            </a:pPr>
            <a:r>
              <a:rPr lang="en-US" sz="2000" dirty="0">
                <a:solidFill>
                  <a:schemeClr val="bg1"/>
                </a:solidFill>
                <a:latin typeface="Tahoma" pitchFamily="-64" charset="0"/>
              </a:rPr>
              <a:t>across network</a:t>
            </a:r>
          </a:p>
          <a:p>
            <a:pPr algn="ctr" eaLnBrk="1" hangingPunct="1">
              <a:defRPr/>
            </a:pPr>
            <a:r>
              <a:rPr lang="en-US" sz="2000" b="1" dirty="0">
                <a:solidFill>
                  <a:schemeClr val="bg1"/>
                </a:solidFill>
                <a:latin typeface="Tahoma" pitchFamily="-64" charset="0"/>
              </a:rPr>
              <a:t>O(# cut edges)</a:t>
            </a:r>
          </a:p>
        </p:txBody>
      </p:sp>
      <p:sp>
        <p:nvSpPr>
          <p:cNvPr id="32" name="TextBox 31">
            <a:extLst>
              <a:ext uri="{FF2B5EF4-FFF2-40B4-BE49-F238E27FC236}">
                <a16:creationId xmlns:a16="http://schemas.microsoft.com/office/drawing/2014/main" id="{99536F64-4CFC-F54D-B26B-1D0EB397EF4A}"/>
              </a:ext>
            </a:extLst>
          </p:cNvPr>
          <p:cNvSpPr txBox="1"/>
          <p:nvPr/>
        </p:nvSpPr>
        <p:spPr>
          <a:xfrm>
            <a:off x="152400" y="4505742"/>
            <a:ext cx="8833093" cy="2123658"/>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lvl1pPr>
              <a:defRPr kumimoji="1" sz="2400">
                <a:solidFill>
                  <a:schemeClr val="tx1"/>
                </a:solidFill>
                <a:latin typeface="Arial" charset="0"/>
                <a:ea typeface="宋体" charset="0"/>
              </a:defRPr>
            </a:lvl1pPr>
            <a:lvl2pPr>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eaLnBrk="1" hangingPunct="1">
              <a:defRPr/>
            </a:pPr>
            <a:r>
              <a:rPr kumimoji="0" lang="en-US" altLang="zh-CN" sz="2800">
                <a:solidFill>
                  <a:srgbClr val="FFFFFF"/>
                </a:solidFill>
                <a:latin typeface="Calibri" charset="0"/>
              </a:rPr>
              <a:t>Natural graphs do not have low-cost balanced cuts </a:t>
            </a:r>
          </a:p>
          <a:p>
            <a:pPr eaLnBrk="1" hangingPunct="1">
              <a:defRPr/>
            </a:pPr>
            <a:r>
              <a:rPr kumimoji="0" lang="en-US" altLang="zh-CN" sz="2000" i="1">
                <a:solidFill>
                  <a:srgbClr val="FFFFFF"/>
                </a:solidFill>
                <a:latin typeface="Calibri" charset="0"/>
              </a:rPr>
              <a:t>					[Leskovec et al. 08, Lang 04]</a:t>
            </a:r>
          </a:p>
          <a:p>
            <a:pPr eaLnBrk="1" hangingPunct="1">
              <a:defRPr/>
            </a:pPr>
            <a:endParaRPr kumimoji="0" lang="en-US" altLang="zh-CN" sz="1600">
              <a:solidFill>
                <a:srgbClr val="FFFFFF"/>
              </a:solidFill>
              <a:latin typeface="Calibri" charset="0"/>
            </a:endParaRPr>
          </a:p>
          <a:p>
            <a:pPr eaLnBrk="1" hangingPunct="1">
              <a:defRPr/>
            </a:pPr>
            <a:r>
              <a:rPr kumimoji="0" lang="en-US" altLang="zh-CN" sz="2800">
                <a:solidFill>
                  <a:srgbClr val="FFFFFF"/>
                </a:solidFill>
                <a:latin typeface="Calibri" charset="0"/>
              </a:rPr>
              <a:t>Popular partitioning tools (Metis, Chaco,…) perform poorly </a:t>
            </a:r>
          </a:p>
          <a:p>
            <a:pPr eaLnBrk="1" hangingPunct="1">
              <a:defRPr/>
            </a:pPr>
            <a:r>
              <a:rPr kumimoji="0" lang="en-US" altLang="zh-CN" sz="2000" i="1">
                <a:solidFill>
                  <a:srgbClr val="FFFFFF"/>
                </a:solidFill>
                <a:latin typeface="Calibri" charset="0"/>
              </a:rPr>
              <a:t>						               [Abou-Rjeili et al. 06]</a:t>
            </a:r>
          </a:p>
          <a:p>
            <a:pPr lvl="1" eaLnBrk="1" hangingPunct="1">
              <a:defRPr/>
            </a:pPr>
            <a:r>
              <a:rPr kumimoji="0" lang="en-US" altLang="zh-CN" sz="2000" i="1">
                <a:solidFill>
                  <a:srgbClr val="FFFFFF"/>
                </a:solidFill>
                <a:latin typeface="Calibri" charset="0"/>
              </a:rPr>
              <a:t>Extremely slow and require substantial memory</a:t>
            </a:r>
          </a:p>
        </p:txBody>
      </p:sp>
    </p:spTree>
    <p:custDataLst>
      <p:tags r:id="rId1"/>
    </p:custDataLst>
  </p:cSld>
  <p:clrMapOvr>
    <a:masterClrMapping/>
  </p:clrMapOvr>
  <p:transition spd="slow" advTm="2104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4.88025E-6 1.51515E-6 L -0.24314 0.0037 " pathEditMode="relative" rAng="0" ptsTypes="AA">
                                      <p:cBhvr>
                                        <p:cTn id="6" dur="2000" fill="hold"/>
                                        <p:tgtEl>
                                          <p:spTgt spid="2"/>
                                        </p:tgtEl>
                                        <p:attrNameLst>
                                          <p:attrName>ppt_x</p:attrName>
                                          <p:attrName>ppt_y</p:attrName>
                                        </p:attrNameLst>
                                      </p:cBhvr>
                                      <p:rCtr x="-1216600" y="18500"/>
                                    </p:animMotion>
                                  </p:childTnLst>
                                </p:cTn>
                              </p:par>
                              <p:par>
                                <p:cTn id="7" presetID="63" presetClass="path" presetSubtype="0" accel="50000" decel="50000" fill="hold" nodeType="withEffect">
                                  <p:stCondLst>
                                    <p:cond delay="0"/>
                                  </p:stCondLst>
                                  <p:childTnLst>
                                    <p:animMotion origin="layout" path="M 4.16667E-6 2.22222E-6 L 0.17135 2.22222E-6 " pathEditMode="relative" rAng="0" ptsTypes="AA">
                                      <p:cBhvr>
                                        <p:cTn id="8" dur="2000" fill="hold"/>
                                        <p:tgtEl>
                                          <p:spTgt spid="3"/>
                                        </p:tgtEl>
                                        <p:attrNameLst>
                                          <p:attrName>ppt_x</p:attrName>
                                          <p:attrName>ppt_y</p:attrName>
                                        </p:attrNameLst>
                                      </p:cBhvr>
                                      <p:rCtr x="8600" y="0"/>
                                    </p:animMotion>
                                  </p:childTnLst>
                                </p:cTn>
                              </p:par>
                              <p:par>
                                <p:cTn id="9" presetID="63" presetClass="path" presetSubtype="0" accel="50000" decel="50000" fill="hold" nodeType="withEffect">
                                  <p:stCondLst>
                                    <p:cond delay="0"/>
                                  </p:stCondLst>
                                  <p:childTnLst>
                                    <p:animMotion origin="layout" path="M 4.16667E-6 2.22222E-6 L 0.17135 2.22222E-6 " pathEditMode="relative" rAng="0" ptsTypes="AA">
                                      <p:cBhvr>
                                        <p:cTn id="10" dur="2000" fill="hold"/>
                                        <p:tgtEl>
                                          <p:spTgt spid="5"/>
                                        </p:tgtEl>
                                        <p:attrNameLst>
                                          <p:attrName>ppt_x</p:attrName>
                                          <p:attrName>ppt_y</p:attrName>
                                        </p:attrNameLst>
                                      </p:cBhvr>
                                      <p:rCtr x="8600" y="0"/>
                                    </p:animMotion>
                                  </p:childTnLst>
                                </p:cTn>
                              </p:par>
                            </p:childTnLst>
                          </p:cTn>
                        </p:par>
                        <p:par>
                          <p:cTn id="11" fill="hold" nodeType="afterGroup">
                            <p:stCondLst>
                              <p:cond delay="2000"/>
                            </p:stCondLst>
                            <p:childTnLst>
                              <p:par>
                                <p:cTn id="12" presetID="1" presetClass="exit" presetSubtype="0" fill="hold" nodeType="afterEffect">
                                  <p:stCondLst>
                                    <p:cond delay="0"/>
                                  </p:stCondLst>
                                  <p:childTnLst>
                                    <p:set>
                                      <p:cBhvr>
                                        <p:cTn id="13" dur="1" fill="hold">
                                          <p:stCondLst>
                                            <p:cond delay="0"/>
                                          </p:stCondLst>
                                        </p:cTn>
                                        <p:tgtEl>
                                          <p:spTgt spid="3"/>
                                        </p:tgtEl>
                                        <p:attrNameLst>
                                          <p:attrName>style.visibility</p:attrName>
                                        </p:attrNameLst>
                                      </p:cBhvr>
                                      <p:to>
                                        <p:strVal val="hidden"/>
                                      </p:to>
                                    </p:set>
                                  </p:childTnLst>
                                </p:cTn>
                              </p:par>
                            </p:childTnLst>
                          </p:cTn>
                        </p:par>
                        <p:par>
                          <p:cTn id="14" fill="hold" nodeType="afterGroup">
                            <p:stCondLst>
                              <p:cond delay="20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F5421854-C643-374E-AD82-E560A3A5B356}"/>
              </a:ext>
            </a:extLst>
          </p:cNvPr>
          <p:cNvSpPr>
            <a:spLocks noGrp="1"/>
          </p:cNvSpPr>
          <p:nvPr>
            <p:ph type="title"/>
          </p:nvPr>
        </p:nvSpPr>
        <p:spPr>
          <a:xfrm>
            <a:off x="500063" y="0"/>
            <a:ext cx="8229600" cy="1143000"/>
          </a:xfrm>
        </p:spPr>
        <p:txBody>
          <a:bodyPr/>
          <a:lstStyle/>
          <a:p>
            <a:pPr eaLnBrk="1" hangingPunct="1"/>
            <a:r>
              <a:rPr kumimoji="0" lang="en-US" altLang="zh-CN"/>
              <a:t>Random Partitioning</a:t>
            </a:r>
          </a:p>
        </p:txBody>
      </p:sp>
      <p:sp>
        <p:nvSpPr>
          <p:cNvPr id="52226" name="Content Placeholder 2">
            <a:extLst>
              <a:ext uri="{FF2B5EF4-FFF2-40B4-BE49-F238E27FC236}">
                <a16:creationId xmlns:a16="http://schemas.microsoft.com/office/drawing/2014/main" id="{0233FA43-45B1-9644-8A1D-F219D8907990}"/>
              </a:ext>
            </a:extLst>
          </p:cNvPr>
          <p:cNvSpPr>
            <a:spLocks noGrp="1"/>
          </p:cNvSpPr>
          <p:nvPr>
            <p:ph idx="1"/>
          </p:nvPr>
        </p:nvSpPr>
        <p:spPr>
          <a:xfrm>
            <a:off x="571500" y="1071563"/>
            <a:ext cx="8229600" cy="1295400"/>
          </a:xfrm>
        </p:spPr>
        <p:txBody>
          <a:bodyPr/>
          <a:lstStyle/>
          <a:p>
            <a:pPr eaLnBrk="1" hangingPunct="1"/>
            <a:r>
              <a:rPr kumimoji="0" lang="en-US" altLang="zh-CN" sz="3000"/>
              <a:t>Both GraphLab 1 and Pregel proposed</a:t>
            </a:r>
            <a:r>
              <a:rPr kumimoji="0" lang="en-US" altLang="zh-CN" sz="2200"/>
              <a:t> </a:t>
            </a:r>
            <a:r>
              <a:rPr kumimoji="0" lang="en-US" altLang="zh-CN" sz="3000">
                <a:sym typeface="Wingdings" pitchFamily="2" charset="2"/>
              </a:rPr>
              <a:t>Random (hashed) partitioning for Natural Graphs</a:t>
            </a:r>
            <a:endParaRPr kumimoji="0" lang="en-US" altLang="zh-CN" sz="3000"/>
          </a:p>
        </p:txBody>
      </p:sp>
      <p:sp>
        <p:nvSpPr>
          <p:cNvPr id="6" name="Rectangle 5">
            <a:extLst>
              <a:ext uri="{FF2B5EF4-FFF2-40B4-BE49-F238E27FC236}">
                <a16:creationId xmlns:a16="http://schemas.microsoft.com/office/drawing/2014/main" id="{6DB8946B-25E2-084A-9366-DF0F7B22C181}"/>
              </a:ext>
            </a:extLst>
          </p:cNvPr>
          <p:cNvSpPr>
            <a:spLocks noChangeArrowheads="1"/>
          </p:cNvSpPr>
          <p:nvPr/>
        </p:nvSpPr>
        <p:spPr bwMode="auto">
          <a:xfrm>
            <a:off x="3810000" y="2743200"/>
            <a:ext cx="2209800" cy="2667000"/>
          </a:xfrm>
          <a:prstGeom prst="rect">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b"/>
          <a:lstStyle/>
          <a:p>
            <a:pPr algn="ctr" eaLnBrk="1" fontAlgn="auto" hangingPunct="1">
              <a:spcBef>
                <a:spcPts val="0"/>
              </a:spcBef>
              <a:spcAft>
                <a:spcPts val="0"/>
              </a:spcAft>
              <a:defRPr/>
            </a:pPr>
            <a:r>
              <a:rPr lang="en-US" sz="3200" dirty="0">
                <a:solidFill>
                  <a:schemeClr val="dk1"/>
                </a:solidFill>
                <a:latin typeface="+mn-lt"/>
                <a:ea typeface="+mn-ea"/>
              </a:rPr>
              <a:t>Machine 1</a:t>
            </a:r>
          </a:p>
        </p:txBody>
      </p:sp>
      <p:sp>
        <p:nvSpPr>
          <p:cNvPr id="12" name="Rectangle 11">
            <a:extLst>
              <a:ext uri="{FF2B5EF4-FFF2-40B4-BE49-F238E27FC236}">
                <a16:creationId xmlns:a16="http://schemas.microsoft.com/office/drawing/2014/main" id="{8995BB78-FEDB-2645-887E-7AC13891B929}"/>
              </a:ext>
            </a:extLst>
          </p:cNvPr>
          <p:cNvSpPr>
            <a:spLocks noChangeArrowheads="1"/>
          </p:cNvSpPr>
          <p:nvPr/>
        </p:nvSpPr>
        <p:spPr bwMode="auto">
          <a:xfrm>
            <a:off x="6248400" y="2743200"/>
            <a:ext cx="2209800" cy="2667000"/>
          </a:xfrm>
          <a:prstGeom prst="rect">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b"/>
          <a:lstStyle/>
          <a:p>
            <a:pPr algn="ctr" eaLnBrk="1" fontAlgn="auto" hangingPunct="1">
              <a:spcBef>
                <a:spcPts val="0"/>
              </a:spcBef>
              <a:spcAft>
                <a:spcPts val="0"/>
              </a:spcAft>
              <a:defRPr/>
            </a:pPr>
            <a:r>
              <a:rPr lang="en-US" sz="3200" dirty="0">
                <a:solidFill>
                  <a:schemeClr val="dk1"/>
                </a:solidFill>
                <a:latin typeface="+mn-lt"/>
                <a:ea typeface="+mn-ea"/>
              </a:rPr>
              <a:t>Machine 2</a:t>
            </a:r>
          </a:p>
        </p:txBody>
      </p:sp>
      <p:grpSp>
        <p:nvGrpSpPr>
          <p:cNvPr id="52229" name="Group 31">
            <a:extLst>
              <a:ext uri="{FF2B5EF4-FFF2-40B4-BE49-F238E27FC236}">
                <a16:creationId xmlns:a16="http://schemas.microsoft.com/office/drawing/2014/main" id="{53F4FBE1-D009-0F4C-979F-EFBD94BD0091}"/>
              </a:ext>
            </a:extLst>
          </p:cNvPr>
          <p:cNvGrpSpPr>
            <a:grpSpLocks/>
          </p:cNvGrpSpPr>
          <p:nvPr/>
        </p:nvGrpSpPr>
        <p:grpSpPr bwMode="auto">
          <a:xfrm>
            <a:off x="533400" y="3276600"/>
            <a:ext cx="2819400" cy="1295400"/>
            <a:chOff x="533400" y="3657600"/>
            <a:chExt cx="2819400" cy="1295400"/>
          </a:xfrm>
        </p:grpSpPr>
        <p:cxnSp>
          <p:nvCxnSpPr>
            <p:cNvPr id="13" name="Straight Connector 12">
              <a:extLst>
                <a:ext uri="{FF2B5EF4-FFF2-40B4-BE49-F238E27FC236}">
                  <a16:creationId xmlns:a16="http://schemas.microsoft.com/office/drawing/2014/main" id="{37F5CE91-BC4D-2543-8C26-B23A2CE95EC9}"/>
                </a:ext>
              </a:extLst>
            </p:cNvPr>
            <p:cNvCxnSpPr>
              <a:stCxn id="18" idx="4"/>
              <a:endCxn id="28" idx="0"/>
            </p:cNvCxnSpPr>
            <p:nvPr/>
          </p:nvCxnSpPr>
          <p:spPr>
            <a:xfrm>
              <a:off x="6477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4" name="Straight Connector 13">
              <a:extLst>
                <a:ext uri="{FF2B5EF4-FFF2-40B4-BE49-F238E27FC236}">
                  <a16:creationId xmlns:a16="http://schemas.microsoft.com/office/drawing/2014/main" id="{46401238-5D67-6F4B-BE7A-8A942A231E08}"/>
                </a:ext>
              </a:extLst>
            </p:cNvPr>
            <p:cNvCxnSpPr>
              <a:stCxn id="19" idx="4"/>
              <a:endCxn id="29" idx="0"/>
            </p:cNvCxnSpPr>
            <p:nvPr/>
          </p:nvCxnSpPr>
          <p:spPr>
            <a:xfrm>
              <a:off x="15113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5" name="Straight Connector 14">
              <a:extLst>
                <a:ext uri="{FF2B5EF4-FFF2-40B4-BE49-F238E27FC236}">
                  <a16:creationId xmlns:a16="http://schemas.microsoft.com/office/drawing/2014/main" id="{A987E066-98CB-424E-BE3B-34E22986509C}"/>
                </a:ext>
              </a:extLst>
            </p:cNvPr>
            <p:cNvCxnSpPr>
              <a:stCxn id="20" idx="4"/>
              <a:endCxn id="30" idx="0"/>
            </p:cNvCxnSpPr>
            <p:nvPr/>
          </p:nvCxnSpPr>
          <p:spPr>
            <a:xfrm>
              <a:off x="23749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6" name="Straight Connector 15">
              <a:extLst>
                <a:ext uri="{FF2B5EF4-FFF2-40B4-BE49-F238E27FC236}">
                  <a16:creationId xmlns:a16="http://schemas.microsoft.com/office/drawing/2014/main" id="{9B4ABC57-0668-814E-8596-BFC7171821E2}"/>
                </a:ext>
              </a:extLst>
            </p:cNvPr>
            <p:cNvCxnSpPr>
              <a:stCxn id="21" idx="4"/>
              <a:endCxn id="31" idx="0"/>
            </p:cNvCxnSpPr>
            <p:nvPr/>
          </p:nvCxnSpPr>
          <p:spPr>
            <a:xfrm>
              <a:off x="3238500" y="3886200"/>
              <a:ext cx="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7" name="Straight Connector 16">
              <a:extLst>
                <a:ext uri="{FF2B5EF4-FFF2-40B4-BE49-F238E27FC236}">
                  <a16:creationId xmlns:a16="http://schemas.microsoft.com/office/drawing/2014/main" id="{7C9F16F5-81DD-494C-B16C-8E8438DFBA19}"/>
                </a:ext>
              </a:extLst>
            </p:cNvPr>
            <p:cNvCxnSpPr>
              <a:stCxn id="18" idx="6"/>
              <a:endCxn id="21" idx="2"/>
            </p:cNvCxnSpPr>
            <p:nvPr/>
          </p:nvCxnSpPr>
          <p:spPr>
            <a:xfrm>
              <a:off x="762000" y="37719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8" name="Oval 17">
              <a:extLst>
                <a:ext uri="{FF2B5EF4-FFF2-40B4-BE49-F238E27FC236}">
                  <a16:creationId xmlns:a16="http://schemas.microsoft.com/office/drawing/2014/main" id="{406A7BB2-41F1-4E47-B903-6DC5CC826B61}"/>
                </a:ext>
              </a:extLst>
            </p:cNvPr>
            <p:cNvSpPr/>
            <p:nvPr/>
          </p:nvSpPr>
          <p:spPr>
            <a:xfrm>
              <a:off x="5334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8">
              <a:extLst>
                <a:ext uri="{FF2B5EF4-FFF2-40B4-BE49-F238E27FC236}">
                  <a16:creationId xmlns:a16="http://schemas.microsoft.com/office/drawing/2014/main" id="{A00E5C3E-E9BB-F743-99F1-BAF120BF04DE}"/>
                </a:ext>
              </a:extLst>
            </p:cNvPr>
            <p:cNvSpPr/>
            <p:nvPr/>
          </p:nvSpPr>
          <p:spPr>
            <a:xfrm>
              <a:off x="13970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F1D2AB70-1740-6646-908E-1B19D7D17F16}"/>
                </a:ext>
              </a:extLst>
            </p:cNvPr>
            <p:cNvSpPr/>
            <p:nvPr/>
          </p:nvSpPr>
          <p:spPr>
            <a:xfrm>
              <a:off x="22606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54EAC6BA-820C-2943-8144-81D1FE704956}"/>
                </a:ext>
              </a:extLst>
            </p:cNvPr>
            <p:cNvSpPr/>
            <p:nvPr/>
          </p:nvSpPr>
          <p:spPr>
            <a:xfrm>
              <a:off x="3124200" y="3657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 name="Straight Connector 21">
              <a:extLst>
                <a:ext uri="{FF2B5EF4-FFF2-40B4-BE49-F238E27FC236}">
                  <a16:creationId xmlns:a16="http://schemas.microsoft.com/office/drawing/2014/main" id="{3DDDA426-0B41-874F-9D35-223BDFCA2B53}"/>
                </a:ext>
              </a:extLst>
            </p:cNvPr>
            <p:cNvCxnSpPr>
              <a:stCxn id="23" idx="6"/>
              <a:endCxn id="26" idx="2"/>
            </p:cNvCxnSpPr>
            <p:nvPr/>
          </p:nvCxnSpPr>
          <p:spPr>
            <a:xfrm>
              <a:off x="762000" y="43053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3" name="Oval 22">
              <a:extLst>
                <a:ext uri="{FF2B5EF4-FFF2-40B4-BE49-F238E27FC236}">
                  <a16:creationId xmlns:a16="http://schemas.microsoft.com/office/drawing/2014/main" id="{867832DF-7A59-FB40-B956-226A7F7190D1}"/>
                </a:ext>
              </a:extLst>
            </p:cNvPr>
            <p:cNvSpPr/>
            <p:nvPr/>
          </p:nvSpPr>
          <p:spPr>
            <a:xfrm>
              <a:off x="5334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A8C8366C-CD2A-EB4F-96C9-495EC1994943}"/>
                </a:ext>
              </a:extLst>
            </p:cNvPr>
            <p:cNvSpPr/>
            <p:nvPr/>
          </p:nvSpPr>
          <p:spPr>
            <a:xfrm>
              <a:off x="13970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7E48E415-A74C-5F4F-998A-1479C83778D2}"/>
                </a:ext>
              </a:extLst>
            </p:cNvPr>
            <p:cNvSpPr/>
            <p:nvPr/>
          </p:nvSpPr>
          <p:spPr>
            <a:xfrm>
              <a:off x="22606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a:extLst>
                <a:ext uri="{FF2B5EF4-FFF2-40B4-BE49-F238E27FC236}">
                  <a16:creationId xmlns:a16="http://schemas.microsoft.com/office/drawing/2014/main" id="{D738A731-3764-4944-AB1A-5FACC4718D39}"/>
                </a:ext>
              </a:extLst>
            </p:cNvPr>
            <p:cNvSpPr/>
            <p:nvPr/>
          </p:nvSpPr>
          <p:spPr>
            <a:xfrm>
              <a:off x="3124200" y="4191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 name="Straight Connector 26">
              <a:extLst>
                <a:ext uri="{FF2B5EF4-FFF2-40B4-BE49-F238E27FC236}">
                  <a16:creationId xmlns:a16="http://schemas.microsoft.com/office/drawing/2014/main" id="{B33EAF01-0F8E-BD42-9E05-A80049D9F4A8}"/>
                </a:ext>
              </a:extLst>
            </p:cNvPr>
            <p:cNvCxnSpPr>
              <a:stCxn id="28" idx="6"/>
              <a:endCxn id="31" idx="2"/>
            </p:cNvCxnSpPr>
            <p:nvPr/>
          </p:nvCxnSpPr>
          <p:spPr>
            <a:xfrm>
              <a:off x="762000" y="4838700"/>
              <a:ext cx="2362200" cy="0"/>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28" name="Oval 27">
              <a:extLst>
                <a:ext uri="{FF2B5EF4-FFF2-40B4-BE49-F238E27FC236}">
                  <a16:creationId xmlns:a16="http://schemas.microsoft.com/office/drawing/2014/main" id="{0EB656BC-9216-C64B-85B1-4DFE00D2BA92}"/>
                </a:ext>
              </a:extLst>
            </p:cNvPr>
            <p:cNvSpPr/>
            <p:nvPr/>
          </p:nvSpPr>
          <p:spPr>
            <a:xfrm>
              <a:off x="5334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939C4A8D-55E3-7040-8D39-691990AECD67}"/>
                </a:ext>
              </a:extLst>
            </p:cNvPr>
            <p:cNvSpPr/>
            <p:nvPr/>
          </p:nvSpPr>
          <p:spPr>
            <a:xfrm>
              <a:off x="13970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FF6A95F4-C5C4-1E40-BC97-1AB2DA223B10}"/>
                </a:ext>
              </a:extLst>
            </p:cNvPr>
            <p:cNvSpPr/>
            <p:nvPr/>
          </p:nvSpPr>
          <p:spPr>
            <a:xfrm>
              <a:off x="22606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2D80A4AA-59EC-9E42-81F4-2B27EAFFBCEB}"/>
                </a:ext>
              </a:extLst>
            </p:cNvPr>
            <p:cNvSpPr/>
            <p:nvPr/>
          </p:nvSpPr>
          <p:spPr>
            <a:xfrm>
              <a:off x="3124200" y="4724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9" name="Oval 58">
            <a:extLst>
              <a:ext uri="{FF2B5EF4-FFF2-40B4-BE49-F238E27FC236}">
                <a16:creationId xmlns:a16="http://schemas.microsoft.com/office/drawing/2014/main" id="{A6B3D804-CE00-B54C-9A37-F750F92B8549}"/>
              </a:ext>
            </a:extLst>
          </p:cNvPr>
          <p:cNvSpPr/>
          <p:nvPr/>
        </p:nvSpPr>
        <p:spPr>
          <a:xfrm>
            <a:off x="5334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 name="Oval 59">
            <a:extLst>
              <a:ext uri="{FF2B5EF4-FFF2-40B4-BE49-F238E27FC236}">
                <a16:creationId xmlns:a16="http://schemas.microsoft.com/office/drawing/2014/main" id="{1A43AFC3-F13E-1B41-BC36-0891A3B91DFD}"/>
              </a:ext>
            </a:extLst>
          </p:cNvPr>
          <p:cNvSpPr/>
          <p:nvPr/>
        </p:nvSpPr>
        <p:spPr>
          <a:xfrm>
            <a:off x="13970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 name="Oval 60">
            <a:extLst>
              <a:ext uri="{FF2B5EF4-FFF2-40B4-BE49-F238E27FC236}">
                <a16:creationId xmlns:a16="http://schemas.microsoft.com/office/drawing/2014/main" id="{57D24C3C-F8C3-0349-8333-CCDD303A3602}"/>
              </a:ext>
            </a:extLst>
          </p:cNvPr>
          <p:cNvSpPr/>
          <p:nvPr/>
        </p:nvSpPr>
        <p:spPr>
          <a:xfrm>
            <a:off x="22606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Oval 61">
            <a:extLst>
              <a:ext uri="{FF2B5EF4-FFF2-40B4-BE49-F238E27FC236}">
                <a16:creationId xmlns:a16="http://schemas.microsoft.com/office/drawing/2014/main" id="{E014F532-DF28-7E45-B7CE-E0250AC39E40}"/>
              </a:ext>
            </a:extLst>
          </p:cNvPr>
          <p:cNvSpPr/>
          <p:nvPr/>
        </p:nvSpPr>
        <p:spPr>
          <a:xfrm>
            <a:off x="3124200" y="32766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 name="Oval 63">
            <a:extLst>
              <a:ext uri="{FF2B5EF4-FFF2-40B4-BE49-F238E27FC236}">
                <a16:creationId xmlns:a16="http://schemas.microsoft.com/office/drawing/2014/main" id="{DE27CDE1-1B50-B84D-BA56-76D91CD1E650}"/>
              </a:ext>
            </a:extLst>
          </p:cNvPr>
          <p:cNvSpPr/>
          <p:nvPr/>
        </p:nvSpPr>
        <p:spPr>
          <a:xfrm>
            <a:off x="5334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 name="Oval 64">
            <a:extLst>
              <a:ext uri="{FF2B5EF4-FFF2-40B4-BE49-F238E27FC236}">
                <a16:creationId xmlns:a16="http://schemas.microsoft.com/office/drawing/2014/main" id="{1B3FA46D-92BA-3749-AFFC-EE11C1478C8C}"/>
              </a:ext>
            </a:extLst>
          </p:cNvPr>
          <p:cNvSpPr/>
          <p:nvPr/>
        </p:nvSpPr>
        <p:spPr>
          <a:xfrm>
            <a:off x="13970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 name="Oval 65">
            <a:extLst>
              <a:ext uri="{FF2B5EF4-FFF2-40B4-BE49-F238E27FC236}">
                <a16:creationId xmlns:a16="http://schemas.microsoft.com/office/drawing/2014/main" id="{202B16A5-A159-6440-B903-A954E412381C}"/>
              </a:ext>
            </a:extLst>
          </p:cNvPr>
          <p:cNvSpPr/>
          <p:nvPr/>
        </p:nvSpPr>
        <p:spPr>
          <a:xfrm>
            <a:off x="22606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7" name="Oval 66">
            <a:extLst>
              <a:ext uri="{FF2B5EF4-FFF2-40B4-BE49-F238E27FC236}">
                <a16:creationId xmlns:a16="http://schemas.microsoft.com/office/drawing/2014/main" id="{6D4B1D5B-6534-E646-9D63-9C5B6B3A8693}"/>
              </a:ext>
            </a:extLst>
          </p:cNvPr>
          <p:cNvSpPr/>
          <p:nvPr/>
        </p:nvSpPr>
        <p:spPr>
          <a:xfrm>
            <a:off x="3124200" y="38100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 name="Oval 68">
            <a:extLst>
              <a:ext uri="{FF2B5EF4-FFF2-40B4-BE49-F238E27FC236}">
                <a16:creationId xmlns:a16="http://schemas.microsoft.com/office/drawing/2014/main" id="{20823C71-53A8-EA4F-AF55-E62BA02FC046}"/>
              </a:ext>
            </a:extLst>
          </p:cNvPr>
          <p:cNvSpPr/>
          <p:nvPr/>
        </p:nvSpPr>
        <p:spPr>
          <a:xfrm>
            <a:off x="5334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 name="Oval 69">
            <a:extLst>
              <a:ext uri="{FF2B5EF4-FFF2-40B4-BE49-F238E27FC236}">
                <a16:creationId xmlns:a16="http://schemas.microsoft.com/office/drawing/2014/main" id="{37DACA53-009C-674E-A8E6-E2651C8E27EB}"/>
              </a:ext>
            </a:extLst>
          </p:cNvPr>
          <p:cNvSpPr/>
          <p:nvPr/>
        </p:nvSpPr>
        <p:spPr>
          <a:xfrm>
            <a:off x="13970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 name="Oval 70">
            <a:extLst>
              <a:ext uri="{FF2B5EF4-FFF2-40B4-BE49-F238E27FC236}">
                <a16:creationId xmlns:a16="http://schemas.microsoft.com/office/drawing/2014/main" id="{E0AA04AC-E8A0-A640-B7BA-A42E910BCC0E}"/>
              </a:ext>
            </a:extLst>
          </p:cNvPr>
          <p:cNvSpPr/>
          <p:nvPr/>
        </p:nvSpPr>
        <p:spPr>
          <a:xfrm>
            <a:off x="22606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 name="Oval 71">
            <a:extLst>
              <a:ext uri="{FF2B5EF4-FFF2-40B4-BE49-F238E27FC236}">
                <a16:creationId xmlns:a16="http://schemas.microsoft.com/office/drawing/2014/main" id="{5E8B348F-B977-9342-8069-74DDC5D52A78}"/>
              </a:ext>
            </a:extLst>
          </p:cNvPr>
          <p:cNvSpPr/>
          <p:nvPr/>
        </p:nvSpPr>
        <p:spPr>
          <a:xfrm>
            <a:off x="3124200" y="43434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 name="Group 126">
            <a:extLst>
              <a:ext uri="{FF2B5EF4-FFF2-40B4-BE49-F238E27FC236}">
                <a16:creationId xmlns:a16="http://schemas.microsoft.com/office/drawing/2014/main" id="{595FB756-7F05-5449-8976-41E1E073D58F}"/>
              </a:ext>
            </a:extLst>
          </p:cNvPr>
          <p:cNvGrpSpPr>
            <a:grpSpLocks/>
          </p:cNvGrpSpPr>
          <p:nvPr/>
        </p:nvGrpSpPr>
        <p:grpSpPr bwMode="auto">
          <a:xfrm>
            <a:off x="4648200" y="3124200"/>
            <a:ext cx="2895600" cy="1333500"/>
            <a:chOff x="4648200" y="3505200"/>
            <a:chExt cx="2895600" cy="1333500"/>
          </a:xfrm>
        </p:grpSpPr>
        <p:cxnSp>
          <p:nvCxnSpPr>
            <p:cNvPr id="73" name="Straight Connector 72">
              <a:extLst>
                <a:ext uri="{FF2B5EF4-FFF2-40B4-BE49-F238E27FC236}">
                  <a16:creationId xmlns:a16="http://schemas.microsoft.com/office/drawing/2014/main" id="{E8BB47C5-C3B7-BC40-BE04-A1326D0852B6}"/>
                </a:ext>
              </a:extLst>
            </p:cNvPr>
            <p:cNvCxnSpPr/>
            <p:nvPr/>
          </p:nvCxnSpPr>
          <p:spPr>
            <a:xfrm>
              <a:off x="4800600" y="3505200"/>
              <a:ext cx="21336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5" name="Straight Connector 74">
              <a:extLst>
                <a:ext uri="{FF2B5EF4-FFF2-40B4-BE49-F238E27FC236}">
                  <a16:creationId xmlns:a16="http://schemas.microsoft.com/office/drawing/2014/main" id="{E72FD20D-62E8-7B42-9018-AAAF14C27BE3}"/>
                </a:ext>
              </a:extLst>
            </p:cNvPr>
            <p:cNvCxnSpPr/>
            <p:nvPr/>
          </p:nvCxnSpPr>
          <p:spPr>
            <a:xfrm flipV="1">
              <a:off x="4724400" y="3505200"/>
              <a:ext cx="22098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78" name="Straight Connector 77">
              <a:extLst>
                <a:ext uri="{FF2B5EF4-FFF2-40B4-BE49-F238E27FC236}">
                  <a16:creationId xmlns:a16="http://schemas.microsoft.com/office/drawing/2014/main" id="{1F9E7828-8B57-A947-A097-29E7C52424A2}"/>
                </a:ext>
              </a:extLst>
            </p:cNvPr>
            <p:cNvCxnSpPr/>
            <p:nvPr/>
          </p:nvCxnSpPr>
          <p:spPr>
            <a:xfrm flipH="1" flipV="1">
              <a:off x="4724400" y="4038600"/>
              <a:ext cx="2743200" cy="76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1" name="Straight Connector 80">
              <a:extLst>
                <a:ext uri="{FF2B5EF4-FFF2-40B4-BE49-F238E27FC236}">
                  <a16:creationId xmlns:a16="http://schemas.microsoft.com/office/drawing/2014/main" id="{8728ECE9-28F4-A449-8CFF-38F170830DA9}"/>
                </a:ext>
              </a:extLst>
            </p:cNvPr>
            <p:cNvCxnSpPr/>
            <p:nvPr/>
          </p:nvCxnSpPr>
          <p:spPr>
            <a:xfrm flipV="1">
              <a:off x="4724400" y="4114800"/>
              <a:ext cx="2743200" cy="381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4" name="Straight Connector 83">
              <a:extLst>
                <a:ext uri="{FF2B5EF4-FFF2-40B4-BE49-F238E27FC236}">
                  <a16:creationId xmlns:a16="http://schemas.microsoft.com/office/drawing/2014/main" id="{4EF22314-FF17-F545-8F1D-CA362EEEBB0A}"/>
                </a:ext>
              </a:extLst>
            </p:cNvPr>
            <p:cNvCxnSpPr/>
            <p:nvPr/>
          </p:nvCxnSpPr>
          <p:spPr>
            <a:xfrm flipV="1">
              <a:off x="4724400" y="4724400"/>
              <a:ext cx="2209800" cy="114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87" name="Straight Connector 86">
              <a:extLst>
                <a:ext uri="{FF2B5EF4-FFF2-40B4-BE49-F238E27FC236}">
                  <a16:creationId xmlns:a16="http://schemas.microsoft.com/office/drawing/2014/main" id="{418208E5-629B-ED41-B59B-E1B2E0EFF48D}"/>
                </a:ext>
              </a:extLst>
            </p:cNvPr>
            <p:cNvCxnSpPr/>
            <p:nvPr/>
          </p:nvCxnSpPr>
          <p:spPr>
            <a:xfrm flipV="1">
              <a:off x="4724400" y="4343400"/>
              <a:ext cx="2286000" cy="4953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0" name="Straight Connector 89">
              <a:extLst>
                <a:ext uri="{FF2B5EF4-FFF2-40B4-BE49-F238E27FC236}">
                  <a16:creationId xmlns:a16="http://schemas.microsoft.com/office/drawing/2014/main" id="{3E382B35-3A42-954A-9D41-1A66C0059529}"/>
                </a:ext>
              </a:extLst>
            </p:cNvPr>
            <p:cNvCxnSpPr/>
            <p:nvPr/>
          </p:nvCxnSpPr>
          <p:spPr>
            <a:xfrm flipV="1">
              <a:off x="7010400" y="3505200"/>
              <a:ext cx="533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3" name="Straight Connector 92">
              <a:extLst>
                <a:ext uri="{FF2B5EF4-FFF2-40B4-BE49-F238E27FC236}">
                  <a16:creationId xmlns:a16="http://schemas.microsoft.com/office/drawing/2014/main" id="{C6B2E445-BB3B-D644-A2C7-89EA8F004753}"/>
                </a:ext>
              </a:extLst>
            </p:cNvPr>
            <p:cNvCxnSpPr/>
            <p:nvPr/>
          </p:nvCxnSpPr>
          <p:spPr>
            <a:xfrm flipH="1" flipV="1">
              <a:off x="4724400" y="3505200"/>
              <a:ext cx="533400" cy="533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6" name="Straight Connector 95">
              <a:extLst>
                <a:ext uri="{FF2B5EF4-FFF2-40B4-BE49-F238E27FC236}">
                  <a16:creationId xmlns:a16="http://schemas.microsoft.com/office/drawing/2014/main" id="{F6F614E8-CA9D-7A45-A450-AB2D25615D06}"/>
                </a:ext>
              </a:extLst>
            </p:cNvPr>
            <p:cNvCxnSpPr/>
            <p:nvPr/>
          </p:nvCxnSpPr>
          <p:spPr>
            <a:xfrm flipV="1">
              <a:off x="4648200" y="4038600"/>
              <a:ext cx="609600" cy="7620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99" name="Straight Connector 98">
              <a:extLst>
                <a:ext uri="{FF2B5EF4-FFF2-40B4-BE49-F238E27FC236}">
                  <a16:creationId xmlns:a16="http://schemas.microsoft.com/office/drawing/2014/main" id="{DEBA000F-9184-0C44-A5A6-8DB51644A9C2}"/>
                </a:ext>
              </a:extLst>
            </p:cNvPr>
            <p:cNvCxnSpPr/>
            <p:nvPr/>
          </p:nvCxnSpPr>
          <p:spPr>
            <a:xfrm>
              <a:off x="5181600" y="40386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08" name="Straight Connector 107">
              <a:extLst>
                <a:ext uri="{FF2B5EF4-FFF2-40B4-BE49-F238E27FC236}">
                  <a16:creationId xmlns:a16="http://schemas.microsoft.com/office/drawing/2014/main" id="{EF945971-91A3-3D44-8004-48F570A58BC0}"/>
                </a:ext>
              </a:extLst>
            </p:cNvPr>
            <p:cNvCxnSpPr/>
            <p:nvPr/>
          </p:nvCxnSpPr>
          <p:spPr>
            <a:xfrm>
              <a:off x="4724400" y="4495800"/>
              <a:ext cx="2209800" cy="2286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1" name="Straight Connector 110">
              <a:extLst>
                <a:ext uri="{FF2B5EF4-FFF2-40B4-BE49-F238E27FC236}">
                  <a16:creationId xmlns:a16="http://schemas.microsoft.com/office/drawing/2014/main" id="{450CA2EF-265E-854B-ADAD-211BBC58BEA6}"/>
                </a:ext>
              </a:extLst>
            </p:cNvPr>
            <p:cNvCxnSpPr/>
            <p:nvPr/>
          </p:nvCxnSpPr>
          <p:spPr>
            <a:xfrm flipV="1">
              <a:off x="4648200" y="3505200"/>
              <a:ext cx="2286000" cy="12954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4" name="Straight Connector 113">
              <a:extLst>
                <a:ext uri="{FF2B5EF4-FFF2-40B4-BE49-F238E27FC236}">
                  <a16:creationId xmlns:a16="http://schemas.microsoft.com/office/drawing/2014/main" id="{BEC0A83A-6FC1-3741-98D4-A128E334C21D}"/>
                </a:ext>
              </a:extLst>
            </p:cNvPr>
            <p:cNvCxnSpPr/>
            <p:nvPr/>
          </p:nvCxnSpPr>
          <p:spPr>
            <a:xfrm>
              <a:off x="6934200" y="3505200"/>
              <a:ext cx="6096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17" name="Straight Connector 116">
              <a:extLst>
                <a:ext uri="{FF2B5EF4-FFF2-40B4-BE49-F238E27FC236}">
                  <a16:creationId xmlns:a16="http://schemas.microsoft.com/office/drawing/2014/main" id="{4EC1DAB4-D6CF-5646-8D79-4062A3619D3A}"/>
                </a:ext>
              </a:extLst>
            </p:cNvPr>
            <p:cNvCxnSpPr/>
            <p:nvPr/>
          </p:nvCxnSpPr>
          <p:spPr>
            <a:xfrm flipH="1">
              <a:off x="5257800" y="3505200"/>
              <a:ext cx="1676400" cy="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1" name="Straight Connector 120">
              <a:extLst>
                <a:ext uri="{FF2B5EF4-FFF2-40B4-BE49-F238E27FC236}">
                  <a16:creationId xmlns:a16="http://schemas.microsoft.com/office/drawing/2014/main" id="{6415BF65-1D18-BD48-AEC4-5760A229705E}"/>
                </a:ext>
              </a:extLst>
            </p:cNvPr>
            <p:cNvCxnSpPr/>
            <p:nvPr/>
          </p:nvCxnSpPr>
          <p:spPr>
            <a:xfrm flipH="1" flipV="1">
              <a:off x="5334000" y="3505200"/>
              <a:ext cx="1676400" cy="838200"/>
            </a:xfrm>
            <a:prstGeom prst="line">
              <a:avLst/>
            </a:prstGeom>
          </p:spPr>
          <p:style>
            <a:lnRef idx="2">
              <a:schemeClr val="dk1">
                <a:shade val="50000"/>
              </a:schemeClr>
            </a:lnRef>
            <a:fillRef idx="1">
              <a:schemeClr val="dk1"/>
            </a:fillRef>
            <a:effectRef idx="0">
              <a:schemeClr val="dk1"/>
            </a:effectRef>
            <a:fontRef idx="minor">
              <a:schemeClr val="lt1"/>
            </a:fontRef>
          </p:style>
        </p:cxnSp>
        <p:cxnSp>
          <p:nvCxnSpPr>
            <p:cNvPr id="124" name="Straight Connector 123">
              <a:extLst>
                <a:ext uri="{FF2B5EF4-FFF2-40B4-BE49-F238E27FC236}">
                  <a16:creationId xmlns:a16="http://schemas.microsoft.com/office/drawing/2014/main" id="{391AD205-1689-1142-9828-468C3CFA9C91}"/>
                </a:ext>
              </a:extLst>
            </p:cNvPr>
            <p:cNvCxnSpPr/>
            <p:nvPr/>
          </p:nvCxnSpPr>
          <p:spPr>
            <a:xfrm flipH="1" flipV="1">
              <a:off x="4724400" y="3505200"/>
              <a:ext cx="2209800" cy="1219200"/>
            </a:xfrm>
            <a:prstGeom prst="line">
              <a:avLst/>
            </a:prstGeom>
          </p:spPr>
          <p:style>
            <a:lnRef idx="2">
              <a:schemeClr val="dk1">
                <a:shade val="50000"/>
              </a:schemeClr>
            </a:lnRef>
            <a:fillRef idx="1">
              <a:schemeClr val="dk1"/>
            </a:fillRef>
            <a:effectRef idx="0">
              <a:schemeClr val="dk1"/>
            </a:effectRef>
            <a:fontRef idx="minor">
              <a:schemeClr val="lt1"/>
            </a:fontRef>
          </p:style>
        </p:cxnSp>
      </p:grpSp>
      <p:grpSp>
        <p:nvGrpSpPr>
          <p:cNvPr id="5" name="Group 130">
            <a:extLst>
              <a:ext uri="{FF2B5EF4-FFF2-40B4-BE49-F238E27FC236}">
                <a16:creationId xmlns:a16="http://schemas.microsoft.com/office/drawing/2014/main" id="{6213BDF2-3A3C-1E4C-B7C5-C758346499F9}"/>
              </a:ext>
            </a:extLst>
          </p:cNvPr>
          <p:cNvGrpSpPr>
            <a:grpSpLocks/>
          </p:cNvGrpSpPr>
          <p:nvPr/>
        </p:nvGrpSpPr>
        <p:grpSpPr bwMode="auto">
          <a:xfrm>
            <a:off x="1066800" y="2438400"/>
            <a:ext cx="7235825" cy="3581400"/>
            <a:chOff x="1066800" y="2971800"/>
            <a:chExt cx="7236327" cy="3581400"/>
          </a:xfrm>
        </p:grpSpPr>
        <p:sp>
          <p:nvSpPr>
            <p:cNvPr id="132" name="Rectangle 131">
              <a:extLst>
                <a:ext uri="{FF2B5EF4-FFF2-40B4-BE49-F238E27FC236}">
                  <a16:creationId xmlns:a16="http://schemas.microsoft.com/office/drawing/2014/main" id="{460E1338-BB2B-2647-983C-3338DAD3E6DA}"/>
                </a:ext>
              </a:extLst>
            </p:cNvPr>
            <p:cNvSpPr>
              <a:spLocks noChangeArrowheads="1"/>
            </p:cNvSpPr>
            <p:nvPr/>
          </p:nvSpPr>
          <p:spPr bwMode="auto">
            <a:xfrm>
              <a:off x="1066800" y="3048000"/>
              <a:ext cx="7087092" cy="3505200"/>
            </a:xfrm>
            <a:prstGeom prst="rect">
              <a:avLst/>
            </a:prstGeom>
            <a:solidFill>
              <a:schemeClr val="bg1"/>
            </a:solidFill>
            <a:ln w="9525">
              <a:solidFill>
                <a:srgbClr val="BE4B48"/>
              </a:solidFill>
              <a:miter lim="800000"/>
              <a:headEnd/>
              <a:tailEnd/>
            </a:ln>
            <a:effectLst>
              <a:outerShdw blurRad="63500" dist="20000" dir="5400000" rotWithShape="0">
                <a:srgbClr val="000000">
                  <a:alpha val="37999"/>
                </a:srgbClr>
              </a:outerShdw>
            </a:effectLst>
          </p:spPr>
          <p:txBody>
            <a:bodyPr anchor="ctr"/>
            <a:lstStyle/>
            <a:p>
              <a:pPr algn="ctr" eaLnBrk="1" fontAlgn="auto" hangingPunct="1">
                <a:spcBef>
                  <a:spcPts val="0"/>
                </a:spcBef>
                <a:spcAft>
                  <a:spcPts val="0"/>
                </a:spcAft>
                <a:defRPr/>
              </a:pPr>
              <a:endParaRPr lang="en-US">
                <a:solidFill>
                  <a:schemeClr val="dk1"/>
                </a:solidFill>
                <a:latin typeface="+mn-lt"/>
                <a:ea typeface="+mn-ea"/>
              </a:endParaRPr>
            </a:p>
          </p:txBody>
        </p:sp>
        <p:grpSp>
          <p:nvGrpSpPr>
            <p:cNvPr id="52245" name="Group 5">
              <a:extLst>
                <a:ext uri="{FF2B5EF4-FFF2-40B4-BE49-F238E27FC236}">
                  <a16:creationId xmlns:a16="http://schemas.microsoft.com/office/drawing/2014/main" id="{28B97E9D-9949-5A42-B44D-C31C5955CC95}"/>
                </a:ext>
              </a:extLst>
            </p:cNvPr>
            <p:cNvGrpSpPr>
              <a:grpSpLocks/>
            </p:cNvGrpSpPr>
            <p:nvPr/>
          </p:nvGrpSpPr>
          <p:grpSpPr bwMode="auto">
            <a:xfrm>
              <a:off x="1143000" y="2971800"/>
              <a:ext cx="7160127" cy="3539430"/>
              <a:chOff x="925989" y="2650542"/>
              <a:chExt cx="7160127" cy="3539430"/>
            </a:xfrm>
          </p:grpSpPr>
          <p:pic>
            <p:nvPicPr>
              <p:cNvPr id="52246" name="Picture 3">
                <a:extLst>
                  <a:ext uri="{FF2B5EF4-FFF2-40B4-BE49-F238E27FC236}">
                    <a16:creationId xmlns:a16="http://schemas.microsoft.com/office/drawing/2014/main" id="{850FF080-4FFA-CC4B-BB33-D02A2B219F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5989" y="2726742"/>
                <a:ext cx="7160127" cy="222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7" name="TextBox 134">
                <a:extLst>
                  <a:ext uri="{FF2B5EF4-FFF2-40B4-BE49-F238E27FC236}">
                    <a16:creationId xmlns:a16="http://schemas.microsoft.com/office/drawing/2014/main" id="{5C118044-1698-F148-BB48-5C13C81ADD30}"/>
                  </a:ext>
                </a:extLst>
              </p:cNvPr>
              <p:cNvSpPr txBox="1">
                <a:spLocks noChangeArrowheads="1"/>
              </p:cNvSpPr>
              <p:nvPr/>
            </p:nvSpPr>
            <p:spPr bwMode="auto">
              <a:xfrm>
                <a:off x="1371600" y="2650542"/>
                <a:ext cx="6136816"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b="1"/>
                  <a:t>For </a:t>
                </a:r>
                <a:r>
                  <a:rPr kumimoji="0" lang="en-US" altLang="zh-CN" b="1" i="1"/>
                  <a:t>p</a:t>
                </a:r>
                <a:r>
                  <a:rPr kumimoji="0" lang="en-US" altLang="zh-CN" b="1"/>
                  <a:t> Machines:</a:t>
                </a:r>
              </a:p>
              <a:p>
                <a:pPr eaLnBrk="1" hangingPunct="1">
                  <a:spcBef>
                    <a:spcPct val="0"/>
                  </a:spcBef>
                  <a:buFontTx/>
                  <a:buNone/>
                </a:pPr>
                <a:endParaRPr kumimoji="0" lang="en-US" altLang="zh-CN" b="1"/>
              </a:p>
              <a:p>
                <a:pPr eaLnBrk="1" hangingPunct="1">
                  <a:spcBef>
                    <a:spcPct val="0"/>
                  </a:spcBef>
                  <a:buFontTx/>
                  <a:buNone/>
                </a:pPr>
                <a:endParaRPr kumimoji="0" lang="en-US" altLang="zh-CN" b="1"/>
              </a:p>
              <a:p>
                <a:pPr eaLnBrk="1" hangingPunct="1">
                  <a:spcBef>
                    <a:spcPct val="0"/>
                  </a:spcBef>
                  <a:buFontTx/>
                  <a:buNone/>
                </a:pPr>
                <a:endParaRPr kumimoji="0" lang="en-US" altLang="zh-CN" b="1"/>
              </a:p>
              <a:p>
                <a:pPr eaLnBrk="1" hangingPunct="1">
                  <a:spcBef>
                    <a:spcPct val="0"/>
                  </a:spcBef>
                  <a:buFontTx/>
                  <a:buNone/>
                </a:pPr>
                <a:endParaRPr kumimoji="0" lang="en-US" altLang="zh-CN" b="1"/>
              </a:p>
              <a:p>
                <a:pPr eaLnBrk="1" hangingPunct="1">
                  <a:spcBef>
                    <a:spcPct val="0"/>
                  </a:spcBef>
                  <a:buFontTx/>
                  <a:buNone/>
                </a:pPr>
                <a:r>
                  <a:rPr kumimoji="0" lang="en-US" altLang="zh-CN" b="1"/>
                  <a:t>10 Machines </a:t>
                </a:r>
                <a:r>
                  <a:rPr kumimoji="0" lang="en-US" altLang="zh-CN" b="1">
                    <a:sym typeface="Wingdings" pitchFamily="2" charset="2"/>
                  </a:rPr>
                  <a:t> 90% of edges cut</a:t>
                </a:r>
              </a:p>
              <a:p>
                <a:pPr eaLnBrk="1" hangingPunct="1">
                  <a:spcBef>
                    <a:spcPct val="0"/>
                  </a:spcBef>
                  <a:buFontTx/>
                  <a:buNone/>
                </a:pPr>
                <a:r>
                  <a:rPr kumimoji="0" lang="en-US" altLang="zh-CN" b="1">
                    <a:sym typeface="Wingdings" pitchFamily="2" charset="2"/>
                  </a:rPr>
                  <a:t>100 Machines  99% of edges cut!</a:t>
                </a:r>
                <a:endParaRPr kumimoji="0" lang="en-US" altLang="zh-CN" b="1"/>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052 0.0007 C 0.0382 -0.0451 0.07605 -0.09066 0.15122 -0.09806 C 0.22639 -0.10546 0.39271 -0.05597 0.45122 -0.0444 " pathEditMode="relative" ptsTypes="aaA">
                                      <p:cBhvr>
                                        <p:cTn id="6" dur="2000" fill="hold"/>
                                        <p:tgtEl>
                                          <p:spTgt spid="59"/>
                                        </p:tgtEl>
                                        <p:attrNameLst>
                                          <p:attrName>ppt_x</p:attrName>
                                          <p:attrName>ppt_y</p:attrName>
                                        </p:attrNameLst>
                                      </p:cBhvr>
                                    </p:animMotion>
                                  </p:childTnLst>
                                </p:cTn>
                              </p:par>
                              <p:par>
                                <p:cTn id="7" presetID="0" presetClass="path" presetSubtype="0" accel="50000" decel="50000" fill="hold" grpId="0" nodeType="withEffect">
                                  <p:stCondLst>
                                    <p:cond delay="200"/>
                                  </p:stCondLst>
                                  <p:childTnLst>
                                    <p:animMotion origin="layout" path="M -2.22222E-6 -1.68363E-6 C 0.09688 0.03215 0.19375 0.0643 0.29358 0.05713 C 0.3934 0.04996 0.49601 0.00324 0.59878 -0.04324 " pathEditMode="relative" ptsTypes="aaA">
                                      <p:cBhvr>
                                        <p:cTn id="8" dur="1700" fill="hold"/>
                                        <p:tgtEl>
                                          <p:spTgt spid="60"/>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22222E-6 5.3469E-6 C 0.03038 -0.04463 0.06077 -0.08926 0.10261 -0.08302 C 0.14445 -0.07677 0.19757 -0.01942 0.2507 0.03816 " pathEditMode="relative" ptsTypes="aaA">
                                      <p:cBhvr>
                                        <p:cTn id="10" dur="2000" fill="hold"/>
                                        <p:tgtEl>
                                          <p:spTgt spid="61"/>
                                        </p:tgtEl>
                                        <p:attrNameLst>
                                          <p:attrName>ppt_x</p:attrName>
                                          <p:attrName>ppt_y</p:attrName>
                                        </p:attrNameLst>
                                      </p:cBhvr>
                                    </p:animMotion>
                                  </p:childTnLst>
                                </p:cTn>
                              </p:par>
                              <p:par>
                                <p:cTn id="11" presetID="0" presetClass="path" presetSubtype="0" accel="50000" decel="50000" fill="hold" grpId="0" nodeType="withEffect">
                                  <p:stCondLst>
                                    <p:cond delay="600"/>
                                  </p:stCondLst>
                                  <p:childTnLst>
                                    <p:animMotion origin="layout" path="M -7.22222E-6 -2.81221E-6 C 0.03749 0.07285 0.07517 0.1457 0.14288 0.15056 C 0.21058 0.15542 0.3085 0.09228 0.40659 0.02937 " pathEditMode="relative" ptsTypes="aaA">
                                      <p:cBhvr>
                                        <p:cTn id="12" dur="2000" fill="hold"/>
                                        <p:tgtEl>
                                          <p:spTgt spid="62"/>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243 0.00462 C -0.00086 0.0777 -0.00416 0.15101 0.05191 0.14315 C 0.10782 0.13529 0.27379 -0.02313 0.33889 -0.04209 C 0.404 -0.06106 0.42327 -0.01619 0.44271 0.02891 " pathEditMode="relative" rAng="0" ptsTypes="aaaA">
                                      <p:cBhvr>
                                        <p:cTn id="14" dur="1100" fill="hold"/>
                                        <p:tgtEl>
                                          <p:spTgt spid="64"/>
                                        </p:tgtEl>
                                        <p:attrNameLst>
                                          <p:attrName>ppt_x</p:attrName>
                                          <p:attrName>ppt_y</p:attrName>
                                        </p:attrNameLst>
                                      </p:cBhvr>
                                      <p:rCtr x="2170000" y="400000"/>
                                    </p:animMotion>
                                  </p:childTnLst>
                                </p:cTn>
                              </p:par>
                              <p:par>
                                <p:cTn id="15" presetID="0" presetClass="path" presetSubtype="0" accel="50000" decel="50000" fill="hold" grpId="0" nodeType="withEffect">
                                  <p:stCondLst>
                                    <p:cond delay="1100"/>
                                  </p:stCondLst>
                                  <p:childTnLst>
                                    <p:animMotion origin="layout" path="M -2.22222E-6 -3.9408E-6 C 0.00903 0.04926 0.01806 0.09875 0.05469 0.11772 C 0.09132 0.13668 0.12813 0.13298 0.21962 0.11425 C 0.31111 0.09551 0.45747 0.05019 0.60399 0.00509 " pathEditMode="relative" ptsTypes="aaaA">
                                      <p:cBhvr>
                                        <p:cTn id="16" dur="1500" fill="hold"/>
                                        <p:tgtEl>
                                          <p:spTgt spid="65"/>
                                        </p:tgtEl>
                                        <p:attrNameLst>
                                          <p:attrName>ppt_x</p:attrName>
                                          <p:attrName>ppt_y</p:attrName>
                                        </p:attrNameLst>
                                      </p:cBhvr>
                                    </p:animMotion>
                                  </p:childTnLst>
                                </p:cTn>
                              </p:par>
                              <p:par>
                                <p:cTn id="17" presetID="0" presetClass="path" presetSubtype="0" accel="50000" decel="50000" fill="hold" grpId="0" nodeType="withEffect">
                                  <p:stCondLst>
                                    <p:cond delay="800"/>
                                  </p:stCondLst>
                                  <p:childTnLst>
                                    <p:animMotion origin="layout" path="M 1.11111E-6 -6.91027E-6 C -0.03889 -0.04302 -0.07778 -0.08604 -0.05729 -0.10731 C -0.0368 -0.12859 0.08195 -0.16074 0.12327 -0.12813 C 0.16458 -0.09552 0.16892 0.05411 0.1908 0.08834 C 0.21267 0.12257 0.23351 0.10013 0.25452 0.07793 " pathEditMode="relative" ptsTypes="aaaaA">
                                      <p:cBhvr>
                                        <p:cTn id="18" dur="1900" fill="hold"/>
                                        <p:tgtEl>
                                          <p:spTgt spid="66"/>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1.94444E-6 -4.79186E-6 C 0.01996 -0.0555 0.03993 -0.11101 0.09601 -0.08811 C 0.15208 -0.06522 0.28385 0.11101 0.33628 0.13668 C 0.38871 0.16235 0.39948 0.11402 0.41042 0.06591 " pathEditMode="relative" ptsTypes="aaaA">
                                      <p:cBhvr>
                                        <p:cTn id="20" dur="1700" fill="hold"/>
                                        <p:tgtEl>
                                          <p:spTgt spid="67"/>
                                        </p:tgtEl>
                                        <p:attrNameLst>
                                          <p:attrName>ppt_x</p:attrName>
                                          <p:attrName>ppt_y</p:attrName>
                                        </p:attrNameLst>
                                      </p:cBhvr>
                                    </p:animMotion>
                                  </p:childTnLst>
                                </p:cTn>
                              </p:par>
                              <p:par>
                                <p:cTn id="21" presetID="0" presetClass="path" presetSubtype="0" accel="50000" decel="50000" fill="hold" grpId="0" nodeType="withEffect">
                                  <p:stCondLst>
                                    <p:cond delay="600"/>
                                  </p:stCondLst>
                                  <p:childTnLst>
                                    <p:animMotion origin="layout" path="M 3.33333E-6 4.79186E-6 C 0.0224 0.06545 0.04497 0.13113 0.07674 0.14338 C 0.10851 0.15564 0.12778 0.09019 0.19097 0.07423 C 0.25399 0.05828 0.40278 0.09366 0.4559 0.04833 C 0.50903 0.003 0.50903 -0.09713 0.5092 -0.19727 " pathEditMode="relative" ptsTypes="aaaaA">
                                      <p:cBhvr>
                                        <p:cTn id="22" dur="1400" fill="hold"/>
                                        <p:tgtEl>
                                          <p:spTgt spid="69"/>
                                        </p:tgtEl>
                                        <p:attrNameLst>
                                          <p:attrName>ppt_x</p:attrName>
                                          <p:attrName>ppt_y</p:attrName>
                                        </p:attrNameLst>
                                      </p:cBhvr>
                                    </p:animMotion>
                                  </p:childTnLst>
                                </p:cTn>
                              </p:par>
                              <p:par>
                                <p:cTn id="23" presetID="0" presetClass="path" presetSubtype="0" accel="50000" decel="50000" fill="hold" grpId="0" nodeType="withEffect">
                                  <p:stCondLst>
                                    <p:cond delay="500"/>
                                  </p:stCondLst>
                                  <p:childTnLst>
                                    <p:animMotion origin="layout" path="M -6.94444E-6 4.79186E-6 C 0.03802 -0.02405 0.07604 -0.04787 0.13506 -0.04163 C 0.19409 -0.03539 0.27013 0.02474 0.35451 0.03793 C 0.43871 0.05111 0.59131 0.07724 0.64149 0.03793 C 0.69166 -0.00139 0.67378 -0.09945 0.6559 -0.19727 " pathEditMode="relative" ptsTypes="aaaaA">
                                      <p:cBhvr>
                                        <p:cTn id="24" dur="2000" fill="hold"/>
                                        <p:tgtEl>
                                          <p:spTgt spid="70"/>
                                        </p:tgtEl>
                                        <p:attrNameLst>
                                          <p:attrName>ppt_x</p:attrName>
                                          <p:attrName>ppt_y</p:attrName>
                                        </p:attrNameLst>
                                      </p:cBhvr>
                                    </p:animMotion>
                                  </p:childTnLst>
                                </p:cTn>
                              </p:par>
                              <p:par>
                                <p:cTn id="25" presetID="0" presetClass="path" presetSubtype="0" accel="50000" decel="50000" fill="hold" grpId="0" nodeType="withEffect">
                                  <p:stCondLst>
                                    <p:cond delay="700"/>
                                  </p:stCondLst>
                                  <p:childTnLst>
                                    <p:animMotion origin="layout" path="M 5.83333E-6 2.81221E-6 C 5.83333E-6 2.81221E-6 0.15973 -0.05805 0.31945 -0.1161 " pathEditMode="relative" ptsTypes="aA">
                                      <p:cBhvr>
                                        <p:cTn id="26" dur="1300" fill="hold"/>
                                        <p:tgtEl>
                                          <p:spTgt spid="71"/>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6.11111E-6 3.9408E-6 C 0.03732 -0.06429 0.07482 -0.12859 0.11683 -0.15056 C 0.15885 -0.17253 0.20347 -0.16767 0.2519 -0.13136 C 0.30034 -0.09505 0.37222 0.06383 0.40781 0.06753 C 0.4434 0.07123 0.45416 -0.01896 0.46492 -0.10893 " pathEditMode="relative" ptsTypes="aaaaA">
                                      <p:cBhvr>
                                        <p:cTn id="28" dur="2000" fill="hold"/>
                                        <p:tgtEl>
                                          <p:spTgt spid="72"/>
                                        </p:tgtEl>
                                        <p:attrNameLst>
                                          <p:attrName>ppt_x</p:attrName>
                                          <p:attrName>ppt_y</p:attrName>
                                        </p:attrNameLst>
                                      </p:cBhvr>
                                    </p:animMotion>
                                  </p:childTnLst>
                                </p:cTn>
                              </p:par>
                            </p:childTnLst>
                          </p:cTn>
                        </p:par>
                        <p:par>
                          <p:cTn id="29" fill="hold" nodeType="afterGroup">
                            <p:stCondLst>
                              <p:cond delay="2700"/>
                            </p:stCondLst>
                            <p:childTnLst>
                              <p:par>
                                <p:cTn id="30" presetID="1"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4" grpId="0" animBg="1"/>
      <p:bldP spid="65" grpId="0" animBg="1"/>
      <p:bldP spid="66" grpId="0" animBg="1"/>
      <p:bldP spid="67" grpId="0" animBg="1"/>
      <p:bldP spid="69" grpId="0" animBg="1"/>
      <p:bldP spid="70" grpId="0" animBg="1"/>
      <p:bldP spid="71" grpId="0" animBg="1"/>
      <p:bldP spid="7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A4D55AE9-996F-0942-9212-0BED1C478017}"/>
              </a:ext>
            </a:extLst>
          </p:cNvPr>
          <p:cNvSpPr>
            <a:spLocks noGrp="1"/>
          </p:cNvSpPr>
          <p:nvPr>
            <p:ph type="title"/>
          </p:nvPr>
        </p:nvSpPr>
        <p:spPr/>
        <p:txBody>
          <a:bodyPr/>
          <a:lstStyle/>
          <a:p>
            <a:pPr eaLnBrk="1" hangingPunct="1"/>
            <a:r>
              <a:rPr kumimoji="0" lang="en-US" altLang="zh-CN" b="1"/>
              <a:t>In Summary</a:t>
            </a:r>
          </a:p>
        </p:txBody>
      </p:sp>
      <p:sp>
        <p:nvSpPr>
          <p:cNvPr id="53250" name="Content Placeholder 2">
            <a:extLst>
              <a:ext uri="{FF2B5EF4-FFF2-40B4-BE49-F238E27FC236}">
                <a16:creationId xmlns:a16="http://schemas.microsoft.com/office/drawing/2014/main" id="{4B3BD18B-5C77-B643-BBEE-1A2ED7198890}"/>
              </a:ext>
            </a:extLst>
          </p:cNvPr>
          <p:cNvSpPr>
            <a:spLocks noGrp="1"/>
          </p:cNvSpPr>
          <p:nvPr>
            <p:ph idx="1"/>
          </p:nvPr>
        </p:nvSpPr>
        <p:spPr>
          <a:xfrm>
            <a:off x="457200" y="1447800"/>
            <a:ext cx="8305800" cy="4684713"/>
          </a:xfrm>
        </p:spPr>
        <p:txBody>
          <a:bodyPr/>
          <a:lstStyle/>
          <a:p>
            <a:pPr marL="0" indent="0" algn="ctr" eaLnBrk="1" hangingPunct="1">
              <a:buFont typeface="Arial" panose="020B0604020202020204" pitchFamily="34" charset="0"/>
              <a:buNone/>
            </a:pPr>
            <a:r>
              <a:rPr kumimoji="0" lang="en-US" altLang="zh-CN" sz="4000" b="1"/>
              <a:t>GraphLab 1 and Pregel are not well suited for natural graphs</a:t>
            </a:r>
          </a:p>
          <a:p>
            <a:pPr marL="0" indent="0" eaLnBrk="1" hangingPunct="1"/>
            <a:endParaRPr kumimoji="0" lang="en-US" altLang="zh-CN" sz="2000" b="1"/>
          </a:p>
          <a:p>
            <a:pPr marL="0" indent="0" eaLnBrk="1" hangingPunct="1"/>
            <a:endParaRPr kumimoji="0" lang="en-US" altLang="zh-CN" sz="4000" b="1"/>
          </a:p>
          <a:p>
            <a:pPr marL="0" indent="0" eaLnBrk="1" hangingPunct="1"/>
            <a:r>
              <a:rPr kumimoji="0" lang="en-US" altLang="zh-CN"/>
              <a:t>Poor performance on high-degree vertices</a:t>
            </a:r>
          </a:p>
          <a:p>
            <a:pPr marL="0" indent="0" eaLnBrk="1" hangingPunct="1"/>
            <a:r>
              <a:rPr kumimoji="0" lang="en-US" altLang="zh-CN"/>
              <a:t>Low Quality Partitioning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EA89DB7-BE7B-8046-BEFA-251AB1FB7BE8}"/>
              </a:ext>
            </a:extLst>
          </p:cNvPr>
          <p:cNvSpPr>
            <a:spLocks noGrp="1"/>
          </p:cNvSpPr>
          <p:nvPr>
            <p:ph idx="1"/>
          </p:nvPr>
        </p:nvSpPr>
        <p:spPr>
          <a:xfrm>
            <a:off x="457200" y="2514600"/>
            <a:ext cx="8229600" cy="3276600"/>
          </a:xfrm>
        </p:spPr>
        <p:txBody>
          <a:bodyPr/>
          <a:lstStyle/>
          <a:p>
            <a:pPr eaLnBrk="1" hangingPunct="1">
              <a:lnSpc>
                <a:spcPct val="90000"/>
              </a:lnSpc>
            </a:pPr>
            <a:r>
              <a:rPr kumimoji="0" lang="en-US" altLang="zh-CN" sz="3000"/>
              <a:t>Distribute a single vertex-update</a:t>
            </a:r>
          </a:p>
          <a:p>
            <a:pPr lvl="1" eaLnBrk="1" hangingPunct="1">
              <a:lnSpc>
                <a:spcPct val="90000"/>
              </a:lnSpc>
            </a:pPr>
            <a:r>
              <a:rPr kumimoji="0" lang="en-US" altLang="zh-CN" sz="2600"/>
              <a:t>Move computation to data</a:t>
            </a:r>
          </a:p>
          <a:p>
            <a:pPr lvl="1" eaLnBrk="1" hangingPunct="1">
              <a:lnSpc>
                <a:spcPct val="90000"/>
              </a:lnSpc>
            </a:pPr>
            <a:r>
              <a:rPr kumimoji="0" lang="en-US" altLang="zh-CN" sz="2600"/>
              <a:t>Parallelize high-degree vertices</a:t>
            </a:r>
          </a:p>
          <a:p>
            <a:pPr eaLnBrk="1" hangingPunct="1">
              <a:lnSpc>
                <a:spcPct val="90000"/>
              </a:lnSpc>
            </a:pPr>
            <a:endParaRPr kumimoji="0" lang="en-US" altLang="zh-CN" sz="3000"/>
          </a:p>
          <a:p>
            <a:pPr eaLnBrk="1" hangingPunct="1">
              <a:lnSpc>
                <a:spcPct val="90000"/>
              </a:lnSpc>
            </a:pPr>
            <a:r>
              <a:rPr kumimoji="0" lang="en-US" altLang="zh-CN" sz="3000"/>
              <a:t>Vertex Partitioning</a:t>
            </a:r>
          </a:p>
          <a:p>
            <a:pPr lvl="1" eaLnBrk="1" hangingPunct="1">
              <a:lnSpc>
                <a:spcPct val="90000"/>
              </a:lnSpc>
            </a:pPr>
            <a:r>
              <a:rPr kumimoji="0" lang="en-US" altLang="zh-CN" sz="2600"/>
              <a:t>Simple online approach, effectively partitions large power-law graphs</a:t>
            </a:r>
          </a:p>
        </p:txBody>
      </p:sp>
      <p:grpSp>
        <p:nvGrpSpPr>
          <p:cNvPr id="54274" name="Group 1">
            <a:extLst>
              <a:ext uri="{FF2B5EF4-FFF2-40B4-BE49-F238E27FC236}">
                <a16:creationId xmlns:a16="http://schemas.microsoft.com/office/drawing/2014/main" id="{763AFD3A-C751-6141-A012-EF4E2D894106}"/>
              </a:ext>
            </a:extLst>
          </p:cNvPr>
          <p:cNvGrpSpPr>
            <a:grpSpLocks/>
          </p:cNvGrpSpPr>
          <p:nvPr/>
        </p:nvGrpSpPr>
        <p:grpSpPr bwMode="auto">
          <a:xfrm>
            <a:off x="2133600" y="152400"/>
            <a:ext cx="4838700" cy="1760538"/>
            <a:chOff x="2133600" y="152400"/>
            <a:chExt cx="4838700" cy="1760041"/>
          </a:xfrm>
        </p:grpSpPr>
        <p:sp>
          <p:nvSpPr>
            <p:cNvPr id="8" name="TextBox 7">
              <a:extLst>
                <a:ext uri="{FF2B5EF4-FFF2-40B4-BE49-F238E27FC236}">
                  <a16:creationId xmlns:a16="http://schemas.microsoft.com/office/drawing/2014/main" id="{9C95944A-C448-C541-AC75-06E2670BAA5A}"/>
                </a:ext>
              </a:extLst>
            </p:cNvPr>
            <p:cNvSpPr txBox="1"/>
            <p:nvPr/>
          </p:nvSpPr>
          <p:spPr>
            <a:xfrm>
              <a:off x="6019800" y="1143000"/>
              <a:ext cx="470652" cy="769441"/>
            </a:xfrm>
            <a:prstGeom prst="rect">
              <a:avLst/>
            </a:prstGeom>
            <a:noFill/>
          </p:spPr>
          <p:txBody>
            <a:bodyPr wrap="none">
              <a:spAutoFit/>
            </a:bodyPr>
            <a:lstStyle/>
            <a:p>
              <a:pPr eaLnBrk="1" fontAlgn="auto" hangingPunct="1">
                <a:spcBef>
                  <a:spcPts val="0"/>
                </a:spcBef>
                <a:spcAft>
                  <a:spcPts val="0"/>
                </a:spcAft>
                <a:defRPr/>
              </a:pPr>
              <a:r>
                <a:rPr lang="en-US" sz="44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outerShdw blurRad="60007" dist="200025" dir="15000000" sy="30000" kx="-1800000" algn="bl" rotWithShape="0">
                      <a:prstClr val="black">
                        <a:alpha val="32000"/>
                      </a:prstClr>
                    </a:outerShdw>
                  </a:effectLst>
                  <a:latin typeface="+mj-lt"/>
                  <a:ea typeface="+mn-ea"/>
                  <a:cs typeface="Arial Rounded MT Bold"/>
                </a:rPr>
                <a:t>2</a:t>
              </a:r>
            </a:p>
          </p:txBody>
        </p:sp>
        <p:pic>
          <p:nvPicPr>
            <p:cNvPr id="54276" name="Picture 8">
              <a:extLst>
                <a:ext uri="{FF2B5EF4-FFF2-40B4-BE49-F238E27FC236}">
                  <a16:creationId xmlns:a16="http://schemas.microsoft.com/office/drawing/2014/main" id="{21088939-1606-C341-9AA0-B579B1AC48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52400"/>
              <a:ext cx="48387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A7162-C939-7E41-B292-F2F9ACA8559B}"/>
              </a:ext>
            </a:extLst>
          </p:cNvPr>
          <p:cNvSpPr>
            <a:spLocks noGrp="1"/>
          </p:cNvSpPr>
          <p:nvPr>
            <p:ph type="title"/>
          </p:nvPr>
        </p:nvSpPr>
        <p:spPr>
          <a:xfrm>
            <a:off x="512231" y="69886"/>
            <a:ext cx="8229600" cy="1143000"/>
          </a:xfrm>
        </p:spPr>
        <p:txBody>
          <a:bodyPr/>
          <a:lstStyle/>
          <a:p>
            <a:r>
              <a:rPr kumimoji="1" lang="en-US" altLang="zh-CN" dirty="0"/>
              <a:t>Analysis on Graphs</a:t>
            </a:r>
            <a:endParaRPr kumimoji="1" lang="zh-CN" altLang="en-US" dirty="0"/>
          </a:p>
        </p:txBody>
      </p:sp>
      <p:grpSp>
        <p:nvGrpSpPr>
          <p:cNvPr id="3" name="组合 2">
            <a:extLst>
              <a:ext uri="{FF2B5EF4-FFF2-40B4-BE49-F238E27FC236}">
                <a16:creationId xmlns:a16="http://schemas.microsoft.com/office/drawing/2014/main" id="{324574BA-BF40-3C4B-928A-74F920733D74}"/>
              </a:ext>
            </a:extLst>
          </p:cNvPr>
          <p:cNvGrpSpPr/>
          <p:nvPr/>
        </p:nvGrpSpPr>
        <p:grpSpPr>
          <a:xfrm>
            <a:off x="3525554" y="1689640"/>
            <a:ext cx="2361585" cy="2285405"/>
            <a:chOff x="4492177" y="1511300"/>
            <a:chExt cx="2362200" cy="2286000"/>
          </a:xfrm>
        </p:grpSpPr>
        <p:sp>
          <p:nvSpPr>
            <p:cNvPr id="4" name="矩形 3">
              <a:extLst>
                <a:ext uri="{FF2B5EF4-FFF2-40B4-BE49-F238E27FC236}">
                  <a16:creationId xmlns:a16="http://schemas.microsoft.com/office/drawing/2014/main" id="{62EAC070-FDAA-B74B-96A1-C4E0C005667C}"/>
                </a:ext>
              </a:extLst>
            </p:cNvPr>
            <p:cNvSpPr/>
            <p:nvPr/>
          </p:nvSpPr>
          <p:spPr bwMode="auto">
            <a:xfrm>
              <a:off x="4492177" y="1511300"/>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5" name="TextBox 3">
              <a:extLst>
                <a:ext uri="{FF2B5EF4-FFF2-40B4-BE49-F238E27FC236}">
                  <a16:creationId xmlns:a16="http://schemas.microsoft.com/office/drawing/2014/main" id="{642085B3-A316-6948-97B7-8F37D3A537B6}"/>
                </a:ext>
              </a:extLst>
            </p:cNvPr>
            <p:cNvSpPr txBox="1"/>
            <p:nvPr/>
          </p:nvSpPr>
          <p:spPr>
            <a:xfrm>
              <a:off x="4833983" y="1596121"/>
              <a:ext cx="1948476"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Importance</a:t>
              </a:r>
              <a:endParaRPr lang="zh-CN" altLang="en-US" sz="2399" dirty="0">
                <a:latin typeface="Heiti SC Medium" pitchFamily="2" charset="-128"/>
                <a:ea typeface="Heiti SC Medium" pitchFamily="2" charset="-128"/>
              </a:endParaRPr>
            </a:p>
          </p:txBody>
        </p:sp>
        <p:sp>
          <p:nvSpPr>
            <p:cNvPr id="6" name="椭圆 5">
              <a:extLst>
                <a:ext uri="{FF2B5EF4-FFF2-40B4-BE49-F238E27FC236}">
                  <a16:creationId xmlns:a16="http://schemas.microsoft.com/office/drawing/2014/main" id="{DC169788-0E6A-9644-B241-DAC9CF6AB956}"/>
                </a:ext>
              </a:extLst>
            </p:cNvPr>
            <p:cNvSpPr/>
            <p:nvPr/>
          </p:nvSpPr>
          <p:spPr bwMode="auto">
            <a:xfrm>
              <a:off x="5234059" y="25274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 name="椭圆 6">
              <a:extLst>
                <a:ext uri="{FF2B5EF4-FFF2-40B4-BE49-F238E27FC236}">
                  <a16:creationId xmlns:a16="http://schemas.microsoft.com/office/drawing/2014/main" id="{4EFEEC69-5A53-6446-A1CA-61DE988FA695}"/>
                </a:ext>
              </a:extLst>
            </p:cNvPr>
            <p:cNvSpPr/>
            <p:nvPr/>
          </p:nvSpPr>
          <p:spPr bwMode="auto">
            <a:xfrm>
              <a:off x="5627759" y="2870348"/>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8" name="椭圆 7">
              <a:extLst>
                <a:ext uri="{FF2B5EF4-FFF2-40B4-BE49-F238E27FC236}">
                  <a16:creationId xmlns:a16="http://schemas.microsoft.com/office/drawing/2014/main" id="{F9875D6C-68E2-4046-9475-E666C9F9C9FD}"/>
                </a:ext>
              </a:extLst>
            </p:cNvPr>
            <p:cNvSpPr/>
            <p:nvPr/>
          </p:nvSpPr>
          <p:spPr bwMode="auto">
            <a:xfrm>
              <a:off x="5005459" y="2953617"/>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 name="椭圆 8">
              <a:extLst>
                <a:ext uri="{FF2B5EF4-FFF2-40B4-BE49-F238E27FC236}">
                  <a16:creationId xmlns:a16="http://schemas.microsoft.com/office/drawing/2014/main" id="{0CDB18EA-8B22-2D4E-8935-EF7A0607CDD8}"/>
                </a:ext>
              </a:extLst>
            </p:cNvPr>
            <p:cNvSpPr/>
            <p:nvPr/>
          </p:nvSpPr>
          <p:spPr bwMode="auto">
            <a:xfrm>
              <a:off x="5348359" y="3227535"/>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10" name="椭圆 9">
              <a:extLst>
                <a:ext uri="{FF2B5EF4-FFF2-40B4-BE49-F238E27FC236}">
                  <a16:creationId xmlns:a16="http://schemas.microsoft.com/office/drawing/2014/main" id="{49891DFD-CDF4-D44D-BA32-4689DD0A1CA6}"/>
                </a:ext>
              </a:extLst>
            </p:cNvPr>
            <p:cNvSpPr/>
            <p:nvPr/>
          </p:nvSpPr>
          <p:spPr bwMode="auto">
            <a:xfrm>
              <a:off x="5894459" y="25274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11" name="椭圆 10">
              <a:extLst>
                <a:ext uri="{FF2B5EF4-FFF2-40B4-BE49-F238E27FC236}">
                  <a16:creationId xmlns:a16="http://schemas.microsoft.com/office/drawing/2014/main" id="{BF31D960-C4DA-C14D-8958-775244A4FD95}"/>
                </a:ext>
              </a:extLst>
            </p:cNvPr>
            <p:cNvSpPr/>
            <p:nvPr/>
          </p:nvSpPr>
          <p:spPr bwMode="auto">
            <a:xfrm>
              <a:off x="6402459" y="3341835"/>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12" name="椭圆 11">
              <a:extLst>
                <a:ext uri="{FF2B5EF4-FFF2-40B4-BE49-F238E27FC236}">
                  <a16:creationId xmlns:a16="http://schemas.microsoft.com/office/drawing/2014/main" id="{F69F2F20-5D7C-5644-9C57-BFBE49E8564C}"/>
                </a:ext>
              </a:extLst>
            </p:cNvPr>
            <p:cNvSpPr/>
            <p:nvPr/>
          </p:nvSpPr>
          <p:spPr bwMode="auto">
            <a:xfrm>
              <a:off x="4683266" y="2129631"/>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13" name="椭圆 12">
              <a:extLst>
                <a:ext uri="{FF2B5EF4-FFF2-40B4-BE49-F238E27FC236}">
                  <a16:creationId xmlns:a16="http://schemas.microsoft.com/office/drawing/2014/main" id="{D96C9DB7-8825-1442-823E-3FC06B5EEE0C}"/>
                </a:ext>
              </a:extLst>
            </p:cNvPr>
            <p:cNvSpPr/>
            <p:nvPr/>
          </p:nvSpPr>
          <p:spPr bwMode="auto">
            <a:xfrm>
              <a:off x="6377059" y="2204392"/>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14" name="直线连接符 13">
              <a:extLst>
                <a:ext uri="{FF2B5EF4-FFF2-40B4-BE49-F238E27FC236}">
                  <a16:creationId xmlns:a16="http://schemas.microsoft.com/office/drawing/2014/main" id="{E0FF6B20-E63A-9E4E-80B7-2683AC8F622C}"/>
                </a:ext>
              </a:extLst>
            </p:cNvPr>
            <p:cNvCxnSpPr>
              <a:stCxn id="6" idx="5"/>
              <a:endCxn id="7" idx="1"/>
            </p:cNvCxnSpPr>
            <p:nvPr/>
          </p:nvCxnSpPr>
          <p:spPr bwMode="auto">
            <a:xfrm>
              <a:off x="5429181" y="2722570"/>
              <a:ext cx="232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连接符 14">
              <a:extLst>
                <a:ext uri="{FF2B5EF4-FFF2-40B4-BE49-F238E27FC236}">
                  <a16:creationId xmlns:a16="http://schemas.microsoft.com/office/drawing/2014/main" id="{FFF476D6-B9D1-7F45-924C-A487C5661371}"/>
                </a:ext>
              </a:extLst>
            </p:cNvPr>
            <p:cNvCxnSpPr>
              <a:cxnSpLocks/>
              <a:stCxn id="9" idx="7"/>
              <a:endCxn id="7" idx="3"/>
            </p:cNvCxnSpPr>
            <p:nvPr/>
          </p:nvCxnSpPr>
          <p:spPr bwMode="auto">
            <a:xfrm flipV="1">
              <a:off x="5543481" y="3065471"/>
              <a:ext cx="117756" cy="195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线连接符 15">
              <a:extLst>
                <a:ext uri="{FF2B5EF4-FFF2-40B4-BE49-F238E27FC236}">
                  <a16:creationId xmlns:a16="http://schemas.microsoft.com/office/drawing/2014/main" id="{BE34B55E-2FC2-E444-8A47-54AADBFAFD47}"/>
                </a:ext>
              </a:extLst>
            </p:cNvPr>
            <p:cNvCxnSpPr>
              <a:cxnSpLocks/>
              <a:stCxn id="7" idx="2"/>
              <a:endCxn id="8" idx="7"/>
            </p:cNvCxnSpPr>
            <p:nvPr/>
          </p:nvCxnSpPr>
          <p:spPr bwMode="auto">
            <a:xfrm flipH="1">
              <a:off x="5200581" y="2984649"/>
              <a:ext cx="427178" cy="24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1FA0C0CA-6B19-364B-8B61-54666621C4D7}"/>
                </a:ext>
              </a:extLst>
            </p:cNvPr>
            <p:cNvCxnSpPr>
              <a:cxnSpLocks/>
              <a:endCxn id="9" idx="2"/>
            </p:cNvCxnSpPr>
            <p:nvPr/>
          </p:nvCxnSpPr>
          <p:spPr bwMode="auto">
            <a:xfrm flipV="1">
              <a:off x="4950109" y="3341835"/>
              <a:ext cx="398251" cy="1014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连接符 17">
              <a:extLst>
                <a:ext uri="{FF2B5EF4-FFF2-40B4-BE49-F238E27FC236}">
                  <a16:creationId xmlns:a16="http://schemas.microsoft.com/office/drawing/2014/main" id="{058DB87F-D1FC-334A-850B-4037FAC18214}"/>
                </a:ext>
              </a:extLst>
            </p:cNvPr>
            <p:cNvCxnSpPr>
              <a:cxnSpLocks/>
              <a:stCxn id="11" idx="1"/>
              <a:endCxn id="7" idx="6"/>
            </p:cNvCxnSpPr>
            <p:nvPr/>
          </p:nvCxnSpPr>
          <p:spPr bwMode="auto">
            <a:xfrm flipH="1" flipV="1">
              <a:off x="5856359" y="2984649"/>
              <a:ext cx="579578" cy="390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295C38FB-6CD4-F64D-A258-AA0C21A9C260}"/>
                </a:ext>
              </a:extLst>
            </p:cNvPr>
            <p:cNvCxnSpPr>
              <a:cxnSpLocks/>
              <a:stCxn id="10" idx="3"/>
              <a:endCxn id="7" idx="7"/>
            </p:cNvCxnSpPr>
            <p:nvPr/>
          </p:nvCxnSpPr>
          <p:spPr bwMode="auto">
            <a:xfrm flipH="1">
              <a:off x="5822881" y="2722570"/>
              <a:ext cx="105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连接符 19">
              <a:extLst>
                <a:ext uri="{FF2B5EF4-FFF2-40B4-BE49-F238E27FC236}">
                  <a16:creationId xmlns:a16="http://schemas.microsoft.com/office/drawing/2014/main" id="{BD9328C3-578C-2D44-95AD-308AB0AE96EC}"/>
                </a:ext>
              </a:extLst>
            </p:cNvPr>
            <p:cNvCxnSpPr>
              <a:cxnSpLocks/>
              <a:stCxn id="13" idx="3"/>
              <a:endCxn id="10" idx="7"/>
            </p:cNvCxnSpPr>
            <p:nvPr/>
          </p:nvCxnSpPr>
          <p:spPr bwMode="auto">
            <a:xfrm flipH="1">
              <a:off x="6089581" y="2399514"/>
              <a:ext cx="320956" cy="1614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连接符 20">
              <a:extLst>
                <a:ext uri="{FF2B5EF4-FFF2-40B4-BE49-F238E27FC236}">
                  <a16:creationId xmlns:a16="http://schemas.microsoft.com/office/drawing/2014/main" id="{1B692114-63F1-934D-A846-CE5090E7A9F0}"/>
                </a:ext>
              </a:extLst>
            </p:cNvPr>
            <p:cNvCxnSpPr>
              <a:cxnSpLocks/>
              <a:stCxn id="12" idx="5"/>
              <a:endCxn id="6" idx="1"/>
            </p:cNvCxnSpPr>
            <p:nvPr/>
          </p:nvCxnSpPr>
          <p:spPr bwMode="auto">
            <a:xfrm>
              <a:off x="4878389" y="2324754"/>
              <a:ext cx="389149" cy="236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1">
              <a:extLst>
                <a:ext uri="{FF2B5EF4-FFF2-40B4-BE49-F238E27FC236}">
                  <a16:creationId xmlns:a16="http://schemas.microsoft.com/office/drawing/2014/main" id="{4FEEA8BA-0644-FC4F-A439-EA084F10F54A}"/>
                </a:ext>
              </a:extLst>
            </p:cNvPr>
            <p:cNvSpPr/>
            <p:nvPr/>
          </p:nvSpPr>
          <p:spPr bwMode="auto">
            <a:xfrm>
              <a:off x="4726059" y="3361531"/>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23" name="直线连接符 22">
              <a:extLst>
                <a:ext uri="{FF2B5EF4-FFF2-40B4-BE49-F238E27FC236}">
                  <a16:creationId xmlns:a16="http://schemas.microsoft.com/office/drawing/2014/main" id="{1BF021F8-A9E8-9C41-9368-80D866A8C421}"/>
                </a:ext>
              </a:extLst>
            </p:cNvPr>
            <p:cNvCxnSpPr>
              <a:cxnSpLocks/>
              <a:stCxn id="22" idx="7"/>
              <a:endCxn id="8" idx="4"/>
            </p:cNvCxnSpPr>
            <p:nvPr/>
          </p:nvCxnSpPr>
          <p:spPr bwMode="auto">
            <a:xfrm flipV="1">
              <a:off x="4921181" y="3182217"/>
              <a:ext cx="198578" cy="212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4" name="组合 23">
            <a:extLst>
              <a:ext uri="{FF2B5EF4-FFF2-40B4-BE49-F238E27FC236}">
                <a16:creationId xmlns:a16="http://schemas.microsoft.com/office/drawing/2014/main" id="{314D9B1B-9BC3-A94A-9E72-0A309C1D839A}"/>
              </a:ext>
            </a:extLst>
          </p:cNvPr>
          <p:cNvGrpSpPr/>
          <p:nvPr/>
        </p:nvGrpSpPr>
        <p:grpSpPr>
          <a:xfrm>
            <a:off x="457200" y="1689996"/>
            <a:ext cx="2361585" cy="2285405"/>
            <a:chOff x="7520059" y="1511300"/>
            <a:chExt cx="2362200" cy="2286000"/>
          </a:xfrm>
        </p:grpSpPr>
        <p:sp>
          <p:nvSpPr>
            <p:cNvPr id="25" name="矩形 24">
              <a:extLst>
                <a:ext uri="{FF2B5EF4-FFF2-40B4-BE49-F238E27FC236}">
                  <a16:creationId xmlns:a16="http://schemas.microsoft.com/office/drawing/2014/main" id="{5CF479C3-DB2D-9844-ADD7-92538325A731}"/>
                </a:ext>
              </a:extLst>
            </p:cNvPr>
            <p:cNvSpPr/>
            <p:nvPr/>
          </p:nvSpPr>
          <p:spPr bwMode="auto">
            <a:xfrm>
              <a:off x="7520059" y="1511300"/>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26" name="TextBox 3">
              <a:extLst>
                <a:ext uri="{FF2B5EF4-FFF2-40B4-BE49-F238E27FC236}">
                  <a16:creationId xmlns:a16="http://schemas.microsoft.com/office/drawing/2014/main" id="{B4B467FC-73CA-0145-A530-06B57AFA25B0}"/>
                </a:ext>
              </a:extLst>
            </p:cNvPr>
            <p:cNvSpPr txBox="1"/>
            <p:nvPr/>
          </p:nvSpPr>
          <p:spPr>
            <a:xfrm>
              <a:off x="8215717" y="1625989"/>
              <a:ext cx="869375"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Path</a:t>
              </a:r>
              <a:endParaRPr lang="zh-CN" altLang="en-US" sz="2399" dirty="0">
                <a:latin typeface="Heiti SC Medium" pitchFamily="2" charset="-128"/>
                <a:ea typeface="Heiti SC Medium" pitchFamily="2" charset="-128"/>
              </a:endParaRPr>
            </a:p>
          </p:txBody>
        </p:sp>
        <p:sp>
          <p:nvSpPr>
            <p:cNvPr id="27" name="椭圆 26">
              <a:extLst>
                <a:ext uri="{FF2B5EF4-FFF2-40B4-BE49-F238E27FC236}">
                  <a16:creationId xmlns:a16="http://schemas.microsoft.com/office/drawing/2014/main" id="{2FD61F50-184B-214F-93A8-F8ED85F388E4}"/>
                </a:ext>
              </a:extLst>
            </p:cNvPr>
            <p:cNvSpPr/>
            <p:nvPr/>
          </p:nvSpPr>
          <p:spPr bwMode="auto">
            <a:xfrm>
              <a:off x="8244515" y="24131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28" name="椭圆 27">
              <a:extLst>
                <a:ext uri="{FF2B5EF4-FFF2-40B4-BE49-F238E27FC236}">
                  <a16:creationId xmlns:a16="http://schemas.microsoft.com/office/drawing/2014/main" id="{E04A59E3-22B3-074F-A9B1-FC334EE61ADE}"/>
                </a:ext>
              </a:extLst>
            </p:cNvPr>
            <p:cNvSpPr/>
            <p:nvPr/>
          </p:nvSpPr>
          <p:spPr bwMode="auto">
            <a:xfrm>
              <a:off x="8638215" y="27560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29" name="椭圆 28">
              <a:extLst>
                <a:ext uri="{FF2B5EF4-FFF2-40B4-BE49-F238E27FC236}">
                  <a16:creationId xmlns:a16="http://schemas.microsoft.com/office/drawing/2014/main" id="{DCFC660F-9105-D84A-80F7-ED1D1AD72034}"/>
                </a:ext>
              </a:extLst>
            </p:cNvPr>
            <p:cNvSpPr/>
            <p:nvPr/>
          </p:nvSpPr>
          <p:spPr bwMode="auto">
            <a:xfrm>
              <a:off x="8015915" y="2839317"/>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30" name="椭圆 29">
              <a:extLst>
                <a:ext uri="{FF2B5EF4-FFF2-40B4-BE49-F238E27FC236}">
                  <a16:creationId xmlns:a16="http://schemas.microsoft.com/office/drawing/2014/main" id="{6E69D980-F83E-D14E-B594-6255F0FB83E1}"/>
                </a:ext>
              </a:extLst>
            </p:cNvPr>
            <p:cNvSpPr/>
            <p:nvPr/>
          </p:nvSpPr>
          <p:spPr bwMode="auto">
            <a:xfrm>
              <a:off x="8904915" y="24131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31" name="椭圆 30">
              <a:extLst>
                <a:ext uri="{FF2B5EF4-FFF2-40B4-BE49-F238E27FC236}">
                  <a16:creationId xmlns:a16="http://schemas.microsoft.com/office/drawing/2014/main" id="{E1B7E241-6B1D-EA4B-BFA4-D47BA6375B44}"/>
                </a:ext>
              </a:extLst>
            </p:cNvPr>
            <p:cNvSpPr/>
            <p:nvPr/>
          </p:nvSpPr>
          <p:spPr bwMode="auto">
            <a:xfrm>
              <a:off x="9412915" y="3227535"/>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32" name="椭圆 31">
              <a:extLst>
                <a:ext uri="{FF2B5EF4-FFF2-40B4-BE49-F238E27FC236}">
                  <a16:creationId xmlns:a16="http://schemas.microsoft.com/office/drawing/2014/main" id="{A10F2BAD-FBDA-2144-8013-E891721E07D8}"/>
                </a:ext>
              </a:extLst>
            </p:cNvPr>
            <p:cNvSpPr/>
            <p:nvPr/>
          </p:nvSpPr>
          <p:spPr bwMode="auto">
            <a:xfrm>
              <a:off x="7693722" y="2015331"/>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33" name="椭圆 32">
              <a:extLst>
                <a:ext uri="{FF2B5EF4-FFF2-40B4-BE49-F238E27FC236}">
                  <a16:creationId xmlns:a16="http://schemas.microsoft.com/office/drawing/2014/main" id="{E8E65C17-074E-E045-AED6-8B34DE1D3AA0}"/>
                </a:ext>
              </a:extLst>
            </p:cNvPr>
            <p:cNvSpPr/>
            <p:nvPr/>
          </p:nvSpPr>
          <p:spPr bwMode="auto">
            <a:xfrm>
              <a:off x="9387515" y="2090092"/>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34" name="直线连接符 33">
              <a:extLst>
                <a:ext uri="{FF2B5EF4-FFF2-40B4-BE49-F238E27FC236}">
                  <a16:creationId xmlns:a16="http://schemas.microsoft.com/office/drawing/2014/main" id="{A7A64A0F-12CF-944E-B8F7-D4CBB6BCC4D5}"/>
                </a:ext>
              </a:extLst>
            </p:cNvPr>
            <p:cNvCxnSpPr>
              <a:stCxn id="27" idx="5"/>
              <a:endCxn id="28" idx="1"/>
            </p:cNvCxnSpPr>
            <p:nvPr/>
          </p:nvCxnSpPr>
          <p:spPr bwMode="auto">
            <a:xfrm>
              <a:off x="8439637" y="2608270"/>
              <a:ext cx="232056" cy="181256"/>
            </a:xfrm>
            <a:prstGeom prst="line">
              <a:avLst/>
            </a:prstGeom>
            <a:solidFill>
              <a:schemeClr val="accent1"/>
            </a:solid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线连接符 34">
              <a:extLst>
                <a:ext uri="{FF2B5EF4-FFF2-40B4-BE49-F238E27FC236}">
                  <a16:creationId xmlns:a16="http://schemas.microsoft.com/office/drawing/2014/main" id="{89391022-367A-C543-8A5A-8662E8FAD353}"/>
                </a:ext>
              </a:extLst>
            </p:cNvPr>
            <p:cNvCxnSpPr>
              <a:cxnSpLocks/>
              <a:stCxn id="28" idx="2"/>
              <a:endCxn id="29" idx="7"/>
            </p:cNvCxnSpPr>
            <p:nvPr/>
          </p:nvCxnSpPr>
          <p:spPr bwMode="auto">
            <a:xfrm flipH="1">
              <a:off x="8211037" y="2870349"/>
              <a:ext cx="427178" cy="24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线连接符 35">
              <a:extLst>
                <a:ext uri="{FF2B5EF4-FFF2-40B4-BE49-F238E27FC236}">
                  <a16:creationId xmlns:a16="http://schemas.microsoft.com/office/drawing/2014/main" id="{7F5204EB-E8A6-1642-B98E-85F07F0D5461}"/>
                </a:ext>
              </a:extLst>
            </p:cNvPr>
            <p:cNvCxnSpPr>
              <a:cxnSpLocks/>
              <a:endCxn id="29" idx="3"/>
            </p:cNvCxnSpPr>
            <p:nvPr/>
          </p:nvCxnSpPr>
          <p:spPr bwMode="auto">
            <a:xfrm flipV="1">
              <a:off x="7884293" y="3034439"/>
              <a:ext cx="165101" cy="24382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线连接符 36">
              <a:extLst>
                <a:ext uri="{FF2B5EF4-FFF2-40B4-BE49-F238E27FC236}">
                  <a16:creationId xmlns:a16="http://schemas.microsoft.com/office/drawing/2014/main" id="{8EB5D04E-A726-484E-8E01-FB55A2801B0A}"/>
                </a:ext>
              </a:extLst>
            </p:cNvPr>
            <p:cNvCxnSpPr>
              <a:cxnSpLocks/>
              <a:stCxn id="30" idx="3"/>
              <a:endCxn id="28" idx="7"/>
            </p:cNvCxnSpPr>
            <p:nvPr/>
          </p:nvCxnSpPr>
          <p:spPr bwMode="auto">
            <a:xfrm flipH="1">
              <a:off x="8833337" y="2608270"/>
              <a:ext cx="105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线连接符 37">
              <a:extLst>
                <a:ext uri="{FF2B5EF4-FFF2-40B4-BE49-F238E27FC236}">
                  <a16:creationId xmlns:a16="http://schemas.microsoft.com/office/drawing/2014/main" id="{BB088A28-DB74-5746-A399-CF970F002A96}"/>
                </a:ext>
              </a:extLst>
            </p:cNvPr>
            <p:cNvCxnSpPr>
              <a:cxnSpLocks/>
              <a:stCxn id="33" idx="3"/>
              <a:endCxn id="30" idx="7"/>
            </p:cNvCxnSpPr>
            <p:nvPr/>
          </p:nvCxnSpPr>
          <p:spPr bwMode="auto">
            <a:xfrm flipH="1">
              <a:off x="9100037" y="2285214"/>
              <a:ext cx="320956" cy="1614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线连接符 38">
              <a:extLst>
                <a:ext uri="{FF2B5EF4-FFF2-40B4-BE49-F238E27FC236}">
                  <a16:creationId xmlns:a16="http://schemas.microsoft.com/office/drawing/2014/main" id="{3DC7CE35-F6B8-1A43-9BFC-7859DE50089C}"/>
                </a:ext>
              </a:extLst>
            </p:cNvPr>
            <p:cNvCxnSpPr>
              <a:cxnSpLocks/>
              <a:stCxn id="32" idx="5"/>
              <a:endCxn id="27" idx="1"/>
            </p:cNvCxnSpPr>
            <p:nvPr/>
          </p:nvCxnSpPr>
          <p:spPr bwMode="auto">
            <a:xfrm>
              <a:off x="7888845" y="2210454"/>
              <a:ext cx="389149" cy="236173"/>
            </a:xfrm>
            <a:prstGeom prst="line">
              <a:avLst/>
            </a:prstGeom>
            <a:solidFill>
              <a:schemeClr val="accent1"/>
            </a:solid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椭圆 39">
              <a:extLst>
                <a:ext uri="{FF2B5EF4-FFF2-40B4-BE49-F238E27FC236}">
                  <a16:creationId xmlns:a16="http://schemas.microsoft.com/office/drawing/2014/main" id="{4E64FF46-C5D5-A245-A928-022D058DDF2D}"/>
                </a:ext>
              </a:extLst>
            </p:cNvPr>
            <p:cNvSpPr/>
            <p:nvPr/>
          </p:nvSpPr>
          <p:spPr bwMode="auto">
            <a:xfrm>
              <a:off x="7736515" y="3247231"/>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41" name="直线连接符 40">
              <a:extLst>
                <a:ext uri="{FF2B5EF4-FFF2-40B4-BE49-F238E27FC236}">
                  <a16:creationId xmlns:a16="http://schemas.microsoft.com/office/drawing/2014/main" id="{EACBFDB7-8412-C549-AB54-0D2FC6960526}"/>
                </a:ext>
              </a:extLst>
            </p:cNvPr>
            <p:cNvCxnSpPr>
              <a:cxnSpLocks/>
              <a:endCxn id="31" idx="1"/>
            </p:cNvCxnSpPr>
            <p:nvPr/>
          </p:nvCxnSpPr>
          <p:spPr bwMode="auto">
            <a:xfrm>
              <a:off x="8858685" y="2900953"/>
              <a:ext cx="587708" cy="360060"/>
            </a:xfrm>
            <a:prstGeom prst="line">
              <a:avLst/>
            </a:prstGeom>
            <a:solidFill>
              <a:schemeClr val="accent1"/>
            </a:solid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线连接符 41">
              <a:extLst>
                <a:ext uri="{FF2B5EF4-FFF2-40B4-BE49-F238E27FC236}">
                  <a16:creationId xmlns:a16="http://schemas.microsoft.com/office/drawing/2014/main" id="{3B4726E9-2497-154F-96E0-95D1D1839A5F}"/>
                </a:ext>
              </a:extLst>
            </p:cNvPr>
            <p:cNvCxnSpPr>
              <a:cxnSpLocks/>
              <a:endCxn id="27" idx="4"/>
            </p:cNvCxnSpPr>
            <p:nvPr/>
          </p:nvCxnSpPr>
          <p:spPr bwMode="auto">
            <a:xfrm flipV="1">
              <a:off x="8185637" y="2641748"/>
              <a:ext cx="173178" cy="2120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线连接符 42">
              <a:extLst>
                <a:ext uri="{FF2B5EF4-FFF2-40B4-BE49-F238E27FC236}">
                  <a16:creationId xmlns:a16="http://schemas.microsoft.com/office/drawing/2014/main" id="{8DA95560-EC15-404F-8A37-64B8D03FF510}"/>
                </a:ext>
              </a:extLst>
            </p:cNvPr>
            <p:cNvCxnSpPr>
              <a:cxnSpLocks/>
              <a:stCxn id="30" idx="2"/>
              <a:endCxn id="27" idx="6"/>
            </p:cNvCxnSpPr>
            <p:nvPr/>
          </p:nvCxnSpPr>
          <p:spPr bwMode="auto">
            <a:xfrm flipH="1">
              <a:off x="8473115" y="2527448"/>
              <a:ext cx="4318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4" name="组合 43">
            <a:extLst>
              <a:ext uri="{FF2B5EF4-FFF2-40B4-BE49-F238E27FC236}">
                <a16:creationId xmlns:a16="http://schemas.microsoft.com/office/drawing/2014/main" id="{28BEA7FC-5E67-884B-8D7C-9DA8BBB59751}"/>
              </a:ext>
            </a:extLst>
          </p:cNvPr>
          <p:cNvGrpSpPr/>
          <p:nvPr/>
        </p:nvGrpSpPr>
        <p:grpSpPr>
          <a:xfrm>
            <a:off x="3527040" y="4266372"/>
            <a:ext cx="2361585" cy="2285405"/>
            <a:chOff x="1398588" y="1511300"/>
            <a:chExt cx="2362200" cy="2286000"/>
          </a:xfrm>
        </p:grpSpPr>
        <p:sp>
          <p:nvSpPr>
            <p:cNvPr id="45" name="矩形 44">
              <a:extLst>
                <a:ext uri="{FF2B5EF4-FFF2-40B4-BE49-F238E27FC236}">
                  <a16:creationId xmlns:a16="http://schemas.microsoft.com/office/drawing/2014/main" id="{ECEC04E8-8F8F-1B4A-8C7C-53D261F0E4AA}"/>
                </a:ext>
              </a:extLst>
            </p:cNvPr>
            <p:cNvSpPr/>
            <p:nvPr/>
          </p:nvSpPr>
          <p:spPr bwMode="auto">
            <a:xfrm>
              <a:off x="1398588" y="1511300"/>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46" name="TextBox 3">
              <a:extLst>
                <a:ext uri="{FF2B5EF4-FFF2-40B4-BE49-F238E27FC236}">
                  <a16:creationId xmlns:a16="http://schemas.microsoft.com/office/drawing/2014/main" id="{2971363E-07C9-6F47-BDA5-4BAFDDB9BE89}"/>
                </a:ext>
              </a:extLst>
            </p:cNvPr>
            <p:cNvSpPr txBox="1"/>
            <p:nvPr/>
          </p:nvSpPr>
          <p:spPr>
            <a:xfrm>
              <a:off x="1662221" y="1628000"/>
              <a:ext cx="1996579"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Community </a:t>
              </a:r>
              <a:endParaRPr lang="zh-CN" altLang="en-US" sz="2399" dirty="0">
                <a:latin typeface="Heiti SC Medium" pitchFamily="2" charset="-128"/>
                <a:ea typeface="Heiti SC Medium" pitchFamily="2" charset="-128"/>
              </a:endParaRPr>
            </a:p>
          </p:txBody>
        </p:sp>
        <p:sp>
          <p:nvSpPr>
            <p:cNvPr id="47" name="椭圆 46">
              <a:extLst>
                <a:ext uri="{FF2B5EF4-FFF2-40B4-BE49-F238E27FC236}">
                  <a16:creationId xmlns:a16="http://schemas.microsoft.com/office/drawing/2014/main" id="{450C0280-9436-2B43-B05E-75EDA0CD10F5}"/>
                </a:ext>
              </a:extLst>
            </p:cNvPr>
            <p:cNvSpPr/>
            <p:nvPr/>
          </p:nvSpPr>
          <p:spPr bwMode="auto">
            <a:xfrm>
              <a:off x="2071688" y="2514600"/>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48" name="椭圆 47">
              <a:extLst>
                <a:ext uri="{FF2B5EF4-FFF2-40B4-BE49-F238E27FC236}">
                  <a16:creationId xmlns:a16="http://schemas.microsoft.com/office/drawing/2014/main" id="{4DDD5E3B-C849-E745-B3AD-B003F8B21A19}"/>
                </a:ext>
              </a:extLst>
            </p:cNvPr>
            <p:cNvSpPr/>
            <p:nvPr/>
          </p:nvSpPr>
          <p:spPr bwMode="auto">
            <a:xfrm>
              <a:off x="2465388" y="2857500"/>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49" name="椭圆 48">
              <a:extLst>
                <a:ext uri="{FF2B5EF4-FFF2-40B4-BE49-F238E27FC236}">
                  <a16:creationId xmlns:a16="http://schemas.microsoft.com/office/drawing/2014/main" id="{40B98CA9-762B-3C41-BF34-8D463597A517}"/>
                </a:ext>
              </a:extLst>
            </p:cNvPr>
            <p:cNvSpPr/>
            <p:nvPr/>
          </p:nvSpPr>
          <p:spPr bwMode="auto">
            <a:xfrm>
              <a:off x="1843088" y="2940769"/>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50" name="椭圆 49">
              <a:extLst>
                <a:ext uri="{FF2B5EF4-FFF2-40B4-BE49-F238E27FC236}">
                  <a16:creationId xmlns:a16="http://schemas.microsoft.com/office/drawing/2014/main" id="{10B7D3C0-3FC2-E14C-8614-403B2781766E}"/>
                </a:ext>
              </a:extLst>
            </p:cNvPr>
            <p:cNvSpPr/>
            <p:nvPr/>
          </p:nvSpPr>
          <p:spPr bwMode="auto">
            <a:xfrm>
              <a:off x="2185988" y="3214687"/>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51" name="椭圆 50">
              <a:extLst>
                <a:ext uri="{FF2B5EF4-FFF2-40B4-BE49-F238E27FC236}">
                  <a16:creationId xmlns:a16="http://schemas.microsoft.com/office/drawing/2014/main" id="{AE222429-0923-6541-81F3-CE8F91916DE3}"/>
                </a:ext>
              </a:extLst>
            </p:cNvPr>
            <p:cNvSpPr/>
            <p:nvPr/>
          </p:nvSpPr>
          <p:spPr bwMode="auto">
            <a:xfrm>
              <a:off x="2732088" y="2514600"/>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52" name="椭圆 51">
              <a:extLst>
                <a:ext uri="{FF2B5EF4-FFF2-40B4-BE49-F238E27FC236}">
                  <a16:creationId xmlns:a16="http://schemas.microsoft.com/office/drawing/2014/main" id="{AD7D6323-C71A-7048-9FF4-C96C0003EAB7}"/>
                </a:ext>
              </a:extLst>
            </p:cNvPr>
            <p:cNvSpPr/>
            <p:nvPr/>
          </p:nvSpPr>
          <p:spPr bwMode="auto">
            <a:xfrm>
              <a:off x="3240088" y="3328987"/>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53" name="椭圆 52">
              <a:extLst>
                <a:ext uri="{FF2B5EF4-FFF2-40B4-BE49-F238E27FC236}">
                  <a16:creationId xmlns:a16="http://schemas.microsoft.com/office/drawing/2014/main" id="{FCE1DC49-7632-9844-95A1-871BE401BD75}"/>
                </a:ext>
              </a:extLst>
            </p:cNvPr>
            <p:cNvSpPr/>
            <p:nvPr/>
          </p:nvSpPr>
          <p:spPr bwMode="auto">
            <a:xfrm>
              <a:off x="1520895" y="2116783"/>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54" name="椭圆 53">
              <a:extLst>
                <a:ext uri="{FF2B5EF4-FFF2-40B4-BE49-F238E27FC236}">
                  <a16:creationId xmlns:a16="http://schemas.microsoft.com/office/drawing/2014/main" id="{18031CD2-22C0-F746-AB68-EA0DBEFF34B6}"/>
                </a:ext>
              </a:extLst>
            </p:cNvPr>
            <p:cNvSpPr/>
            <p:nvPr/>
          </p:nvSpPr>
          <p:spPr bwMode="auto">
            <a:xfrm>
              <a:off x="3214688" y="2191544"/>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55" name="直线连接符 54">
              <a:extLst>
                <a:ext uri="{FF2B5EF4-FFF2-40B4-BE49-F238E27FC236}">
                  <a16:creationId xmlns:a16="http://schemas.microsoft.com/office/drawing/2014/main" id="{1BD1E83F-BC1D-E246-BD38-8CFB1C277E99}"/>
                </a:ext>
              </a:extLst>
            </p:cNvPr>
            <p:cNvCxnSpPr>
              <a:stCxn id="47" idx="5"/>
              <a:endCxn id="48" idx="1"/>
            </p:cNvCxnSpPr>
            <p:nvPr/>
          </p:nvCxnSpPr>
          <p:spPr bwMode="auto">
            <a:xfrm>
              <a:off x="2266810" y="2709722"/>
              <a:ext cx="232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线连接符 55">
              <a:extLst>
                <a:ext uri="{FF2B5EF4-FFF2-40B4-BE49-F238E27FC236}">
                  <a16:creationId xmlns:a16="http://schemas.microsoft.com/office/drawing/2014/main" id="{8CFBFCAA-773B-2345-8D19-35ECCC1DFF96}"/>
                </a:ext>
              </a:extLst>
            </p:cNvPr>
            <p:cNvCxnSpPr>
              <a:cxnSpLocks/>
              <a:stCxn id="50" idx="7"/>
              <a:endCxn id="48" idx="3"/>
            </p:cNvCxnSpPr>
            <p:nvPr/>
          </p:nvCxnSpPr>
          <p:spPr bwMode="auto">
            <a:xfrm flipV="1">
              <a:off x="2381110" y="3052623"/>
              <a:ext cx="117756" cy="195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线连接符 56">
              <a:extLst>
                <a:ext uri="{FF2B5EF4-FFF2-40B4-BE49-F238E27FC236}">
                  <a16:creationId xmlns:a16="http://schemas.microsoft.com/office/drawing/2014/main" id="{F26B5C71-14BA-114D-9401-F2ACF5BC2FBF}"/>
                </a:ext>
              </a:extLst>
            </p:cNvPr>
            <p:cNvCxnSpPr>
              <a:cxnSpLocks/>
              <a:stCxn id="47" idx="4"/>
              <a:endCxn id="49" idx="7"/>
            </p:cNvCxnSpPr>
            <p:nvPr/>
          </p:nvCxnSpPr>
          <p:spPr bwMode="auto">
            <a:xfrm flipH="1">
              <a:off x="2038210" y="2743201"/>
              <a:ext cx="147778" cy="2310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线连接符 57">
              <a:extLst>
                <a:ext uri="{FF2B5EF4-FFF2-40B4-BE49-F238E27FC236}">
                  <a16:creationId xmlns:a16="http://schemas.microsoft.com/office/drawing/2014/main" id="{DE7393C7-7DF7-5C4A-99A1-762C307BACA9}"/>
                </a:ext>
              </a:extLst>
            </p:cNvPr>
            <p:cNvCxnSpPr>
              <a:cxnSpLocks/>
              <a:stCxn id="49" idx="5"/>
              <a:endCxn id="50" idx="1"/>
            </p:cNvCxnSpPr>
            <p:nvPr/>
          </p:nvCxnSpPr>
          <p:spPr bwMode="auto">
            <a:xfrm>
              <a:off x="2038210" y="3135891"/>
              <a:ext cx="181256" cy="1122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线连接符 58">
              <a:extLst>
                <a:ext uri="{FF2B5EF4-FFF2-40B4-BE49-F238E27FC236}">
                  <a16:creationId xmlns:a16="http://schemas.microsoft.com/office/drawing/2014/main" id="{2D8E4967-38E4-7A4C-86E6-4119C4742A46}"/>
                </a:ext>
              </a:extLst>
            </p:cNvPr>
            <p:cNvCxnSpPr>
              <a:cxnSpLocks/>
              <a:stCxn id="52" idx="1"/>
              <a:endCxn id="48" idx="6"/>
            </p:cNvCxnSpPr>
            <p:nvPr/>
          </p:nvCxnSpPr>
          <p:spPr bwMode="auto">
            <a:xfrm flipH="1" flipV="1">
              <a:off x="2693988" y="2971801"/>
              <a:ext cx="579578" cy="390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线连接符 59">
              <a:extLst>
                <a:ext uri="{FF2B5EF4-FFF2-40B4-BE49-F238E27FC236}">
                  <a16:creationId xmlns:a16="http://schemas.microsoft.com/office/drawing/2014/main" id="{3A2855BF-04F0-C84D-8C29-B6583E5F36F3}"/>
                </a:ext>
              </a:extLst>
            </p:cNvPr>
            <p:cNvCxnSpPr>
              <a:cxnSpLocks/>
              <a:stCxn id="51" idx="4"/>
              <a:endCxn id="48" idx="7"/>
            </p:cNvCxnSpPr>
            <p:nvPr/>
          </p:nvCxnSpPr>
          <p:spPr bwMode="auto">
            <a:xfrm flipH="1">
              <a:off x="2660510" y="2743200"/>
              <a:ext cx="185878" cy="14777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线连接符 60">
              <a:extLst>
                <a:ext uri="{FF2B5EF4-FFF2-40B4-BE49-F238E27FC236}">
                  <a16:creationId xmlns:a16="http://schemas.microsoft.com/office/drawing/2014/main" id="{F035ACFD-3544-9F47-BF9C-6D5BF6FA7326}"/>
                </a:ext>
              </a:extLst>
            </p:cNvPr>
            <p:cNvCxnSpPr>
              <a:cxnSpLocks/>
              <a:stCxn id="54" idx="3"/>
              <a:endCxn id="51" idx="6"/>
            </p:cNvCxnSpPr>
            <p:nvPr/>
          </p:nvCxnSpPr>
          <p:spPr bwMode="auto">
            <a:xfrm flipH="1">
              <a:off x="2960688" y="2386666"/>
              <a:ext cx="287478" cy="2422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线连接符 61">
              <a:extLst>
                <a:ext uri="{FF2B5EF4-FFF2-40B4-BE49-F238E27FC236}">
                  <a16:creationId xmlns:a16="http://schemas.microsoft.com/office/drawing/2014/main" id="{24D3973C-B3F5-DD47-9021-B3F59F759674}"/>
                </a:ext>
              </a:extLst>
            </p:cNvPr>
            <p:cNvCxnSpPr>
              <a:cxnSpLocks/>
              <a:stCxn id="53" idx="5"/>
              <a:endCxn id="47" idx="1"/>
            </p:cNvCxnSpPr>
            <p:nvPr/>
          </p:nvCxnSpPr>
          <p:spPr bwMode="auto">
            <a:xfrm>
              <a:off x="1716018" y="2311906"/>
              <a:ext cx="389149" cy="236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椭圆 62">
              <a:extLst>
                <a:ext uri="{FF2B5EF4-FFF2-40B4-BE49-F238E27FC236}">
                  <a16:creationId xmlns:a16="http://schemas.microsoft.com/office/drawing/2014/main" id="{18460048-1CD1-DD44-8F9C-DD8457058679}"/>
                </a:ext>
              </a:extLst>
            </p:cNvPr>
            <p:cNvSpPr/>
            <p:nvPr/>
          </p:nvSpPr>
          <p:spPr bwMode="auto">
            <a:xfrm>
              <a:off x="1563688" y="3348683"/>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64" name="直线连接符 63">
              <a:extLst>
                <a:ext uri="{FF2B5EF4-FFF2-40B4-BE49-F238E27FC236}">
                  <a16:creationId xmlns:a16="http://schemas.microsoft.com/office/drawing/2014/main" id="{660A7B2B-6273-2B40-A777-FD64C8A696CA}"/>
                </a:ext>
              </a:extLst>
            </p:cNvPr>
            <p:cNvCxnSpPr>
              <a:cxnSpLocks/>
              <a:stCxn id="63" idx="7"/>
              <a:endCxn id="49" idx="4"/>
            </p:cNvCxnSpPr>
            <p:nvPr/>
          </p:nvCxnSpPr>
          <p:spPr bwMode="auto">
            <a:xfrm flipV="1">
              <a:off x="1758810" y="3169369"/>
              <a:ext cx="198578" cy="212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线连接符 64">
              <a:extLst>
                <a:ext uri="{FF2B5EF4-FFF2-40B4-BE49-F238E27FC236}">
                  <a16:creationId xmlns:a16="http://schemas.microsoft.com/office/drawing/2014/main" id="{29BE4B9A-60AF-8D4C-8A1F-0CB79FC4464B}"/>
                </a:ext>
              </a:extLst>
            </p:cNvPr>
            <p:cNvCxnSpPr>
              <a:cxnSpLocks/>
              <a:stCxn id="47" idx="5"/>
              <a:endCxn id="50" idx="0"/>
            </p:cNvCxnSpPr>
            <p:nvPr/>
          </p:nvCxnSpPr>
          <p:spPr bwMode="auto">
            <a:xfrm>
              <a:off x="2266810" y="2709723"/>
              <a:ext cx="33478" cy="5049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6" name="组合 65">
            <a:extLst>
              <a:ext uri="{FF2B5EF4-FFF2-40B4-BE49-F238E27FC236}">
                <a16:creationId xmlns:a16="http://schemas.microsoft.com/office/drawing/2014/main" id="{9390A420-D60F-8044-96C6-4140A99E294D}"/>
              </a:ext>
            </a:extLst>
          </p:cNvPr>
          <p:cNvGrpSpPr/>
          <p:nvPr/>
        </p:nvGrpSpPr>
        <p:grpSpPr>
          <a:xfrm>
            <a:off x="470480" y="4235900"/>
            <a:ext cx="2361585" cy="2285405"/>
            <a:chOff x="1423988" y="4234804"/>
            <a:chExt cx="2362200" cy="2286000"/>
          </a:xfrm>
        </p:grpSpPr>
        <p:sp>
          <p:nvSpPr>
            <p:cNvPr id="67" name="矩形 66">
              <a:extLst>
                <a:ext uri="{FF2B5EF4-FFF2-40B4-BE49-F238E27FC236}">
                  <a16:creationId xmlns:a16="http://schemas.microsoft.com/office/drawing/2014/main" id="{4EB63EFA-4FB2-0B45-BF69-C3D26F80B36F}"/>
                </a:ext>
              </a:extLst>
            </p:cNvPr>
            <p:cNvSpPr/>
            <p:nvPr/>
          </p:nvSpPr>
          <p:spPr bwMode="auto">
            <a:xfrm>
              <a:off x="1423988" y="4234804"/>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68" name="TextBox 3">
              <a:extLst>
                <a:ext uri="{FF2B5EF4-FFF2-40B4-BE49-F238E27FC236}">
                  <a16:creationId xmlns:a16="http://schemas.microsoft.com/office/drawing/2014/main" id="{F0AE2DD8-F6BD-DC49-BFE7-EFE0A8F6425C}"/>
                </a:ext>
              </a:extLst>
            </p:cNvPr>
            <p:cNvSpPr txBox="1"/>
            <p:nvPr/>
          </p:nvSpPr>
          <p:spPr>
            <a:xfrm>
              <a:off x="1563069" y="4286554"/>
              <a:ext cx="2209835"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Dependence</a:t>
              </a:r>
              <a:endParaRPr lang="zh-CN" altLang="en-US" sz="2399" dirty="0">
                <a:latin typeface="Heiti SC Medium" pitchFamily="2" charset="-128"/>
                <a:ea typeface="Heiti SC Medium" pitchFamily="2" charset="-128"/>
              </a:endParaRPr>
            </a:p>
          </p:txBody>
        </p:sp>
        <p:sp>
          <p:nvSpPr>
            <p:cNvPr id="69" name="椭圆 68">
              <a:extLst>
                <a:ext uri="{FF2B5EF4-FFF2-40B4-BE49-F238E27FC236}">
                  <a16:creationId xmlns:a16="http://schemas.microsoft.com/office/drawing/2014/main" id="{92CFCACF-447A-A648-A07F-60B031E24178}"/>
                </a:ext>
              </a:extLst>
            </p:cNvPr>
            <p:cNvSpPr/>
            <p:nvPr/>
          </p:nvSpPr>
          <p:spPr bwMode="auto">
            <a:xfrm>
              <a:off x="2165870" y="5250952"/>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0" name="椭圆 69">
              <a:extLst>
                <a:ext uri="{FF2B5EF4-FFF2-40B4-BE49-F238E27FC236}">
                  <a16:creationId xmlns:a16="http://schemas.microsoft.com/office/drawing/2014/main" id="{DA8D3B8A-0CAE-384E-8961-2BDC424E8DE7}"/>
                </a:ext>
              </a:extLst>
            </p:cNvPr>
            <p:cNvSpPr/>
            <p:nvPr/>
          </p:nvSpPr>
          <p:spPr bwMode="auto">
            <a:xfrm>
              <a:off x="2559570" y="5593852"/>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1" name="椭圆 70">
              <a:extLst>
                <a:ext uri="{FF2B5EF4-FFF2-40B4-BE49-F238E27FC236}">
                  <a16:creationId xmlns:a16="http://schemas.microsoft.com/office/drawing/2014/main" id="{2D2ADB2A-E8B7-404F-9749-6DCF04980C72}"/>
                </a:ext>
              </a:extLst>
            </p:cNvPr>
            <p:cNvSpPr/>
            <p:nvPr/>
          </p:nvSpPr>
          <p:spPr bwMode="auto">
            <a:xfrm>
              <a:off x="1937270" y="5677121"/>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2" name="椭圆 71">
              <a:extLst>
                <a:ext uri="{FF2B5EF4-FFF2-40B4-BE49-F238E27FC236}">
                  <a16:creationId xmlns:a16="http://schemas.microsoft.com/office/drawing/2014/main" id="{03693561-21D6-F241-AB11-B6996FA711C4}"/>
                </a:ext>
              </a:extLst>
            </p:cNvPr>
            <p:cNvSpPr/>
            <p:nvPr/>
          </p:nvSpPr>
          <p:spPr bwMode="auto">
            <a:xfrm>
              <a:off x="2280170" y="5951039"/>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3" name="椭圆 72">
              <a:extLst>
                <a:ext uri="{FF2B5EF4-FFF2-40B4-BE49-F238E27FC236}">
                  <a16:creationId xmlns:a16="http://schemas.microsoft.com/office/drawing/2014/main" id="{AFF6D33F-D7C1-8647-A1A1-F8E903C056F8}"/>
                </a:ext>
              </a:extLst>
            </p:cNvPr>
            <p:cNvSpPr/>
            <p:nvPr/>
          </p:nvSpPr>
          <p:spPr bwMode="auto">
            <a:xfrm>
              <a:off x="2826270" y="5250952"/>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4" name="椭圆 73">
              <a:extLst>
                <a:ext uri="{FF2B5EF4-FFF2-40B4-BE49-F238E27FC236}">
                  <a16:creationId xmlns:a16="http://schemas.microsoft.com/office/drawing/2014/main" id="{C200B999-38F7-BF4B-9374-FCCB09953314}"/>
                </a:ext>
              </a:extLst>
            </p:cNvPr>
            <p:cNvSpPr/>
            <p:nvPr/>
          </p:nvSpPr>
          <p:spPr bwMode="auto">
            <a:xfrm>
              <a:off x="3334270" y="6065339"/>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5" name="椭圆 74">
              <a:extLst>
                <a:ext uri="{FF2B5EF4-FFF2-40B4-BE49-F238E27FC236}">
                  <a16:creationId xmlns:a16="http://schemas.microsoft.com/office/drawing/2014/main" id="{ADA3947D-6F3D-EB46-950B-E947D57A0B23}"/>
                </a:ext>
              </a:extLst>
            </p:cNvPr>
            <p:cNvSpPr/>
            <p:nvPr/>
          </p:nvSpPr>
          <p:spPr bwMode="auto">
            <a:xfrm>
              <a:off x="1615077" y="4853135"/>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76" name="椭圆 75">
              <a:extLst>
                <a:ext uri="{FF2B5EF4-FFF2-40B4-BE49-F238E27FC236}">
                  <a16:creationId xmlns:a16="http://schemas.microsoft.com/office/drawing/2014/main" id="{A06C1156-86D1-1041-BE15-21879389C3F4}"/>
                </a:ext>
              </a:extLst>
            </p:cNvPr>
            <p:cNvSpPr/>
            <p:nvPr/>
          </p:nvSpPr>
          <p:spPr bwMode="auto">
            <a:xfrm>
              <a:off x="3308870" y="4927896"/>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77" name="直线连接符 76">
              <a:extLst>
                <a:ext uri="{FF2B5EF4-FFF2-40B4-BE49-F238E27FC236}">
                  <a16:creationId xmlns:a16="http://schemas.microsoft.com/office/drawing/2014/main" id="{5B38C8E1-DE8C-7F4E-BAC9-D31DEC10D82D}"/>
                </a:ext>
              </a:extLst>
            </p:cNvPr>
            <p:cNvCxnSpPr>
              <a:stCxn id="69" idx="5"/>
              <a:endCxn id="70" idx="1"/>
            </p:cNvCxnSpPr>
            <p:nvPr/>
          </p:nvCxnSpPr>
          <p:spPr bwMode="auto">
            <a:xfrm>
              <a:off x="2360992" y="5446074"/>
              <a:ext cx="232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线连接符 77">
              <a:extLst>
                <a:ext uri="{FF2B5EF4-FFF2-40B4-BE49-F238E27FC236}">
                  <a16:creationId xmlns:a16="http://schemas.microsoft.com/office/drawing/2014/main" id="{27A5F9BC-9D74-394E-AAAC-CCCBA3FCD79F}"/>
                </a:ext>
              </a:extLst>
            </p:cNvPr>
            <p:cNvCxnSpPr>
              <a:cxnSpLocks/>
              <a:stCxn id="72" idx="7"/>
              <a:endCxn id="70" idx="3"/>
            </p:cNvCxnSpPr>
            <p:nvPr/>
          </p:nvCxnSpPr>
          <p:spPr bwMode="auto">
            <a:xfrm flipV="1">
              <a:off x="2475292" y="5788975"/>
              <a:ext cx="117756" cy="195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线连接符 78">
              <a:extLst>
                <a:ext uri="{FF2B5EF4-FFF2-40B4-BE49-F238E27FC236}">
                  <a16:creationId xmlns:a16="http://schemas.microsoft.com/office/drawing/2014/main" id="{904A53CA-90A8-4746-A08E-7266FA8691F5}"/>
                </a:ext>
              </a:extLst>
            </p:cNvPr>
            <p:cNvCxnSpPr>
              <a:cxnSpLocks/>
              <a:stCxn id="70" idx="2"/>
              <a:endCxn id="71" idx="7"/>
            </p:cNvCxnSpPr>
            <p:nvPr/>
          </p:nvCxnSpPr>
          <p:spPr bwMode="auto">
            <a:xfrm flipH="1">
              <a:off x="2132392" y="5708153"/>
              <a:ext cx="427178" cy="24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线连接符 79">
              <a:extLst>
                <a:ext uri="{FF2B5EF4-FFF2-40B4-BE49-F238E27FC236}">
                  <a16:creationId xmlns:a16="http://schemas.microsoft.com/office/drawing/2014/main" id="{7DDE4BD6-5348-1C41-8C46-AD6CDC5A1D68}"/>
                </a:ext>
              </a:extLst>
            </p:cNvPr>
            <p:cNvCxnSpPr>
              <a:cxnSpLocks/>
              <a:endCxn id="72" idx="2"/>
            </p:cNvCxnSpPr>
            <p:nvPr/>
          </p:nvCxnSpPr>
          <p:spPr bwMode="auto">
            <a:xfrm flipV="1">
              <a:off x="1881920" y="6065339"/>
              <a:ext cx="398251" cy="1014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线连接符 80">
              <a:extLst>
                <a:ext uri="{FF2B5EF4-FFF2-40B4-BE49-F238E27FC236}">
                  <a16:creationId xmlns:a16="http://schemas.microsoft.com/office/drawing/2014/main" id="{04B0E29F-8FC8-A64F-92CD-C42F08F2DF8C}"/>
                </a:ext>
              </a:extLst>
            </p:cNvPr>
            <p:cNvCxnSpPr>
              <a:cxnSpLocks/>
              <a:stCxn id="74" idx="1"/>
              <a:endCxn id="70" idx="6"/>
            </p:cNvCxnSpPr>
            <p:nvPr/>
          </p:nvCxnSpPr>
          <p:spPr bwMode="auto">
            <a:xfrm flipH="1" flipV="1">
              <a:off x="2788170" y="5708153"/>
              <a:ext cx="579578" cy="390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线连接符 81">
              <a:extLst>
                <a:ext uri="{FF2B5EF4-FFF2-40B4-BE49-F238E27FC236}">
                  <a16:creationId xmlns:a16="http://schemas.microsoft.com/office/drawing/2014/main" id="{141EBE33-5A01-E549-A1C3-1EC6F4BE0B90}"/>
                </a:ext>
              </a:extLst>
            </p:cNvPr>
            <p:cNvCxnSpPr>
              <a:cxnSpLocks/>
              <a:stCxn id="73" idx="3"/>
              <a:endCxn id="70" idx="7"/>
            </p:cNvCxnSpPr>
            <p:nvPr/>
          </p:nvCxnSpPr>
          <p:spPr bwMode="auto">
            <a:xfrm flipH="1">
              <a:off x="2754692" y="5446074"/>
              <a:ext cx="105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线连接符 82">
              <a:extLst>
                <a:ext uri="{FF2B5EF4-FFF2-40B4-BE49-F238E27FC236}">
                  <a16:creationId xmlns:a16="http://schemas.microsoft.com/office/drawing/2014/main" id="{DF982E0D-3474-6540-B8B3-7F02274261F6}"/>
                </a:ext>
              </a:extLst>
            </p:cNvPr>
            <p:cNvCxnSpPr>
              <a:cxnSpLocks/>
              <a:stCxn id="76" idx="3"/>
              <a:endCxn id="73" idx="7"/>
            </p:cNvCxnSpPr>
            <p:nvPr/>
          </p:nvCxnSpPr>
          <p:spPr bwMode="auto">
            <a:xfrm flipH="1">
              <a:off x="3021392" y="5123018"/>
              <a:ext cx="320956" cy="1614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线连接符 83">
              <a:extLst>
                <a:ext uri="{FF2B5EF4-FFF2-40B4-BE49-F238E27FC236}">
                  <a16:creationId xmlns:a16="http://schemas.microsoft.com/office/drawing/2014/main" id="{DD50EA93-4DAF-4A43-B474-0106384F1B05}"/>
                </a:ext>
              </a:extLst>
            </p:cNvPr>
            <p:cNvCxnSpPr>
              <a:cxnSpLocks/>
              <a:stCxn id="75" idx="5"/>
              <a:endCxn id="69" idx="1"/>
            </p:cNvCxnSpPr>
            <p:nvPr/>
          </p:nvCxnSpPr>
          <p:spPr bwMode="auto">
            <a:xfrm>
              <a:off x="1810200" y="5048258"/>
              <a:ext cx="389149" cy="236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椭圆 84">
              <a:extLst>
                <a:ext uri="{FF2B5EF4-FFF2-40B4-BE49-F238E27FC236}">
                  <a16:creationId xmlns:a16="http://schemas.microsoft.com/office/drawing/2014/main" id="{3F669019-2608-D545-94BD-B8DDF2C2F405}"/>
                </a:ext>
              </a:extLst>
            </p:cNvPr>
            <p:cNvSpPr/>
            <p:nvPr/>
          </p:nvSpPr>
          <p:spPr bwMode="auto">
            <a:xfrm>
              <a:off x="1657870" y="6085035"/>
              <a:ext cx="228600" cy="228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86" name="直线连接符 85">
              <a:extLst>
                <a:ext uri="{FF2B5EF4-FFF2-40B4-BE49-F238E27FC236}">
                  <a16:creationId xmlns:a16="http://schemas.microsoft.com/office/drawing/2014/main" id="{0E5558B6-6AEC-5549-A1BE-2001B556B3BD}"/>
                </a:ext>
              </a:extLst>
            </p:cNvPr>
            <p:cNvCxnSpPr>
              <a:cxnSpLocks/>
              <a:stCxn id="85" idx="7"/>
              <a:endCxn id="71" idx="4"/>
            </p:cNvCxnSpPr>
            <p:nvPr/>
          </p:nvCxnSpPr>
          <p:spPr bwMode="auto">
            <a:xfrm flipV="1">
              <a:off x="1852992" y="5905721"/>
              <a:ext cx="198578" cy="212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7" name="组合 86">
            <a:extLst>
              <a:ext uri="{FF2B5EF4-FFF2-40B4-BE49-F238E27FC236}">
                <a16:creationId xmlns:a16="http://schemas.microsoft.com/office/drawing/2014/main" id="{A16089C7-9B71-8D42-9E88-A9E651CA588D}"/>
              </a:ext>
            </a:extLst>
          </p:cNvPr>
          <p:cNvGrpSpPr/>
          <p:nvPr/>
        </p:nvGrpSpPr>
        <p:grpSpPr>
          <a:xfrm>
            <a:off x="6552646" y="1689640"/>
            <a:ext cx="2361585" cy="2285405"/>
            <a:chOff x="4573951" y="4221022"/>
            <a:chExt cx="2362200" cy="2286000"/>
          </a:xfrm>
        </p:grpSpPr>
        <p:sp>
          <p:nvSpPr>
            <p:cNvPr id="88" name="矩形 87">
              <a:extLst>
                <a:ext uri="{FF2B5EF4-FFF2-40B4-BE49-F238E27FC236}">
                  <a16:creationId xmlns:a16="http://schemas.microsoft.com/office/drawing/2014/main" id="{78E8B6AA-3966-4546-82FC-C078F81979CA}"/>
                </a:ext>
              </a:extLst>
            </p:cNvPr>
            <p:cNvSpPr/>
            <p:nvPr/>
          </p:nvSpPr>
          <p:spPr bwMode="auto">
            <a:xfrm>
              <a:off x="4573951" y="4221022"/>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89" name="TextBox 3">
              <a:extLst>
                <a:ext uri="{FF2B5EF4-FFF2-40B4-BE49-F238E27FC236}">
                  <a16:creationId xmlns:a16="http://schemas.microsoft.com/office/drawing/2014/main" id="{AB6FF933-AF8A-C544-8692-7525D1F8E2B1}"/>
                </a:ext>
              </a:extLst>
            </p:cNvPr>
            <p:cNvSpPr txBox="1"/>
            <p:nvPr/>
          </p:nvSpPr>
          <p:spPr>
            <a:xfrm>
              <a:off x="5051184" y="4291318"/>
              <a:ext cx="1267023"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Pattern</a:t>
              </a:r>
              <a:endParaRPr lang="zh-CN" altLang="en-US" sz="2399" dirty="0">
                <a:latin typeface="Heiti SC Medium" pitchFamily="2" charset="-128"/>
                <a:ea typeface="Heiti SC Medium" pitchFamily="2" charset="-128"/>
              </a:endParaRPr>
            </a:p>
          </p:txBody>
        </p:sp>
        <p:sp>
          <p:nvSpPr>
            <p:cNvPr id="90" name="椭圆 89">
              <a:extLst>
                <a:ext uri="{FF2B5EF4-FFF2-40B4-BE49-F238E27FC236}">
                  <a16:creationId xmlns:a16="http://schemas.microsoft.com/office/drawing/2014/main" id="{25C28225-9363-ED45-A87E-E33C465CC88A}"/>
                </a:ext>
              </a:extLst>
            </p:cNvPr>
            <p:cNvSpPr/>
            <p:nvPr/>
          </p:nvSpPr>
          <p:spPr bwMode="auto">
            <a:xfrm>
              <a:off x="5413835" y="5183604"/>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1" name="椭圆 90">
              <a:extLst>
                <a:ext uri="{FF2B5EF4-FFF2-40B4-BE49-F238E27FC236}">
                  <a16:creationId xmlns:a16="http://schemas.microsoft.com/office/drawing/2014/main" id="{A3941CA9-AFD6-D84E-A059-45CA0A0EEA5F}"/>
                </a:ext>
              </a:extLst>
            </p:cNvPr>
            <p:cNvSpPr/>
            <p:nvPr/>
          </p:nvSpPr>
          <p:spPr bwMode="auto">
            <a:xfrm>
              <a:off x="5185235" y="5609773"/>
              <a:ext cx="228600" cy="2286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2" name="椭圆 91">
              <a:extLst>
                <a:ext uri="{FF2B5EF4-FFF2-40B4-BE49-F238E27FC236}">
                  <a16:creationId xmlns:a16="http://schemas.microsoft.com/office/drawing/2014/main" id="{86A92B9C-A984-8C43-A3E6-D26182AC8531}"/>
                </a:ext>
              </a:extLst>
            </p:cNvPr>
            <p:cNvSpPr/>
            <p:nvPr/>
          </p:nvSpPr>
          <p:spPr bwMode="auto">
            <a:xfrm>
              <a:off x="5528135" y="5883691"/>
              <a:ext cx="228600" cy="2286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3" name="椭圆 92">
              <a:extLst>
                <a:ext uri="{FF2B5EF4-FFF2-40B4-BE49-F238E27FC236}">
                  <a16:creationId xmlns:a16="http://schemas.microsoft.com/office/drawing/2014/main" id="{5934D8AF-2A0C-D24D-B5FF-84610828C2F9}"/>
                </a:ext>
              </a:extLst>
            </p:cNvPr>
            <p:cNvSpPr/>
            <p:nvPr/>
          </p:nvSpPr>
          <p:spPr bwMode="auto">
            <a:xfrm>
              <a:off x="6074235" y="5183604"/>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4" name="椭圆 93">
              <a:extLst>
                <a:ext uri="{FF2B5EF4-FFF2-40B4-BE49-F238E27FC236}">
                  <a16:creationId xmlns:a16="http://schemas.microsoft.com/office/drawing/2014/main" id="{A4ED0A0A-D7E5-A84D-BBDC-6EDFEFCA773F}"/>
                </a:ext>
              </a:extLst>
            </p:cNvPr>
            <p:cNvSpPr/>
            <p:nvPr/>
          </p:nvSpPr>
          <p:spPr bwMode="auto">
            <a:xfrm>
              <a:off x="6582235" y="5997991"/>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5" name="椭圆 94">
              <a:extLst>
                <a:ext uri="{FF2B5EF4-FFF2-40B4-BE49-F238E27FC236}">
                  <a16:creationId xmlns:a16="http://schemas.microsoft.com/office/drawing/2014/main" id="{8E4CEBEB-94C7-B44F-8B6D-BE167C1D23FC}"/>
                </a:ext>
              </a:extLst>
            </p:cNvPr>
            <p:cNvSpPr/>
            <p:nvPr/>
          </p:nvSpPr>
          <p:spPr bwMode="auto">
            <a:xfrm>
              <a:off x="4863042" y="4785787"/>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96" name="椭圆 95">
              <a:extLst>
                <a:ext uri="{FF2B5EF4-FFF2-40B4-BE49-F238E27FC236}">
                  <a16:creationId xmlns:a16="http://schemas.microsoft.com/office/drawing/2014/main" id="{3CBF4313-270A-3D4E-B587-E76A1F093A01}"/>
                </a:ext>
              </a:extLst>
            </p:cNvPr>
            <p:cNvSpPr/>
            <p:nvPr/>
          </p:nvSpPr>
          <p:spPr bwMode="auto">
            <a:xfrm>
              <a:off x="6556835" y="4860548"/>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97" name="直线连接符 96">
              <a:extLst>
                <a:ext uri="{FF2B5EF4-FFF2-40B4-BE49-F238E27FC236}">
                  <a16:creationId xmlns:a16="http://schemas.microsoft.com/office/drawing/2014/main" id="{11B4CA56-13E0-ED4D-8C6B-EE8052A4D24C}"/>
                </a:ext>
              </a:extLst>
            </p:cNvPr>
            <p:cNvCxnSpPr>
              <a:cxnSpLocks/>
              <a:stCxn id="90" idx="5"/>
            </p:cNvCxnSpPr>
            <p:nvPr/>
          </p:nvCxnSpPr>
          <p:spPr bwMode="auto">
            <a:xfrm>
              <a:off x="5608957" y="5378726"/>
              <a:ext cx="232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线连接符 97">
              <a:extLst>
                <a:ext uri="{FF2B5EF4-FFF2-40B4-BE49-F238E27FC236}">
                  <a16:creationId xmlns:a16="http://schemas.microsoft.com/office/drawing/2014/main" id="{FEA05616-68C1-A440-AE20-982C8A025116}"/>
                </a:ext>
              </a:extLst>
            </p:cNvPr>
            <p:cNvCxnSpPr>
              <a:cxnSpLocks/>
              <a:stCxn id="92" idx="7"/>
            </p:cNvCxnSpPr>
            <p:nvPr/>
          </p:nvCxnSpPr>
          <p:spPr bwMode="auto">
            <a:xfrm flipV="1">
              <a:off x="5723257" y="5721627"/>
              <a:ext cx="117756" cy="195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线连接符 98">
              <a:extLst>
                <a:ext uri="{FF2B5EF4-FFF2-40B4-BE49-F238E27FC236}">
                  <a16:creationId xmlns:a16="http://schemas.microsoft.com/office/drawing/2014/main" id="{C5BEC992-EEAB-0545-84CD-411160409B76}"/>
                </a:ext>
              </a:extLst>
            </p:cNvPr>
            <p:cNvCxnSpPr>
              <a:cxnSpLocks/>
              <a:endCxn id="91" idx="7"/>
            </p:cNvCxnSpPr>
            <p:nvPr/>
          </p:nvCxnSpPr>
          <p:spPr bwMode="auto">
            <a:xfrm flipH="1">
              <a:off x="5380357" y="5640805"/>
              <a:ext cx="427178" cy="24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线连接符 99">
              <a:extLst>
                <a:ext uri="{FF2B5EF4-FFF2-40B4-BE49-F238E27FC236}">
                  <a16:creationId xmlns:a16="http://schemas.microsoft.com/office/drawing/2014/main" id="{055670B9-CD23-574C-A870-5E23AD06740D}"/>
                </a:ext>
              </a:extLst>
            </p:cNvPr>
            <p:cNvCxnSpPr>
              <a:cxnSpLocks/>
              <a:endCxn id="92" idx="2"/>
            </p:cNvCxnSpPr>
            <p:nvPr/>
          </p:nvCxnSpPr>
          <p:spPr bwMode="auto">
            <a:xfrm flipV="1">
              <a:off x="5129885" y="5997991"/>
              <a:ext cx="398251" cy="1014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线连接符 100">
              <a:extLst>
                <a:ext uri="{FF2B5EF4-FFF2-40B4-BE49-F238E27FC236}">
                  <a16:creationId xmlns:a16="http://schemas.microsoft.com/office/drawing/2014/main" id="{67D2D8EC-B124-F444-88CD-008CABBC802A}"/>
                </a:ext>
              </a:extLst>
            </p:cNvPr>
            <p:cNvCxnSpPr>
              <a:cxnSpLocks/>
              <a:stCxn id="94" idx="1"/>
            </p:cNvCxnSpPr>
            <p:nvPr/>
          </p:nvCxnSpPr>
          <p:spPr bwMode="auto">
            <a:xfrm flipH="1" flipV="1">
              <a:off x="6036135" y="5640805"/>
              <a:ext cx="579578" cy="390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线连接符 101">
              <a:extLst>
                <a:ext uri="{FF2B5EF4-FFF2-40B4-BE49-F238E27FC236}">
                  <a16:creationId xmlns:a16="http://schemas.microsoft.com/office/drawing/2014/main" id="{0E62219A-A4E9-9743-86F3-9509D900C055}"/>
                </a:ext>
              </a:extLst>
            </p:cNvPr>
            <p:cNvCxnSpPr>
              <a:cxnSpLocks/>
              <a:stCxn id="93" idx="3"/>
            </p:cNvCxnSpPr>
            <p:nvPr/>
          </p:nvCxnSpPr>
          <p:spPr bwMode="auto">
            <a:xfrm flipH="1">
              <a:off x="6002657" y="5378726"/>
              <a:ext cx="105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线连接符 102">
              <a:extLst>
                <a:ext uri="{FF2B5EF4-FFF2-40B4-BE49-F238E27FC236}">
                  <a16:creationId xmlns:a16="http://schemas.microsoft.com/office/drawing/2014/main" id="{A617F3DA-EBEC-A442-BF1E-208EB5D17C80}"/>
                </a:ext>
              </a:extLst>
            </p:cNvPr>
            <p:cNvCxnSpPr>
              <a:cxnSpLocks/>
              <a:stCxn id="96" idx="3"/>
              <a:endCxn id="93" idx="7"/>
            </p:cNvCxnSpPr>
            <p:nvPr/>
          </p:nvCxnSpPr>
          <p:spPr bwMode="auto">
            <a:xfrm flipH="1">
              <a:off x="6269357" y="5055670"/>
              <a:ext cx="320956" cy="1614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线连接符 103">
              <a:extLst>
                <a:ext uri="{FF2B5EF4-FFF2-40B4-BE49-F238E27FC236}">
                  <a16:creationId xmlns:a16="http://schemas.microsoft.com/office/drawing/2014/main" id="{4C79B322-C56F-CB4E-A167-B7181333CC5B}"/>
                </a:ext>
              </a:extLst>
            </p:cNvPr>
            <p:cNvCxnSpPr>
              <a:cxnSpLocks/>
              <a:stCxn id="95" idx="5"/>
              <a:endCxn id="90" idx="1"/>
            </p:cNvCxnSpPr>
            <p:nvPr/>
          </p:nvCxnSpPr>
          <p:spPr bwMode="auto">
            <a:xfrm>
              <a:off x="5058165" y="4980910"/>
              <a:ext cx="389149" cy="236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 name="椭圆 104">
              <a:extLst>
                <a:ext uri="{FF2B5EF4-FFF2-40B4-BE49-F238E27FC236}">
                  <a16:creationId xmlns:a16="http://schemas.microsoft.com/office/drawing/2014/main" id="{D7307C6F-98A5-594B-B32C-8ECF95372D92}"/>
                </a:ext>
              </a:extLst>
            </p:cNvPr>
            <p:cNvSpPr/>
            <p:nvPr/>
          </p:nvSpPr>
          <p:spPr bwMode="auto">
            <a:xfrm>
              <a:off x="4905835" y="6017687"/>
              <a:ext cx="228600" cy="2286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cxnSp>
          <p:nvCxnSpPr>
            <p:cNvPr id="106" name="直线连接符 105">
              <a:extLst>
                <a:ext uri="{FF2B5EF4-FFF2-40B4-BE49-F238E27FC236}">
                  <a16:creationId xmlns:a16="http://schemas.microsoft.com/office/drawing/2014/main" id="{040F64AF-004D-1845-83CA-DDCAEE5B7CC5}"/>
                </a:ext>
              </a:extLst>
            </p:cNvPr>
            <p:cNvCxnSpPr>
              <a:cxnSpLocks/>
              <a:stCxn id="105" idx="7"/>
              <a:endCxn id="91" idx="4"/>
            </p:cNvCxnSpPr>
            <p:nvPr/>
          </p:nvCxnSpPr>
          <p:spPr bwMode="auto">
            <a:xfrm flipV="1">
              <a:off x="5100957" y="5838373"/>
              <a:ext cx="198578" cy="212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椭圆 106">
              <a:extLst>
                <a:ext uri="{FF2B5EF4-FFF2-40B4-BE49-F238E27FC236}">
                  <a16:creationId xmlns:a16="http://schemas.microsoft.com/office/drawing/2014/main" id="{411D8594-3AD0-A247-AF4F-3D19B49B81B8}"/>
                </a:ext>
              </a:extLst>
            </p:cNvPr>
            <p:cNvSpPr/>
            <p:nvPr/>
          </p:nvSpPr>
          <p:spPr bwMode="auto">
            <a:xfrm>
              <a:off x="5821964" y="5535461"/>
              <a:ext cx="228600" cy="2286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grpSp>
      <p:grpSp>
        <p:nvGrpSpPr>
          <p:cNvPr id="108" name="组合 107">
            <a:extLst>
              <a:ext uri="{FF2B5EF4-FFF2-40B4-BE49-F238E27FC236}">
                <a16:creationId xmlns:a16="http://schemas.microsoft.com/office/drawing/2014/main" id="{8A0614CE-0CDB-0F42-9F89-990EE403EE8D}"/>
              </a:ext>
            </a:extLst>
          </p:cNvPr>
          <p:cNvGrpSpPr/>
          <p:nvPr/>
        </p:nvGrpSpPr>
        <p:grpSpPr>
          <a:xfrm>
            <a:off x="6546275" y="4266494"/>
            <a:ext cx="2361585" cy="2285405"/>
            <a:chOff x="4573951" y="4221022"/>
            <a:chExt cx="2362200" cy="2286000"/>
          </a:xfrm>
        </p:grpSpPr>
        <p:sp>
          <p:nvSpPr>
            <p:cNvPr id="109" name="矩形 108">
              <a:extLst>
                <a:ext uri="{FF2B5EF4-FFF2-40B4-BE49-F238E27FC236}">
                  <a16:creationId xmlns:a16="http://schemas.microsoft.com/office/drawing/2014/main" id="{F30C6F42-2864-A048-A69C-AA92E6641B18}"/>
                </a:ext>
              </a:extLst>
            </p:cNvPr>
            <p:cNvSpPr/>
            <p:nvPr/>
          </p:nvSpPr>
          <p:spPr bwMode="auto">
            <a:xfrm>
              <a:off x="4573951" y="4221022"/>
              <a:ext cx="2362200" cy="2286000"/>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solidFill>
                  <a:schemeClr val="tx1"/>
                </a:solidFill>
                <a:latin typeface="Arial" panose="020B0604020202020204" pitchFamily="34" charset="0"/>
                <a:ea typeface="宋体" panose="02010600030101010101" pitchFamily="2" charset="-122"/>
              </a:endParaRPr>
            </a:p>
          </p:txBody>
        </p:sp>
        <p:sp>
          <p:nvSpPr>
            <p:cNvPr id="110" name="TextBox 3">
              <a:extLst>
                <a:ext uri="{FF2B5EF4-FFF2-40B4-BE49-F238E27FC236}">
                  <a16:creationId xmlns:a16="http://schemas.microsoft.com/office/drawing/2014/main" id="{D82A13FF-16C4-B64C-B6E3-493B3BCD507A}"/>
                </a:ext>
              </a:extLst>
            </p:cNvPr>
            <p:cNvSpPr txBox="1"/>
            <p:nvPr/>
          </p:nvSpPr>
          <p:spPr>
            <a:xfrm>
              <a:off x="4991992" y="4302226"/>
              <a:ext cx="1685516" cy="461657"/>
            </a:xfrm>
            <a:prstGeom prst="rect">
              <a:avLst/>
            </a:prstGeom>
            <a:noFill/>
          </p:spPr>
          <p:txBody>
            <a:bodyPr wrap="none" rtlCol="0">
              <a:spAutoFit/>
            </a:bodyPr>
            <a:lstStyle/>
            <a:p>
              <a:r>
                <a:rPr lang="en-US" altLang="zh-CN" sz="2399" dirty="0">
                  <a:latin typeface="Heiti SC Medium" pitchFamily="2" charset="-128"/>
                  <a:ea typeface="Heiti SC Medium" pitchFamily="2" charset="-128"/>
                </a:rPr>
                <a:t>Graph NN</a:t>
              </a:r>
              <a:endParaRPr lang="zh-CN" altLang="en-US" sz="2399" dirty="0">
                <a:latin typeface="Heiti SC Medium" pitchFamily="2" charset="-128"/>
                <a:ea typeface="Heiti SC Medium" pitchFamily="2" charset="-128"/>
              </a:endParaRPr>
            </a:p>
          </p:txBody>
        </p:sp>
        <p:sp>
          <p:nvSpPr>
            <p:cNvPr id="111" name="椭圆 110">
              <a:extLst>
                <a:ext uri="{FF2B5EF4-FFF2-40B4-BE49-F238E27FC236}">
                  <a16:creationId xmlns:a16="http://schemas.microsoft.com/office/drawing/2014/main" id="{622C5CFC-13B3-CB45-89C7-2ADF568395EB}"/>
                </a:ext>
              </a:extLst>
            </p:cNvPr>
            <p:cNvSpPr/>
            <p:nvPr/>
          </p:nvSpPr>
          <p:spPr bwMode="auto">
            <a:xfrm>
              <a:off x="5413835" y="5183604"/>
              <a:ext cx="228600" cy="228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sp>
          <p:nvSpPr>
            <p:cNvPr id="112" name="椭圆 111">
              <a:extLst>
                <a:ext uri="{FF2B5EF4-FFF2-40B4-BE49-F238E27FC236}">
                  <a16:creationId xmlns:a16="http://schemas.microsoft.com/office/drawing/2014/main" id="{BABE7D15-613A-6547-BFC3-22929A3A48BE}"/>
                </a:ext>
              </a:extLst>
            </p:cNvPr>
            <p:cNvSpPr/>
            <p:nvPr/>
          </p:nvSpPr>
          <p:spPr bwMode="auto">
            <a:xfrm>
              <a:off x="5185235" y="5609773"/>
              <a:ext cx="228600" cy="2286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sp>
          <p:nvSpPr>
            <p:cNvPr id="113" name="椭圆 112">
              <a:extLst>
                <a:ext uri="{FF2B5EF4-FFF2-40B4-BE49-F238E27FC236}">
                  <a16:creationId xmlns:a16="http://schemas.microsoft.com/office/drawing/2014/main" id="{7B8B7074-5316-D84F-BB9A-90D5795B949C}"/>
                </a:ext>
              </a:extLst>
            </p:cNvPr>
            <p:cNvSpPr/>
            <p:nvPr/>
          </p:nvSpPr>
          <p:spPr bwMode="auto">
            <a:xfrm>
              <a:off x="5528135" y="5883691"/>
              <a:ext cx="228600" cy="2286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sp>
          <p:nvSpPr>
            <p:cNvPr id="114" name="椭圆 113">
              <a:extLst>
                <a:ext uri="{FF2B5EF4-FFF2-40B4-BE49-F238E27FC236}">
                  <a16:creationId xmlns:a16="http://schemas.microsoft.com/office/drawing/2014/main" id="{D451F0C4-2DE9-C249-8E2C-AD5C2192089B}"/>
                </a:ext>
              </a:extLst>
            </p:cNvPr>
            <p:cNvSpPr/>
            <p:nvPr/>
          </p:nvSpPr>
          <p:spPr bwMode="auto">
            <a:xfrm>
              <a:off x="6074235" y="5183604"/>
              <a:ext cx="228600" cy="228600"/>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3">
              <a:schemeClr val="accent5"/>
            </a:fillRef>
            <a:effectRef idx="2">
              <a:schemeClr val="accent5"/>
            </a:effectRef>
            <a:fontRef idx="minor">
              <a:schemeClr val="lt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sp>
          <p:nvSpPr>
            <p:cNvPr id="115" name="椭圆 114">
              <a:extLst>
                <a:ext uri="{FF2B5EF4-FFF2-40B4-BE49-F238E27FC236}">
                  <a16:creationId xmlns:a16="http://schemas.microsoft.com/office/drawing/2014/main" id="{C7ED148F-2652-014F-8C8A-8D11B51E795F}"/>
                </a:ext>
              </a:extLst>
            </p:cNvPr>
            <p:cNvSpPr/>
            <p:nvPr/>
          </p:nvSpPr>
          <p:spPr bwMode="auto">
            <a:xfrm>
              <a:off x="6582235" y="5997991"/>
              <a:ext cx="228600" cy="228600"/>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2">
              <a:schemeClr val="accent3"/>
            </a:fillRef>
            <a:effectRef idx="1">
              <a:schemeClr val="accent3"/>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sp>
          <p:nvSpPr>
            <p:cNvPr id="116" name="椭圆 115">
              <a:extLst>
                <a:ext uri="{FF2B5EF4-FFF2-40B4-BE49-F238E27FC236}">
                  <a16:creationId xmlns:a16="http://schemas.microsoft.com/office/drawing/2014/main" id="{B89296F9-57D6-BD4A-B5F3-AFF93A2489A1}"/>
                </a:ext>
              </a:extLst>
            </p:cNvPr>
            <p:cNvSpPr/>
            <p:nvPr/>
          </p:nvSpPr>
          <p:spPr bwMode="auto">
            <a:xfrm>
              <a:off x="4863042" y="4785787"/>
              <a:ext cx="228600" cy="228600"/>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sp>
          <p:nvSpPr>
            <p:cNvPr id="117" name="椭圆 116">
              <a:extLst>
                <a:ext uri="{FF2B5EF4-FFF2-40B4-BE49-F238E27FC236}">
                  <a16:creationId xmlns:a16="http://schemas.microsoft.com/office/drawing/2014/main" id="{34BCD1F5-A8D0-6D48-A7A3-4F1200EEBE38}"/>
                </a:ext>
              </a:extLst>
            </p:cNvPr>
            <p:cNvSpPr/>
            <p:nvPr/>
          </p:nvSpPr>
          <p:spPr bwMode="auto">
            <a:xfrm>
              <a:off x="6556835" y="4860548"/>
              <a:ext cx="228600" cy="228600"/>
            </a:xfrm>
            <a:prstGeom prst="ellips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cxnSp>
          <p:nvCxnSpPr>
            <p:cNvPr id="118" name="直线连接符 117">
              <a:extLst>
                <a:ext uri="{FF2B5EF4-FFF2-40B4-BE49-F238E27FC236}">
                  <a16:creationId xmlns:a16="http://schemas.microsoft.com/office/drawing/2014/main" id="{3F659390-7F2A-ED43-8BB3-F6438C53E9DA}"/>
                </a:ext>
              </a:extLst>
            </p:cNvPr>
            <p:cNvCxnSpPr>
              <a:cxnSpLocks/>
              <a:stCxn id="111" idx="5"/>
            </p:cNvCxnSpPr>
            <p:nvPr/>
          </p:nvCxnSpPr>
          <p:spPr bwMode="auto">
            <a:xfrm>
              <a:off x="5608957" y="5378726"/>
              <a:ext cx="232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线连接符 118">
              <a:extLst>
                <a:ext uri="{FF2B5EF4-FFF2-40B4-BE49-F238E27FC236}">
                  <a16:creationId xmlns:a16="http://schemas.microsoft.com/office/drawing/2014/main" id="{9783CF7B-E7E0-A04E-8434-491607A80965}"/>
                </a:ext>
              </a:extLst>
            </p:cNvPr>
            <p:cNvCxnSpPr>
              <a:cxnSpLocks/>
              <a:stCxn id="113" idx="7"/>
            </p:cNvCxnSpPr>
            <p:nvPr/>
          </p:nvCxnSpPr>
          <p:spPr bwMode="auto">
            <a:xfrm flipV="1">
              <a:off x="5723257" y="5721627"/>
              <a:ext cx="117756" cy="1955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线连接符 119">
              <a:extLst>
                <a:ext uri="{FF2B5EF4-FFF2-40B4-BE49-F238E27FC236}">
                  <a16:creationId xmlns:a16="http://schemas.microsoft.com/office/drawing/2014/main" id="{EFF75C2A-86B6-1B40-9F3A-00BCE652616D}"/>
                </a:ext>
              </a:extLst>
            </p:cNvPr>
            <p:cNvCxnSpPr>
              <a:cxnSpLocks/>
              <a:endCxn id="112" idx="7"/>
            </p:cNvCxnSpPr>
            <p:nvPr/>
          </p:nvCxnSpPr>
          <p:spPr bwMode="auto">
            <a:xfrm flipH="1">
              <a:off x="5380357" y="5640805"/>
              <a:ext cx="427178" cy="244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线连接符 120">
              <a:extLst>
                <a:ext uri="{FF2B5EF4-FFF2-40B4-BE49-F238E27FC236}">
                  <a16:creationId xmlns:a16="http://schemas.microsoft.com/office/drawing/2014/main" id="{DB267E75-DC30-564C-9972-9E9260859942}"/>
                </a:ext>
              </a:extLst>
            </p:cNvPr>
            <p:cNvCxnSpPr>
              <a:cxnSpLocks/>
              <a:endCxn id="113" idx="2"/>
            </p:cNvCxnSpPr>
            <p:nvPr/>
          </p:nvCxnSpPr>
          <p:spPr bwMode="auto">
            <a:xfrm flipV="1">
              <a:off x="5129885" y="5997991"/>
              <a:ext cx="398251" cy="1014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线连接符 121">
              <a:extLst>
                <a:ext uri="{FF2B5EF4-FFF2-40B4-BE49-F238E27FC236}">
                  <a16:creationId xmlns:a16="http://schemas.microsoft.com/office/drawing/2014/main" id="{EAD58589-6A14-CE44-A5D1-984D04634920}"/>
                </a:ext>
              </a:extLst>
            </p:cNvPr>
            <p:cNvCxnSpPr>
              <a:cxnSpLocks/>
              <a:stCxn id="115" idx="1"/>
            </p:cNvCxnSpPr>
            <p:nvPr/>
          </p:nvCxnSpPr>
          <p:spPr bwMode="auto">
            <a:xfrm flipH="1" flipV="1">
              <a:off x="6036135" y="5640805"/>
              <a:ext cx="579578" cy="3906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线连接符 122">
              <a:extLst>
                <a:ext uri="{FF2B5EF4-FFF2-40B4-BE49-F238E27FC236}">
                  <a16:creationId xmlns:a16="http://schemas.microsoft.com/office/drawing/2014/main" id="{1BCB5F6D-3308-E448-9062-3D79B9067320}"/>
                </a:ext>
              </a:extLst>
            </p:cNvPr>
            <p:cNvCxnSpPr>
              <a:cxnSpLocks/>
              <a:stCxn id="114" idx="3"/>
            </p:cNvCxnSpPr>
            <p:nvPr/>
          </p:nvCxnSpPr>
          <p:spPr bwMode="auto">
            <a:xfrm flipH="1">
              <a:off x="6002657" y="5378726"/>
              <a:ext cx="105056" cy="1812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线连接符 123">
              <a:extLst>
                <a:ext uri="{FF2B5EF4-FFF2-40B4-BE49-F238E27FC236}">
                  <a16:creationId xmlns:a16="http://schemas.microsoft.com/office/drawing/2014/main" id="{141555F9-2DE3-4E45-AF7F-E79C348EE094}"/>
                </a:ext>
              </a:extLst>
            </p:cNvPr>
            <p:cNvCxnSpPr>
              <a:cxnSpLocks/>
              <a:stCxn id="117" idx="3"/>
              <a:endCxn id="114" idx="7"/>
            </p:cNvCxnSpPr>
            <p:nvPr/>
          </p:nvCxnSpPr>
          <p:spPr bwMode="auto">
            <a:xfrm flipH="1">
              <a:off x="6269357" y="5055670"/>
              <a:ext cx="320956" cy="1614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线连接符 124">
              <a:extLst>
                <a:ext uri="{FF2B5EF4-FFF2-40B4-BE49-F238E27FC236}">
                  <a16:creationId xmlns:a16="http://schemas.microsoft.com/office/drawing/2014/main" id="{BD511CC6-D953-B046-9FF0-5C71DEBF1D26}"/>
                </a:ext>
              </a:extLst>
            </p:cNvPr>
            <p:cNvCxnSpPr>
              <a:cxnSpLocks/>
              <a:stCxn id="116" idx="5"/>
              <a:endCxn id="111" idx="1"/>
            </p:cNvCxnSpPr>
            <p:nvPr/>
          </p:nvCxnSpPr>
          <p:spPr bwMode="auto">
            <a:xfrm>
              <a:off x="5058165" y="4980910"/>
              <a:ext cx="389149" cy="23617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椭圆 125">
              <a:extLst>
                <a:ext uri="{FF2B5EF4-FFF2-40B4-BE49-F238E27FC236}">
                  <a16:creationId xmlns:a16="http://schemas.microsoft.com/office/drawing/2014/main" id="{F166171E-46A6-954D-B1E6-190F3F12B7E4}"/>
                </a:ext>
              </a:extLst>
            </p:cNvPr>
            <p:cNvSpPr/>
            <p:nvPr/>
          </p:nvSpPr>
          <p:spPr bwMode="auto">
            <a:xfrm>
              <a:off x="4905835" y="6017687"/>
              <a:ext cx="228600" cy="22860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16" tIns="45708" rIns="91416" bIns="45708" numCol="1" rtlCol="0" anchor="t" anchorCtr="0" compatLnSpc="1">
              <a:prstTxWarp prst="textNoShape">
                <a:avLst/>
              </a:prstTxWarp>
            </a:bodyPr>
            <a:lstStyle/>
            <a:p>
              <a:pPr defTabSz="1218834"/>
              <a:endParaRPr lang="zh-CN" altLang="en-US" sz="2399">
                <a:latin typeface="Arial" panose="020B0604020202020204" pitchFamily="34" charset="0"/>
              </a:endParaRPr>
            </a:p>
          </p:txBody>
        </p:sp>
        <p:cxnSp>
          <p:nvCxnSpPr>
            <p:cNvPr id="127" name="直线连接符 126">
              <a:extLst>
                <a:ext uri="{FF2B5EF4-FFF2-40B4-BE49-F238E27FC236}">
                  <a16:creationId xmlns:a16="http://schemas.microsoft.com/office/drawing/2014/main" id="{DDA2DD39-59AC-F94B-AC26-7D2B0E3F8802}"/>
                </a:ext>
              </a:extLst>
            </p:cNvPr>
            <p:cNvCxnSpPr>
              <a:cxnSpLocks/>
              <a:stCxn id="126" idx="7"/>
              <a:endCxn id="112" idx="4"/>
            </p:cNvCxnSpPr>
            <p:nvPr/>
          </p:nvCxnSpPr>
          <p:spPr bwMode="auto">
            <a:xfrm flipV="1">
              <a:off x="5100957" y="5838373"/>
              <a:ext cx="198578" cy="2127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椭圆 127">
              <a:extLst>
                <a:ext uri="{FF2B5EF4-FFF2-40B4-BE49-F238E27FC236}">
                  <a16:creationId xmlns:a16="http://schemas.microsoft.com/office/drawing/2014/main" id="{C941CF4C-E42D-5F44-92C7-C89BC654D7AC}"/>
                </a:ext>
              </a:extLst>
            </p:cNvPr>
            <p:cNvSpPr/>
            <p:nvPr/>
          </p:nvSpPr>
          <p:spPr bwMode="auto">
            <a:xfrm>
              <a:off x="5821964" y="5535461"/>
              <a:ext cx="228600" cy="2286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218834"/>
              <a:endParaRPr lang="zh-CN" altLang="en-US" sz="2399"/>
            </a:p>
          </p:txBody>
        </p:sp>
      </p:grpSp>
      <p:sp>
        <p:nvSpPr>
          <p:cNvPr id="129" name="矩形 128">
            <a:extLst>
              <a:ext uri="{FF2B5EF4-FFF2-40B4-BE49-F238E27FC236}">
                <a16:creationId xmlns:a16="http://schemas.microsoft.com/office/drawing/2014/main" id="{D2F84438-4480-984F-A71C-42B5B6008F9E}"/>
              </a:ext>
            </a:extLst>
          </p:cNvPr>
          <p:cNvSpPr/>
          <p:nvPr/>
        </p:nvSpPr>
        <p:spPr>
          <a:xfrm>
            <a:off x="470480" y="1046919"/>
            <a:ext cx="2222083" cy="523220"/>
          </a:xfrm>
          <a:prstGeom prst="rect">
            <a:avLst/>
          </a:prstGeom>
        </p:spPr>
        <p:txBody>
          <a:bodyPr wrap="none">
            <a:spAutoFit/>
          </a:bodyPr>
          <a:lstStyle/>
          <a:p>
            <a:r>
              <a:rPr lang="en-US" altLang="zh-CN" sz="2800" dirty="0">
                <a:latin typeface="Heiti SC Medium" pitchFamily="2" charset="-128"/>
                <a:ea typeface="Heiti SC Medium" pitchFamily="2" charset="-128"/>
              </a:rPr>
              <a:t>Local query</a:t>
            </a:r>
            <a:endParaRPr lang="zh-CN" altLang="en-US" sz="2800" dirty="0"/>
          </a:p>
        </p:txBody>
      </p:sp>
      <p:sp>
        <p:nvSpPr>
          <p:cNvPr id="130" name="矩形 129">
            <a:extLst>
              <a:ext uri="{FF2B5EF4-FFF2-40B4-BE49-F238E27FC236}">
                <a16:creationId xmlns:a16="http://schemas.microsoft.com/office/drawing/2014/main" id="{76BA8D4F-9AA7-ED41-AE8E-705164EC0B0F}"/>
              </a:ext>
            </a:extLst>
          </p:cNvPr>
          <p:cNvSpPr/>
          <p:nvPr/>
        </p:nvSpPr>
        <p:spPr>
          <a:xfrm>
            <a:off x="3402854" y="1091673"/>
            <a:ext cx="2803973" cy="523220"/>
          </a:xfrm>
          <a:prstGeom prst="rect">
            <a:avLst/>
          </a:prstGeom>
        </p:spPr>
        <p:txBody>
          <a:bodyPr wrap="none">
            <a:spAutoFit/>
          </a:bodyPr>
          <a:lstStyle/>
          <a:p>
            <a:r>
              <a:rPr lang="en-US" altLang="zh-CN" sz="2800" dirty="0">
                <a:latin typeface="Heiti SC Medium" pitchFamily="2" charset="-128"/>
                <a:ea typeface="Heiti SC Medium" pitchFamily="2" charset="-128"/>
              </a:rPr>
              <a:t>Global Analysis</a:t>
            </a:r>
            <a:endParaRPr lang="zh-CN" altLang="en-US" sz="2800" dirty="0"/>
          </a:p>
        </p:txBody>
      </p:sp>
      <p:sp>
        <p:nvSpPr>
          <p:cNvPr id="131" name="矩形 130">
            <a:extLst>
              <a:ext uri="{FF2B5EF4-FFF2-40B4-BE49-F238E27FC236}">
                <a16:creationId xmlns:a16="http://schemas.microsoft.com/office/drawing/2014/main" id="{F0737EA9-63E5-3348-8B16-80171DB31B2D}"/>
              </a:ext>
            </a:extLst>
          </p:cNvPr>
          <p:cNvSpPr/>
          <p:nvPr/>
        </p:nvSpPr>
        <p:spPr>
          <a:xfrm>
            <a:off x="6755360" y="1098111"/>
            <a:ext cx="2077205" cy="523220"/>
          </a:xfrm>
          <a:prstGeom prst="rect">
            <a:avLst/>
          </a:prstGeom>
        </p:spPr>
        <p:txBody>
          <a:bodyPr wrap="square">
            <a:spAutoFit/>
          </a:bodyPr>
          <a:lstStyle/>
          <a:p>
            <a:r>
              <a:rPr lang="en-US" altLang="zh-CN" sz="2800" dirty="0">
                <a:latin typeface="Heiti SC Medium" pitchFamily="2" charset="-128"/>
                <a:ea typeface="Heiti SC Medium" pitchFamily="2" charset="-128"/>
              </a:rPr>
              <a:t>Complex</a:t>
            </a:r>
          </a:p>
        </p:txBody>
      </p:sp>
    </p:spTree>
    <p:extLst>
      <p:ext uri="{BB962C8B-B14F-4D97-AF65-F5344CB8AC3E}">
        <p14:creationId xmlns:p14="http://schemas.microsoft.com/office/powerpoint/2010/main" val="4193399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2FC34934-739F-8640-95A7-AF83C21C11C4}"/>
              </a:ext>
            </a:extLst>
          </p:cNvPr>
          <p:cNvSpPr>
            <a:spLocks noGrp="1"/>
          </p:cNvSpPr>
          <p:nvPr>
            <p:ph type="title"/>
          </p:nvPr>
        </p:nvSpPr>
        <p:spPr>
          <a:xfrm>
            <a:off x="1066800" y="76200"/>
            <a:ext cx="8153400" cy="1066800"/>
          </a:xfrm>
        </p:spPr>
        <p:txBody>
          <a:bodyPr rtlCol="0">
            <a:normAutofit fontScale="90000"/>
          </a:bodyPr>
          <a:lstStyle/>
          <a:p>
            <a:pPr eaLnBrk="1" fontAlgn="auto" hangingPunct="1">
              <a:spcAft>
                <a:spcPts val="0"/>
              </a:spcAft>
              <a:defRPr/>
            </a:pPr>
            <a:r>
              <a:rPr kumimoji="0" lang="en-US" sz="3600" dirty="0">
                <a:cs typeface="+mj-cs"/>
              </a:rPr>
              <a:t>Minimizing Communication in </a:t>
            </a:r>
            <a:r>
              <a:rPr kumimoji="0" lang="en-US" sz="3600" dirty="0" err="1">
                <a:cs typeface="+mj-cs"/>
              </a:rPr>
              <a:t>GraphLab</a:t>
            </a:r>
            <a:r>
              <a:rPr kumimoji="0" lang="en-US" sz="3600" dirty="0">
                <a:cs typeface="+mj-cs"/>
              </a:rPr>
              <a:t> 2: </a:t>
            </a:r>
            <a:r>
              <a:rPr kumimoji="0" lang="en-US" sz="3600" b="1" dirty="0">
                <a:cs typeface="+mj-cs"/>
              </a:rPr>
              <a:t>Vertex Cuts</a:t>
            </a:r>
          </a:p>
        </p:txBody>
      </p:sp>
      <p:grpSp>
        <p:nvGrpSpPr>
          <p:cNvPr id="3" name="Group 3">
            <a:extLst>
              <a:ext uri="{FF2B5EF4-FFF2-40B4-BE49-F238E27FC236}">
                <a16:creationId xmlns:a16="http://schemas.microsoft.com/office/drawing/2014/main" id="{EE07D328-7046-914F-8068-9A6F7B0A98B3}"/>
              </a:ext>
            </a:extLst>
          </p:cNvPr>
          <p:cNvGrpSpPr>
            <a:grpSpLocks/>
          </p:cNvGrpSpPr>
          <p:nvPr/>
        </p:nvGrpSpPr>
        <p:grpSpPr bwMode="auto">
          <a:xfrm>
            <a:off x="3721100" y="1447800"/>
            <a:ext cx="1519238" cy="1074738"/>
            <a:chOff x="3720739" y="2286583"/>
            <a:chExt cx="1519426" cy="1075200"/>
          </a:xfrm>
        </p:grpSpPr>
        <p:cxnSp>
          <p:nvCxnSpPr>
            <p:cNvPr id="53" name="Straight Connector 52">
              <a:extLst>
                <a:ext uri="{FF2B5EF4-FFF2-40B4-BE49-F238E27FC236}">
                  <a16:creationId xmlns:a16="http://schemas.microsoft.com/office/drawing/2014/main" id="{F338FFA5-A1AC-C04B-B629-266E92CFBC47}"/>
                </a:ext>
              </a:extLst>
            </p:cNvPr>
            <p:cNvCxnSpPr>
              <a:cxnSpLocks noChangeShapeType="1"/>
              <a:stCxn id="66" idx="5"/>
              <a:endCxn id="62" idx="1"/>
            </p:cNvCxnSpPr>
            <p:nvPr/>
          </p:nvCxnSpPr>
          <p:spPr bwMode="auto">
            <a:xfrm>
              <a:off x="3958893" y="2763038"/>
              <a:ext cx="406450" cy="360518"/>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62" name="Oval 61">
              <a:extLst>
                <a:ext uri="{FF2B5EF4-FFF2-40B4-BE49-F238E27FC236}">
                  <a16:creationId xmlns:a16="http://schemas.microsoft.com/office/drawing/2014/main" id="{63F2ECE6-258F-4748-A5AD-074F054EBABF}"/>
                </a:ext>
              </a:extLst>
            </p:cNvPr>
            <p:cNvSpPr/>
            <p:nvPr/>
          </p:nvSpPr>
          <p:spPr>
            <a:xfrm>
              <a:off x="4324064" y="3082263"/>
              <a:ext cx="279435" cy="2795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eaLnBrk="1" hangingPunct="1">
                <a:defRPr/>
              </a:pPr>
              <a:r>
                <a:rPr lang="en-US" altLang="zh-CN">
                  <a:solidFill>
                    <a:srgbClr val="FFFFFF"/>
                  </a:solidFill>
                  <a:cs typeface="宋体" charset="0"/>
                </a:rPr>
                <a:t>Y</a:t>
              </a:r>
            </a:p>
          </p:txBody>
        </p:sp>
        <p:sp>
          <p:nvSpPr>
            <p:cNvPr id="66" name="Oval 65">
              <a:extLst>
                <a:ext uri="{FF2B5EF4-FFF2-40B4-BE49-F238E27FC236}">
                  <a16:creationId xmlns:a16="http://schemas.microsoft.com/office/drawing/2014/main" id="{E92A35AF-846D-854C-AFF0-5ED66DD75B56}"/>
                </a:ext>
              </a:extLst>
            </p:cNvPr>
            <p:cNvSpPr/>
            <p:nvPr/>
          </p:nvSpPr>
          <p:spPr>
            <a:xfrm>
              <a:off x="3720739" y="2524810"/>
              <a:ext cx="279435" cy="27952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2" name="Straight Connector 81">
              <a:extLst>
                <a:ext uri="{FF2B5EF4-FFF2-40B4-BE49-F238E27FC236}">
                  <a16:creationId xmlns:a16="http://schemas.microsoft.com/office/drawing/2014/main" id="{7103250E-1383-6D48-82E1-7D943D4DAECB}"/>
                </a:ext>
              </a:extLst>
            </p:cNvPr>
            <p:cNvCxnSpPr>
              <a:cxnSpLocks noChangeShapeType="1"/>
              <a:endCxn id="97" idx="3"/>
            </p:cNvCxnSpPr>
            <p:nvPr/>
          </p:nvCxnSpPr>
          <p:spPr bwMode="auto">
            <a:xfrm flipV="1">
              <a:off x="4547929" y="2761450"/>
              <a:ext cx="454081" cy="362106"/>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83" name="Straight Connector 82">
              <a:extLst>
                <a:ext uri="{FF2B5EF4-FFF2-40B4-BE49-F238E27FC236}">
                  <a16:creationId xmlns:a16="http://schemas.microsoft.com/office/drawing/2014/main" id="{E6C30617-6A05-8D45-8F8A-E2DDFAA50806}"/>
                </a:ext>
              </a:extLst>
            </p:cNvPr>
            <p:cNvCxnSpPr>
              <a:cxnSpLocks noChangeShapeType="1"/>
              <a:stCxn id="90" idx="4"/>
            </p:cNvCxnSpPr>
            <p:nvPr/>
          </p:nvCxnSpPr>
          <p:spPr bwMode="auto">
            <a:xfrm flipH="1">
              <a:off x="4449492" y="2566103"/>
              <a:ext cx="1587" cy="51616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90" name="Oval 89">
              <a:extLst>
                <a:ext uri="{FF2B5EF4-FFF2-40B4-BE49-F238E27FC236}">
                  <a16:creationId xmlns:a16="http://schemas.microsoft.com/office/drawing/2014/main" id="{A504EC91-2D0E-0F4E-B0CE-B86F6A35D655}"/>
                </a:ext>
              </a:extLst>
            </p:cNvPr>
            <p:cNvSpPr/>
            <p:nvPr/>
          </p:nvSpPr>
          <p:spPr>
            <a:xfrm>
              <a:off x="4311362" y="2286583"/>
              <a:ext cx="279435" cy="27952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a:extLst>
                <a:ext uri="{FF2B5EF4-FFF2-40B4-BE49-F238E27FC236}">
                  <a16:creationId xmlns:a16="http://schemas.microsoft.com/office/drawing/2014/main" id="{8141B59C-03F2-EC4F-8BC3-47BFFB88D882}"/>
                </a:ext>
              </a:extLst>
            </p:cNvPr>
            <p:cNvSpPr/>
            <p:nvPr/>
          </p:nvSpPr>
          <p:spPr>
            <a:xfrm>
              <a:off x="4960730" y="2523223"/>
              <a:ext cx="279435" cy="27952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extBox 1">
            <a:extLst>
              <a:ext uri="{FF2B5EF4-FFF2-40B4-BE49-F238E27FC236}">
                <a16:creationId xmlns:a16="http://schemas.microsoft.com/office/drawing/2014/main" id="{7557C374-1D48-6940-A0C1-9884E2CFE8E7}"/>
              </a:ext>
            </a:extLst>
          </p:cNvPr>
          <p:cNvSpPr txBox="1"/>
          <p:nvPr/>
        </p:nvSpPr>
        <p:spPr>
          <a:xfrm>
            <a:off x="2819400" y="2170093"/>
            <a:ext cx="3484873" cy="954107"/>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lgn="ctr" eaLnBrk="1" fontAlgn="auto" hangingPunct="1">
              <a:spcBef>
                <a:spcPts val="0"/>
              </a:spcBef>
              <a:spcAft>
                <a:spcPts val="0"/>
              </a:spcAft>
              <a:defRPr/>
            </a:pPr>
            <a:r>
              <a:rPr lang="en-US" sz="2800" dirty="0"/>
              <a:t>Communication linear </a:t>
            </a:r>
            <a:br>
              <a:rPr lang="en-US" sz="2800" dirty="0"/>
            </a:br>
            <a:r>
              <a:rPr lang="en-US" sz="2800" dirty="0"/>
              <a:t>in # spanned machines</a:t>
            </a:r>
          </a:p>
        </p:txBody>
      </p:sp>
      <p:grpSp>
        <p:nvGrpSpPr>
          <p:cNvPr id="4" name="Group 4">
            <a:extLst>
              <a:ext uri="{FF2B5EF4-FFF2-40B4-BE49-F238E27FC236}">
                <a16:creationId xmlns:a16="http://schemas.microsoft.com/office/drawing/2014/main" id="{F683C612-B595-1A43-83F7-6B9FA94A4FC1}"/>
              </a:ext>
            </a:extLst>
          </p:cNvPr>
          <p:cNvGrpSpPr>
            <a:grpSpLocks/>
          </p:cNvGrpSpPr>
          <p:nvPr/>
        </p:nvGrpSpPr>
        <p:grpSpPr bwMode="auto">
          <a:xfrm>
            <a:off x="4343400" y="2235200"/>
            <a:ext cx="1220788" cy="879475"/>
            <a:chOff x="4343400" y="3073680"/>
            <a:chExt cx="1220544" cy="879190"/>
          </a:xfrm>
        </p:grpSpPr>
        <p:cxnSp>
          <p:nvCxnSpPr>
            <p:cNvPr id="84" name="Straight Connector 83">
              <a:extLst>
                <a:ext uri="{FF2B5EF4-FFF2-40B4-BE49-F238E27FC236}">
                  <a16:creationId xmlns:a16="http://schemas.microsoft.com/office/drawing/2014/main" id="{9888AB95-B57A-8D4C-AD02-53268DB1EF6C}"/>
                </a:ext>
              </a:extLst>
            </p:cNvPr>
            <p:cNvCxnSpPr>
              <a:cxnSpLocks noChangeShapeType="1"/>
              <a:endCxn id="96" idx="2"/>
            </p:cNvCxnSpPr>
            <p:nvPr/>
          </p:nvCxnSpPr>
          <p:spPr bwMode="auto">
            <a:xfrm>
              <a:off x="4589414" y="3221270"/>
              <a:ext cx="695186"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88" name="Straight Connector 87">
              <a:extLst>
                <a:ext uri="{FF2B5EF4-FFF2-40B4-BE49-F238E27FC236}">
                  <a16:creationId xmlns:a16="http://schemas.microsoft.com/office/drawing/2014/main" id="{9380F398-0C58-2240-8844-92DB07A564CB}"/>
                </a:ext>
              </a:extLst>
            </p:cNvPr>
            <p:cNvCxnSpPr>
              <a:cxnSpLocks noChangeShapeType="1"/>
              <a:endCxn id="95" idx="1"/>
            </p:cNvCxnSpPr>
            <p:nvPr/>
          </p:nvCxnSpPr>
          <p:spPr bwMode="auto">
            <a:xfrm>
              <a:off x="4548147" y="3319663"/>
              <a:ext cx="453934" cy="395159"/>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95" name="Oval 94">
              <a:extLst>
                <a:ext uri="{FF2B5EF4-FFF2-40B4-BE49-F238E27FC236}">
                  <a16:creationId xmlns:a16="http://schemas.microsoft.com/office/drawing/2014/main" id="{1B3E7915-2DCD-3944-9FA4-49F49E172D86}"/>
                </a:ext>
              </a:extLst>
            </p:cNvPr>
            <p:cNvSpPr/>
            <p:nvPr/>
          </p:nvSpPr>
          <p:spPr>
            <a:xfrm>
              <a:off x="4960815" y="3673561"/>
              <a:ext cx="279344" cy="279309"/>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a:extLst>
                <a:ext uri="{FF2B5EF4-FFF2-40B4-BE49-F238E27FC236}">
                  <a16:creationId xmlns:a16="http://schemas.microsoft.com/office/drawing/2014/main" id="{2AAD6449-541A-D042-BAF4-B14A71883AF3}"/>
                </a:ext>
              </a:extLst>
            </p:cNvPr>
            <p:cNvSpPr/>
            <p:nvPr/>
          </p:nvSpPr>
          <p:spPr>
            <a:xfrm>
              <a:off x="5284600" y="3081615"/>
              <a:ext cx="279344" cy="279309"/>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a:extLst>
                <a:ext uri="{FF2B5EF4-FFF2-40B4-BE49-F238E27FC236}">
                  <a16:creationId xmlns:a16="http://schemas.microsoft.com/office/drawing/2014/main" id="{93A0410C-982F-0F4C-9104-3DC09EB17A2C}"/>
                </a:ext>
              </a:extLst>
            </p:cNvPr>
            <p:cNvSpPr/>
            <p:nvPr/>
          </p:nvSpPr>
          <p:spPr>
            <a:xfrm>
              <a:off x="4343400" y="3073680"/>
              <a:ext cx="279344" cy="279309"/>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eaLnBrk="1" hangingPunct="1">
                <a:defRPr/>
              </a:pPr>
              <a:r>
                <a:rPr lang="en-US" altLang="zh-CN">
                  <a:solidFill>
                    <a:srgbClr val="FFFFFF"/>
                  </a:solidFill>
                  <a:cs typeface="宋体" charset="0"/>
                </a:rPr>
                <a:t>Y</a:t>
              </a:r>
            </a:p>
          </p:txBody>
        </p:sp>
      </p:grpSp>
      <p:grpSp>
        <p:nvGrpSpPr>
          <p:cNvPr id="5" name="Group 2">
            <a:extLst>
              <a:ext uri="{FF2B5EF4-FFF2-40B4-BE49-F238E27FC236}">
                <a16:creationId xmlns:a16="http://schemas.microsoft.com/office/drawing/2014/main" id="{DCA0FD76-4910-354D-B486-C7AE3EB546C4}"/>
              </a:ext>
            </a:extLst>
          </p:cNvPr>
          <p:cNvGrpSpPr>
            <a:grpSpLocks/>
          </p:cNvGrpSpPr>
          <p:nvPr/>
        </p:nvGrpSpPr>
        <p:grpSpPr bwMode="auto">
          <a:xfrm>
            <a:off x="3349625" y="2243138"/>
            <a:ext cx="1273175" cy="1049337"/>
            <a:chOff x="3349786" y="3082012"/>
            <a:chExt cx="1272734" cy="1049949"/>
          </a:xfrm>
        </p:grpSpPr>
        <p:cxnSp>
          <p:nvCxnSpPr>
            <p:cNvPr id="42" name="Straight Connector 41">
              <a:extLst>
                <a:ext uri="{FF2B5EF4-FFF2-40B4-BE49-F238E27FC236}">
                  <a16:creationId xmlns:a16="http://schemas.microsoft.com/office/drawing/2014/main" id="{37675943-A02E-744C-A1E8-94A255C180BB}"/>
                </a:ext>
              </a:extLst>
            </p:cNvPr>
            <p:cNvCxnSpPr>
              <a:cxnSpLocks noChangeShapeType="1"/>
              <a:stCxn id="51" idx="6"/>
            </p:cNvCxnSpPr>
            <p:nvPr/>
          </p:nvCxnSpPr>
          <p:spPr bwMode="auto">
            <a:xfrm>
              <a:off x="3629089" y="3221793"/>
              <a:ext cx="695084" cy="0"/>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43" name="Straight Connector 42">
              <a:extLst>
                <a:ext uri="{FF2B5EF4-FFF2-40B4-BE49-F238E27FC236}">
                  <a16:creationId xmlns:a16="http://schemas.microsoft.com/office/drawing/2014/main" id="{18970B5F-38F9-0B44-A35C-124F89DA6CB9}"/>
                </a:ext>
              </a:extLst>
            </p:cNvPr>
            <p:cNvCxnSpPr>
              <a:cxnSpLocks noChangeShapeType="1"/>
              <a:endCxn id="45" idx="0"/>
            </p:cNvCxnSpPr>
            <p:nvPr/>
          </p:nvCxnSpPr>
          <p:spPr bwMode="auto">
            <a:xfrm>
              <a:off x="4463825" y="3361575"/>
              <a:ext cx="1587" cy="490823"/>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cxnSp>
          <p:nvCxnSpPr>
            <p:cNvPr id="44" name="Straight Connector 43">
              <a:extLst>
                <a:ext uri="{FF2B5EF4-FFF2-40B4-BE49-F238E27FC236}">
                  <a16:creationId xmlns:a16="http://schemas.microsoft.com/office/drawing/2014/main" id="{773B7710-0024-C240-8F3C-CCB86DE4D6FC}"/>
                </a:ext>
              </a:extLst>
            </p:cNvPr>
            <p:cNvCxnSpPr>
              <a:cxnSpLocks noChangeShapeType="1"/>
              <a:endCxn id="52" idx="7"/>
            </p:cNvCxnSpPr>
            <p:nvPr/>
          </p:nvCxnSpPr>
          <p:spPr bwMode="auto">
            <a:xfrm flipH="1">
              <a:off x="3959175" y="3320276"/>
              <a:ext cx="406259" cy="360572"/>
            </a:xfrm>
            <a:prstGeom prst="line">
              <a:avLst/>
            </a:prstGeom>
            <a:noFill/>
            <a:ln w="38100">
              <a:solidFill>
                <a:schemeClr val="tx1"/>
              </a:solidFill>
              <a:round/>
              <a:headEnd/>
              <a:tailEnd/>
            </a:ln>
            <a:effectLst>
              <a:outerShdw blurRad="63500" dist="23000" dir="5400000" rotWithShape="0">
                <a:srgbClr val="000000">
                  <a:alpha val="34999"/>
                </a:srgbClr>
              </a:outerShdw>
            </a:effectLst>
            <a:extLst>
              <a:ext uri="{909E8E84-426E-40dd-AFC4-6F175D3DCCD1}"/>
            </a:extLst>
          </p:spPr>
        </p:cxnSp>
        <p:sp>
          <p:nvSpPr>
            <p:cNvPr id="45" name="Oval 44">
              <a:extLst>
                <a:ext uri="{FF2B5EF4-FFF2-40B4-BE49-F238E27FC236}">
                  <a16:creationId xmlns:a16="http://schemas.microsoft.com/office/drawing/2014/main" id="{6451C835-5466-C14A-92E6-6FC78CB4A9D2}"/>
                </a:ext>
              </a:extLst>
            </p:cNvPr>
            <p:cNvSpPr/>
            <p:nvPr/>
          </p:nvSpPr>
          <p:spPr>
            <a:xfrm>
              <a:off x="4325761" y="3852398"/>
              <a:ext cx="279303" cy="27956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Oval 50">
              <a:extLst>
                <a:ext uri="{FF2B5EF4-FFF2-40B4-BE49-F238E27FC236}">
                  <a16:creationId xmlns:a16="http://schemas.microsoft.com/office/drawing/2014/main" id="{69D016B5-0437-C848-997C-4F47932D52A6}"/>
                </a:ext>
              </a:extLst>
            </p:cNvPr>
            <p:cNvSpPr/>
            <p:nvPr/>
          </p:nvSpPr>
          <p:spPr>
            <a:xfrm>
              <a:off x="3349786" y="3082012"/>
              <a:ext cx="279303" cy="27956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Oval 51">
              <a:extLst>
                <a:ext uri="{FF2B5EF4-FFF2-40B4-BE49-F238E27FC236}">
                  <a16:creationId xmlns:a16="http://schemas.microsoft.com/office/drawing/2014/main" id="{35AF9D29-808A-1F4C-8F7B-E7E206865515}"/>
                </a:ext>
              </a:extLst>
            </p:cNvPr>
            <p:cNvSpPr/>
            <p:nvPr/>
          </p:nvSpPr>
          <p:spPr>
            <a:xfrm>
              <a:off x="3721132" y="3641138"/>
              <a:ext cx="279303" cy="27797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a:extLst>
                <a:ext uri="{FF2B5EF4-FFF2-40B4-BE49-F238E27FC236}">
                  <a16:creationId xmlns:a16="http://schemas.microsoft.com/office/drawing/2014/main" id="{7A36198B-CEE2-7D49-8E7C-710254C6BFD8}"/>
                </a:ext>
              </a:extLst>
            </p:cNvPr>
            <p:cNvSpPr/>
            <p:nvPr/>
          </p:nvSpPr>
          <p:spPr>
            <a:xfrm>
              <a:off x="4343217" y="3082012"/>
              <a:ext cx="279303" cy="279563"/>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anchor="ctr"/>
            <a:lstStyle/>
            <a:p>
              <a:pPr algn="ctr" eaLnBrk="1" hangingPunct="1">
                <a:defRPr/>
              </a:pPr>
              <a:r>
                <a:rPr lang="en-US" altLang="zh-CN">
                  <a:solidFill>
                    <a:srgbClr val="FFFFFF"/>
                  </a:solidFill>
                  <a:cs typeface="宋体" charset="0"/>
                </a:rPr>
                <a:t>Y</a:t>
              </a:r>
            </a:p>
          </p:txBody>
        </p:sp>
      </p:grpSp>
      <p:sp>
        <p:nvSpPr>
          <p:cNvPr id="55" name="Title 5">
            <a:extLst>
              <a:ext uri="{FF2B5EF4-FFF2-40B4-BE49-F238E27FC236}">
                <a16:creationId xmlns:a16="http://schemas.microsoft.com/office/drawing/2014/main" id="{9E2849BE-8524-B740-8781-DB8C2D2921E6}"/>
              </a:ext>
            </a:extLst>
          </p:cNvPr>
          <p:cNvSpPr txBox="1">
            <a:spLocks/>
          </p:cNvSpPr>
          <p:nvPr/>
        </p:nvSpPr>
        <p:spPr bwMode="auto">
          <a:xfrm>
            <a:off x="1676400" y="3657601"/>
            <a:ext cx="5791200" cy="1219199"/>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nchor="b"/>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64" charset="0"/>
              </a:defRPr>
            </a:lvl2pPr>
            <a:lvl3pPr algn="l" rtl="0" eaLnBrk="1" fontAlgn="base" hangingPunct="1">
              <a:spcBef>
                <a:spcPct val="0"/>
              </a:spcBef>
              <a:spcAft>
                <a:spcPct val="0"/>
              </a:spcAft>
              <a:defRPr sz="4400">
                <a:solidFill>
                  <a:schemeClr val="tx2"/>
                </a:solidFill>
                <a:latin typeface="Tahoma" pitchFamily="-64" charset="0"/>
              </a:defRPr>
            </a:lvl3pPr>
            <a:lvl4pPr algn="l" rtl="0" eaLnBrk="1" fontAlgn="base" hangingPunct="1">
              <a:spcBef>
                <a:spcPct val="0"/>
              </a:spcBef>
              <a:spcAft>
                <a:spcPct val="0"/>
              </a:spcAft>
              <a:defRPr sz="4400">
                <a:solidFill>
                  <a:schemeClr val="tx2"/>
                </a:solidFill>
                <a:latin typeface="Tahoma" pitchFamily="-64" charset="0"/>
              </a:defRPr>
            </a:lvl4pPr>
            <a:lvl5pPr algn="l" rtl="0" eaLnBrk="1" fontAlgn="base" hangingPunct="1">
              <a:spcBef>
                <a:spcPct val="0"/>
              </a:spcBef>
              <a:spcAft>
                <a:spcPct val="0"/>
              </a:spcAft>
              <a:defRPr sz="4400">
                <a:solidFill>
                  <a:schemeClr val="tx2"/>
                </a:solidFill>
                <a:latin typeface="Tahoma" pitchFamily="-64" charset="0"/>
              </a:defRPr>
            </a:lvl5pPr>
            <a:lvl6pPr marL="457200" algn="l" rtl="0" eaLnBrk="1" fontAlgn="base" hangingPunct="1">
              <a:spcBef>
                <a:spcPct val="0"/>
              </a:spcBef>
              <a:spcAft>
                <a:spcPct val="0"/>
              </a:spcAft>
              <a:defRPr sz="4400">
                <a:solidFill>
                  <a:schemeClr val="tx2"/>
                </a:solidFill>
                <a:latin typeface="Tahoma" pitchFamily="-64" charset="0"/>
              </a:defRPr>
            </a:lvl6pPr>
            <a:lvl7pPr marL="914400" algn="l" rtl="0" eaLnBrk="1" fontAlgn="base" hangingPunct="1">
              <a:spcBef>
                <a:spcPct val="0"/>
              </a:spcBef>
              <a:spcAft>
                <a:spcPct val="0"/>
              </a:spcAft>
              <a:defRPr sz="4400">
                <a:solidFill>
                  <a:schemeClr val="tx2"/>
                </a:solidFill>
                <a:latin typeface="Tahoma" pitchFamily="-64" charset="0"/>
              </a:defRPr>
            </a:lvl7pPr>
            <a:lvl8pPr marL="1371600" algn="l" rtl="0" eaLnBrk="1" fontAlgn="base" hangingPunct="1">
              <a:spcBef>
                <a:spcPct val="0"/>
              </a:spcBef>
              <a:spcAft>
                <a:spcPct val="0"/>
              </a:spcAft>
              <a:defRPr sz="4400">
                <a:solidFill>
                  <a:schemeClr val="tx2"/>
                </a:solidFill>
                <a:latin typeface="Tahoma" pitchFamily="-64" charset="0"/>
              </a:defRPr>
            </a:lvl8pPr>
            <a:lvl9pPr marL="1828800" algn="l" rtl="0" eaLnBrk="1" fontAlgn="base" hangingPunct="1">
              <a:spcBef>
                <a:spcPct val="0"/>
              </a:spcBef>
              <a:spcAft>
                <a:spcPct val="0"/>
              </a:spcAft>
              <a:defRPr sz="4400">
                <a:solidFill>
                  <a:schemeClr val="tx2"/>
                </a:solidFill>
                <a:latin typeface="Tahoma" pitchFamily="-64" charset="0"/>
              </a:defRPr>
            </a:lvl9pPr>
          </a:lstStyle>
          <a:p>
            <a:pPr algn="ctr">
              <a:defRPr/>
            </a:pPr>
            <a:r>
              <a:rPr lang="en-US" sz="3600" dirty="0">
                <a:solidFill>
                  <a:schemeClr val="bg1"/>
                </a:solidFill>
              </a:rPr>
              <a:t>A </a:t>
            </a:r>
            <a:r>
              <a:rPr lang="en-US" sz="3600" b="1" dirty="0">
                <a:solidFill>
                  <a:schemeClr val="bg1"/>
                </a:solidFill>
              </a:rPr>
              <a:t>vertex-cut </a:t>
            </a:r>
            <a:r>
              <a:rPr lang="en-US" sz="3600" dirty="0">
                <a:solidFill>
                  <a:schemeClr val="bg1"/>
                </a:solidFill>
              </a:rPr>
              <a:t>minimizes </a:t>
            </a:r>
            <a:br>
              <a:rPr lang="en-US" sz="3600" dirty="0">
                <a:solidFill>
                  <a:schemeClr val="bg1"/>
                </a:solidFill>
              </a:rPr>
            </a:br>
            <a:r>
              <a:rPr lang="en-US" sz="3600" dirty="0">
                <a:solidFill>
                  <a:schemeClr val="bg1"/>
                </a:solidFill>
              </a:rPr>
              <a:t># machines per vertex</a:t>
            </a:r>
          </a:p>
        </p:txBody>
      </p:sp>
      <p:sp>
        <p:nvSpPr>
          <p:cNvPr id="56" name="Rectangle 55">
            <a:extLst>
              <a:ext uri="{FF2B5EF4-FFF2-40B4-BE49-F238E27FC236}">
                <a16:creationId xmlns:a16="http://schemas.microsoft.com/office/drawing/2014/main" id="{F36B80DC-7E84-504B-AC5C-51DD9444B8CD}"/>
              </a:ext>
            </a:extLst>
          </p:cNvPr>
          <p:cNvSpPr>
            <a:spLocks noChangeArrowheads="1"/>
          </p:cNvSpPr>
          <p:nvPr/>
        </p:nvSpPr>
        <p:spPr bwMode="auto">
          <a:xfrm>
            <a:off x="152400" y="4913313"/>
            <a:ext cx="87582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63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1" algn="ctr" eaLnBrk="1" hangingPunct="1">
              <a:spcBef>
                <a:spcPct val="0"/>
              </a:spcBef>
              <a:buFontTx/>
              <a:buNone/>
            </a:pPr>
            <a:r>
              <a:rPr kumimoji="0" lang="en-US" altLang="zh-CN" i="1">
                <a:solidFill>
                  <a:srgbClr val="000000"/>
                </a:solidFill>
              </a:rPr>
              <a:t>Percolation theory suggests Power Law graphs can be split by removing only a small set of vertices [Albert et al. 2000]</a:t>
            </a:r>
          </a:p>
          <a:p>
            <a:pPr lvl="1" algn="ctr" eaLnBrk="1" hangingPunct="1">
              <a:spcBef>
                <a:spcPct val="0"/>
              </a:spcBef>
              <a:buFontTx/>
              <a:buNone/>
            </a:pPr>
            <a:r>
              <a:rPr kumimoji="0" lang="en-US" altLang="zh-CN" i="1">
                <a:solidFill>
                  <a:srgbClr val="000000"/>
                </a:solidFill>
                <a:latin typeface="Wingdings" pitchFamily="2" charset="2"/>
                <a:sym typeface="Wingdings" pitchFamily="2" charset="2"/>
              </a:rPr>
              <a:t></a:t>
            </a:r>
            <a:endParaRPr kumimoji="0" lang="en-US" altLang="zh-CN" i="1">
              <a:solidFill>
                <a:srgbClr val="000000"/>
              </a:solidFill>
            </a:endParaRPr>
          </a:p>
          <a:p>
            <a:pPr lvl="1" algn="ctr" eaLnBrk="1" hangingPunct="1">
              <a:spcBef>
                <a:spcPct val="0"/>
              </a:spcBef>
              <a:buFontTx/>
              <a:buNone/>
            </a:pPr>
            <a:r>
              <a:rPr kumimoji="0" lang="en-US" altLang="zh-CN" i="1">
                <a:solidFill>
                  <a:srgbClr val="000000"/>
                </a:solidFill>
              </a:rPr>
              <a:t>Small vertex cuts possible! </a:t>
            </a:r>
          </a:p>
        </p:txBody>
      </p:sp>
    </p:spTree>
    <p:custDataLst>
      <p:tags r:id="rId1"/>
    </p:custDataLst>
  </p:cSld>
  <p:clrMapOvr>
    <a:masterClrMapping/>
  </p:clrMapOvr>
  <p:transition spd="slow" advTm="4432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1.08024E-6 4.48404E-6 L -0.26937 0.02984 " pathEditMode="relative" rAng="0" ptsTypes="AA">
                                      <p:cBhvr>
                                        <p:cTn id="6" dur="2000" fill="hold"/>
                                        <p:tgtEl>
                                          <p:spTgt spid="5"/>
                                        </p:tgtEl>
                                        <p:attrNameLst>
                                          <p:attrName>ppt_x</p:attrName>
                                          <p:attrName>ppt_y</p:attrName>
                                        </p:attrNameLst>
                                      </p:cBhvr>
                                      <p:rCtr x="-1347700" y="148100"/>
                                    </p:animMotion>
                                  </p:childTnLst>
                                </p:cTn>
                              </p:par>
                              <p:par>
                                <p:cTn id="7" presetID="42" presetClass="path" presetSubtype="0" accel="50000" decel="50000" fill="hold" nodeType="withEffect">
                                  <p:stCondLst>
                                    <p:cond delay="0"/>
                                  </p:stCondLst>
                                  <p:childTnLst>
                                    <p:animMotion origin="layout" path="M -4.8107E-6 4.19713E-6 L 0.26676 0.04326 " pathEditMode="relative" rAng="0" ptsTypes="AA">
                                      <p:cBhvr>
                                        <p:cTn id="8" dur="2000" fill="hold"/>
                                        <p:tgtEl>
                                          <p:spTgt spid="4"/>
                                        </p:tgtEl>
                                        <p:attrNameLst>
                                          <p:attrName>ppt_x</p:attrName>
                                          <p:attrName>ppt_y</p:attrName>
                                        </p:attrNameLst>
                                      </p:cBhvr>
                                      <p:rCtr x="1333800" y="215200"/>
                                    </p:animMotion>
                                  </p:childTnLst>
                                </p:cTn>
                              </p:par>
                              <p:par>
                                <p:cTn id="9" presetID="42" presetClass="path" presetSubtype="0" accel="50000" decel="50000" fill="hold" nodeType="withEffect">
                                  <p:stCondLst>
                                    <p:cond delay="0"/>
                                  </p:stCondLst>
                                  <p:childTnLst>
                                    <p:animMotion origin="layout" path="M -7.2942E-7 2.04535E-6 L -0.0066 -0.08931 " pathEditMode="relative" rAng="0" ptsTypes="AA">
                                      <p:cBhvr>
                                        <p:cTn id="10" dur="2000" fill="hold"/>
                                        <p:tgtEl>
                                          <p:spTgt spid="3"/>
                                        </p:tgtEl>
                                        <p:attrNameLst>
                                          <p:attrName>ppt_x</p:attrName>
                                          <p:attrName>ppt_y</p:attrName>
                                        </p:attrNameLst>
                                      </p:cBhvr>
                                      <p:rCtr x="-33000" y="-446600"/>
                                    </p:animMotion>
                                  </p:childTnLst>
                                </p:cTn>
                              </p:par>
                            </p:childTnLst>
                          </p:cTn>
                        </p:par>
                        <p:par>
                          <p:cTn id="11" fill="hold" nodeType="afterGroup">
                            <p:stCondLst>
                              <p:cond delay="20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id="{93271504-4C0E-8145-962F-C082BBCDBA7F}"/>
              </a:ext>
            </a:extLst>
          </p:cNvPr>
          <p:cNvSpPr>
            <a:spLocks noGrp="1"/>
          </p:cNvSpPr>
          <p:nvPr>
            <p:ph type="title"/>
          </p:nvPr>
        </p:nvSpPr>
        <p:spPr/>
        <p:txBody>
          <a:bodyPr/>
          <a:lstStyle/>
          <a:p>
            <a:pPr eaLnBrk="1" hangingPunct="1"/>
            <a:endParaRPr kumimoji="0" lang="zh-CN" altLang="en-US"/>
          </a:p>
        </p:txBody>
      </p:sp>
      <p:sp>
        <p:nvSpPr>
          <p:cNvPr id="56322" name="内容占位符 2">
            <a:extLst>
              <a:ext uri="{FF2B5EF4-FFF2-40B4-BE49-F238E27FC236}">
                <a16:creationId xmlns:a16="http://schemas.microsoft.com/office/drawing/2014/main" id="{055ECF54-0645-1447-888D-47A5501DC798}"/>
              </a:ext>
            </a:extLst>
          </p:cNvPr>
          <p:cNvSpPr>
            <a:spLocks noGrp="1"/>
          </p:cNvSpPr>
          <p:nvPr>
            <p:ph idx="1"/>
          </p:nvPr>
        </p:nvSpPr>
        <p:spPr/>
        <p:txBody>
          <a:bodyPr/>
          <a:lstStyle/>
          <a:p>
            <a:pPr eaLnBrk="1" hangingPunct="1"/>
            <a:endParaRPr kumimoji="0" lang="zh-CN" altLang="en-US"/>
          </a:p>
        </p:txBody>
      </p:sp>
      <p:pic>
        <p:nvPicPr>
          <p:cNvPr id="56323" name="Picture 2">
            <a:extLst>
              <a:ext uri="{FF2B5EF4-FFF2-40B4-BE49-F238E27FC236}">
                <a16:creationId xmlns:a16="http://schemas.microsoft.com/office/drawing/2014/main" id="{2BB79854-F199-7F4B-8E8B-9A0F64599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285750"/>
            <a:ext cx="8988425"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000D81A7-8831-914A-9EF5-FE55E63B4DA7}"/>
              </a:ext>
            </a:extLst>
          </p:cNvPr>
          <p:cNvSpPr>
            <a:spLocks noGrp="1"/>
          </p:cNvSpPr>
          <p:nvPr>
            <p:ph type="title"/>
          </p:nvPr>
        </p:nvSpPr>
        <p:spPr/>
        <p:txBody>
          <a:bodyPr/>
          <a:lstStyle/>
          <a:p>
            <a:r>
              <a:rPr lang="en-US" altLang="zh-CN"/>
              <a:t>Generalized</a:t>
            </a:r>
            <a:r>
              <a:rPr lang="zh-CN" altLang="en-US"/>
              <a:t> </a:t>
            </a:r>
            <a:r>
              <a:rPr lang="en-US" altLang="zh-CN"/>
              <a:t>Graph</a:t>
            </a:r>
            <a:r>
              <a:rPr lang="zh-CN" altLang="en-US"/>
              <a:t> </a:t>
            </a:r>
            <a:r>
              <a:rPr lang="en-US" altLang="zh-CN"/>
              <a:t>Processing</a:t>
            </a:r>
            <a:r>
              <a:rPr lang="zh-CN" altLang="en-US"/>
              <a:t> </a:t>
            </a:r>
          </a:p>
        </p:txBody>
      </p:sp>
      <p:sp>
        <p:nvSpPr>
          <p:cNvPr id="24578" name="Rectangle 6">
            <a:extLst>
              <a:ext uri="{FF2B5EF4-FFF2-40B4-BE49-F238E27FC236}">
                <a16:creationId xmlns:a16="http://schemas.microsoft.com/office/drawing/2014/main" id="{8569B30D-8280-6B47-B4F6-83881D84561A}"/>
              </a:ext>
            </a:extLst>
          </p:cNvPr>
          <p:cNvSpPr>
            <a:spLocks noChangeArrowheads="1"/>
          </p:cNvSpPr>
          <p:nvPr/>
        </p:nvSpPr>
        <p:spPr bwMode="auto">
          <a:xfrm>
            <a:off x="404812" y="4019550"/>
            <a:ext cx="431164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a:latin typeface="Arial" panose="020B0604020202020204" pitchFamily="34" charset="0"/>
              </a:rPr>
              <a:t>   </a:t>
            </a:r>
          </a:p>
          <a:p>
            <a:pPr eaLnBrk="1" hangingPunct="1">
              <a:spcBef>
                <a:spcPct val="0"/>
              </a:spcBef>
              <a:buFontTx/>
              <a:buNone/>
            </a:pPr>
            <a:r>
              <a:rPr kumimoji="0" lang="zh-CN" altLang="en-US" sz="2400" dirty="0">
                <a:latin typeface="Arial" panose="020B0604020202020204" pitchFamily="34" charset="0"/>
              </a:rPr>
              <a:t>  </a:t>
            </a:r>
            <a:r>
              <a:rPr kumimoji="0" lang="en-US" altLang="zh-CN" sz="2400" dirty="0">
                <a:latin typeface="Arial" panose="020B0604020202020204" pitchFamily="34" charset="0"/>
              </a:rPr>
              <a:t>if v has update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from v</a:t>
            </a:r>
          </a:p>
          <a:p>
            <a:pPr eaLnBrk="1" hangingPunct="1">
              <a:spcBef>
                <a:spcPct val="0"/>
              </a:spcBef>
              <a:buFontTx/>
              <a:buNone/>
            </a:pPr>
            <a:r>
              <a:rPr kumimoji="0" lang="en-US" altLang="zh-CN" sz="2400" dirty="0">
                <a:latin typeface="Arial" panose="020B0604020202020204" pitchFamily="34" charset="0"/>
              </a:rPr>
              <a:t>         </a:t>
            </a:r>
            <a:r>
              <a:rPr kumimoji="0" lang="en-US" altLang="zh-CN" sz="2800" dirty="0">
                <a:solidFill>
                  <a:schemeClr val="accent2"/>
                </a:solidFill>
                <a:latin typeface="Arial" panose="020B0604020202020204" pitchFamily="34" charset="0"/>
              </a:rPr>
              <a:t>S</a:t>
            </a:r>
            <a:r>
              <a:rPr kumimoji="0" lang="en-US" altLang="zh-CN" sz="2400" dirty="0">
                <a:latin typeface="Arial" panose="020B0604020202020204" pitchFamily="34" charset="0"/>
              </a:rPr>
              <a:t>catter update along e</a:t>
            </a:r>
          </a:p>
        </p:txBody>
      </p:sp>
      <p:sp>
        <p:nvSpPr>
          <p:cNvPr id="24579" name="Rectangle 6">
            <a:extLst>
              <a:ext uri="{FF2B5EF4-FFF2-40B4-BE49-F238E27FC236}">
                <a16:creationId xmlns:a16="http://schemas.microsoft.com/office/drawing/2014/main" id="{2B6EDFC7-622A-1640-B6BC-5E2E07463739}"/>
              </a:ext>
            </a:extLst>
          </p:cNvPr>
          <p:cNvSpPr>
            <a:spLocks noChangeArrowheads="1"/>
          </p:cNvSpPr>
          <p:nvPr/>
        </p:nvSpPr>
        <p:spPr bwMode="auto">
          <a:xfrm>
            <a:off x="365124" y="1665288"/>
            <a:ext cx="4176713"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rPr>
              <a:t>for each vertex v</a:t>
            </a:r>
            <a:r>
              <a:rPr kumimoji="0" lang="zh-CN" altLang="en-US" sz="2400" dirty="0">
                <a:latin typeface="Arial" panose="020B0604020202020204" pitchFamily="34" charset="0"/>
              </a:rPr>
              <a:t>          </a:t>
            </a:r>
            <a:endParaRPr kumimoji="0" lang="en-US" altLang="zh-CN" sz="2400" dirty="0">
              <a:latin typeface="Arial" panose="020B0604020202020204" pitchFamily="34" charset="0"/>
            </a:endParaRPr>
          </a:p>
          <a:p>
            <a:pPr eaLnBrk="1" hangingPunct="1">
              <a:spcBef>
                <a:spcPct val="0"/>
              </a:spcBef>
              <a:buFontTx/>
              <a:buNone/>
            </a:pPr>
            <a:r>
              <a:rPr kumimoji="0" lang="en-US" altLang="zh-CN" sz="2400" dirty="0">
                <a:latin typeface="Arial" panose="020B0604020202020204" pitchFamily="34" charset="0"/>
              </a:rPr>
              <a:t>   if</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r>
              <a:rPr kumimoji="0" lang="zh-CN" altLang="en-US" sz="2400" dirty="0">
                <a:latin typeface="Arial" panose="020B0604020202020204" pitchFamily="34" charset="0"/>
              </a:rPr>
              <a:t> </a:t>
            </a:r>
            <a:r>
              <a:rPr kumimoji="0" lang="en-US" altLang="zh-CN" sz="2400" dirty="0">
                <a:latin typeface="Arial" panose="020B0604020202020204" pitchFamily="34" charset="0"/>
              </a:rPr>
              <a:t>is</a:t>
            </a:r>
            <a:r>
              <a:rPr kumimoji="0" lang="zh-CN" altLang="en-US" sz="2400" dirty="0">
                <a:latin typeface="Arial" panose="020B0604020202020204" pitchFamily="34" charset="0"/>
              </a:rPr>
              <a:t> </a:t>
            </a:r>
            <a:r>
              <a:rPr kumimoji="0" lang="en-US" altLang="zh-CN" sz="2400" dirty="0">
                <a:latin typeface="Arial" panose="020B0604020202020204" pitchFamily="34" charset="0"/>
              </a:rPr>
              <a:t>active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to v</a:t>
            </a:r>
          </a:p>
          <a:p>
            <a:pPr eaLnBrk="1" hangingPunct="1">
              <a:spcBef>
                <a:spcPct val="0"/>
              </a:spcBef>
              <a:buFontTx/>
              <a:buNone/>
            </a:pPr>
            <a:r>
              <a:rPr kumimoji="0" lang="en-US" altLang="zh-CN" sz="2400" dirty="0">
                <a:latin typeface="Arial" panose="020B0604020202020204" pitchFamily="34" charset="0"/>
              </a:rPr>
              <a:t>         </a:t>
            </a:r>
            <a:r>
              <a:rPr kumimoji="0" lang="en-US" altLang="zh-CN" sz="2800" dirty="0">
                <a:solidFill>
                  <a:schemeClr val="accent2"/>
                </a:solidFill>
                <a:latin typeface="Arial" panose="020B0604020202020204" pitchFamily="34" charset="0"/>
              </a:rPr>
              <a:t>G</a:t>
            </a:r>
            <a:r>
              <a:rPr kumimoji="0" lang="en-US" altLang="zh-CN" sz="2400" dirty="0">
                <a:latin typeface="Arial" panose="020B0604020202020204" pitchFamily="34" charset="0"/>
              </a:rPr>
              <a:t>ather update along e</a:t>
            </a:r>
            <a:endParaRPr kumimoji="0" lang="zh-CN" altLang="en-US" sz="2400" dirty="0">
              <a:latin typeface="Arial" panose="020B0604020202020204" pitchFamily="34" charset="0"/>
            </a:endParaRPr>
          </a:p>
          <a:p>
            <a:pPr eaLnBrk="1" hangingPunct="1">
              <a:spcBef>
                <a:spcPct val="0"/>
              </a:spcBef>
              <a:buFontTx/>
              <a:buNone/>
            </a:pPr>
            <a:r>
              <a:rPr kumimoji="0" lang="zh-CN" altLang="en-US" sz="2400" dirty="0">
                <a:latin typeface="Arial" panose="020B0604020202020204" pitchFamily="34" charset="0"/>
              </a:rPr>
              <a:t>    </a:t>
            </a:r>
          </a:p>
          <a:p>
            <a:pPr eaLnBrk="1" hangingPunct="1">
              <a:spcBef>
                <a:spcPct val="0"/>
              </a:spcBef>
              <a:buFontTx/>
              <a:buNone/>
            </a:pPr>
            <a:r>
              <a:rPr kumimoji="0" lang="zh-CN" altLang="en-US" sz="2400" dirty="0">
                <a:latin typeface="Arial" panose="020B0604020202020204" pitchFamily="34" charset="0"/>
              </a:rPr>
              <a:t>    </a:t>
            </a:r>
            <a:r>
              <a:rPr kumimoji="0" lang="en-US" altLang="zh-CN" sz="2800" dirty="0">
                <a:solidFill>
                  <a:schemeClr val="accent2"/>
                </a:solidFill>
                <a:latin typeface="Arial" panose="020B0604020202020204" pitchFamily="34" charset="0"/>
              </a:rPr>
              <a:t>A</a:t>
            </a:r>
            <a:r>
              <a:rPr kumimoji="0" lang="en-US" altLang="zh-CN" sz="2400" dirty="0">
                <a:latin typeface="Arial" panose="020B0604020202020204" pitchFamily="34" charset="0"/>
              </a:rPr>
              <a:t>pply</a:t>
            </a:r>
            <a:r>
              <a:rPr kumimoji="0" lang="zh-CN" altLang="en-US" sz="2400" dirty="0">
                <a:latin typeface="Arial" panose="020B0604020202020204" pitchFamily="34" charset="0"/>
              </a:rPr>
              <a:t> </a:t>
            </a:r>
            <a:r>
              <a:rPr kumimoji="0" lang="en-US" altLang="zh-CN" sz="2400" dirty="0">
                <a:latin typeface="Arial" panose="020B0604020202020204" pitchFamily="34" charset="0"/>
              </a:rPr>
              <a:t>updated</a:t>
            </a:r>
            <a:r>
              <a:rPr kumimoji="0" lang="zh-CN" altLang="en-US" sz="2400" dirty="0">
                <a:latin typeface="Arial" panose="020B0604020202020204" pitchFamily="34" charset="0"/>
              </a:rPr>
              <a:t> </a:t>
            </a:r>
            <a:r>
              <a:rPr kumimoji="0" lang="en-US" altLang="zh-CN" sz="2400" dirty="0">
                <a:latin typeface="Arial" panose="020B0604020202020204" pitchFamily="34" charset="0"/>
              </a:rPr>
              <a:t>value</a:t>
            </a:r>
            <a:r>
              <a:rPr kumimoji="0" lang="zh-CN" altLang="en-US" sz="2400" dirty="0">
                <a:latin typeface="Arial" panose="020B0604020202020204" pitchFamily="34" charset="0"/>
              </a:rPr>
              <a:t> </a:t>
            </a:r>
            <a:r>
              <a:rPr kumimoji="0" lang="en-US" altLang="zh-CN" sz="2400" dirty="0">
                <a:latin typeface="Arial" panose="020B0604020202020204" pitchFamily="34" charset="0"/>
              </a:rPr>
              <a:t>to</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endParaRPr kumimoji="0" lang="zh-CN" altLang="en-US" sz="2400" dirty="0">
              <a:latin typeface="Arial" panose="020B0604020202020204" pitchFamily="34" charset="0"/>
            </a:endParaRPr>
          </a:p>
        </p:txBody>
      </p:sp>
      <p:grpSp>
        <p:nvGrpSpPr>
          <p:cNvPr id="24580" name="组 5">
            <a:extLst>
              <a:ext uri="{FF2B5EF4-FFF2-40B4-BE49-F238E27FC236}">
                <a16:creationId xmlns:a16="http://schemas.microsoft.com/office/drawing/2014/main" id="{6924CC36-3FDC-964C-B182-2704C653F6FF}"/>
              </a:ext>
            </a:extLst>
          </p:cNvPr>
          <p:cNvGrpSpPr>
            <a:grpSpLocks/>
          </p:cNvGrpSpPr>
          <p:nvPr/>
        </p:nvGrpSpPr>
        <p:grpSpPr bwMode="auto">
          <a:xfrm>
            <a:off x="5076825" y="2420938"/>
            <a:ext cx="3816350" cy="2644775"/>
            <a:chOff x="762000" y="1295400"/>
            <a:chExt cx="7620000" cy="5181600"/>
          </a:xfrm>
        </p:grpSpPr>
        <p:cxnSp>
          <p:nvCxnSpPr>
            <p:cNvPr id="7" name="Straight Arrow Connector 9">
              <a:extLst>
                <a:ext uri="{FF2B5EF4-FFF2-40B4-BE49-F238E27FC236}">
                  <a16:creationId xmlns:a16="http://schemas.microsoft.com/office/drawing/2014/main" id="{B2BE7167-E960-C243-B5AF-8D6B770434F1}"/>
                </a:ext>
              </a:extLst>
            </p:cNvPr>
            <p:cNvCxnSpPr/>
            <p:nvPr/>
          </p:nvCxnSpPr>
          <p:spPr>
            <a:xfrm flipV="1">
              <a:off x="4705128" y="2209800"/>
              <a:ext cx="1065025" cy="15239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8" name="Straight Arrow Connector 11">
              <a:extLst>
                <a:ext uri="{FF2B5EF4-FFF2-40B4-BE49-F238E27FC236}">
                  <a16:creationId xmlns:a16="http://schemas.microsoft.com/office/drawing/2014/main" id="{74DF92B5-72CA-0348-BF14-2B03A980BA32}"/>
                </a:ext>
              </a:extLst>
            </p:cNvPr>
            <p:cNvCxnSpPr/>
            <p:nvPr/>
          </p:nvCxnSpPr>
          <p:spPr>
            <a:xfrm flipH="1">
              <a:off x="4730486" y="2819400"/>
              <a:ext cx="992122" cy="7775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9" name="Straight Arrow Connector 14">
              <a:extLst>
                <a:ext uri="{FF2B5EF4-FFF2-40B4-BE49-F238E27FC236}">
                  <a16:creationId xmlns:a16="http://schemas.microsoft.com/office/drawing/2014/main" id="{F85C4D69-4F6E-4745-B550-ACDF544080AF}"/>
                </a:ext>
              </a:extLst>
            </p:cNvPr>
            <p:cNvCxnSpPr>
              <a:stCxn id="17" idx="1"/>
              <a:endCxn id="9" idx="5"/>
            </p:cNvCxnSpPr>
            <p:nvPr/>
          </p:nvCxnSpPr>
          <p:spPr>
            <a:xfrm flipH="1" flipV="1">
              <a:off x="4334272" y="3572069"/>
              <a:ext cx="627604" cy="7806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25">
              <a:extLst>
                <a:ext uri="{FF2B5EF4-FFF2-40B4-BE49-F238E27FC236}">
                  <a16:creationId xmlns:a16="http://schemas.microsoft.com/office/drawing/2014/main" id="{6DCD690B-1FFA-F149-B78D-8D9FCD92BD37}"/>
                </a:ext>
              </a:extLst>
            </p:cNvPr>
            <p:cNvCxnSpPr/>
            <p:nvPr/>
          </p:nvCxnSpPr>
          <p:spPr>
            <a:xfrm flipV="1">
              <a:off x="1836535" y="3578290"/>
              <a:ext cx="595907" cy="74022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27">
              <a:extLst>
                <a:ext uri="{FF2B5EF4-FFF2-40B4-BE49-F238E27FC236}">
                  <a16:creationId xmlns:a16="http://schemas.microsoft.com/office/drawing/2014/main" id="{74407809-FF1C-D545-BB38-EE10341F158E}"/>
                </a:ext>
              </a:extLst>
            </p:cNvPr>
            <p:cNvCxnSpPr/>
            <p:nvPr/>
          </p:nvCxnSpPr>
          <p:spPr>
            <a:xfrm flipH="1" flipV="1">
              <a:off x="1126518" y="2729203"/>
              <a:ext cx="244067" cy="148356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30">
              <a:extLst>
                <a:ext uri="{FF2B5EF4-FFF2-40B4-BE49-F238E27FC236}">
                  <a16:creationId xmlns:a16="http://schemas.microsoft.com/office/drawing/2014/main" id="{6879AFCD-B193-2041-A5B3-01E01774B258}"/>
                </a:ext>
              </a:extLst>
            </p:cNvPr>
            <p:cNvCxnSpPr>
              <a:stCxn id="24" idx="0"/>
            </p:cNvCxnSpPr>
            <p:nvPr/>
          </p:nvCxnSpPr>
          <p:spPr>
            <a:xfrm flipV="1">
              <a:off x="2790619" y="3963955"/>
              <a:ext cx="272596" cy="159864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32">
              <a:extLst>
                <a:ext uri="{FF2B5EF4-FFF2-40B4-BE49-F238E27FC236}">
                  <a16:creationId xmlns:a16="http://schemas.microsoft.com/office/drawing/2014/main" id="{BCC211F5-41FF-A24F-9FF1-6B7F60E0E0A5}"/>
                </a:ext>
              </a:extLst>
            </p:cNvPr>
            <p:cNvCxnSpPr>
              <a:stCxn id="24" idx="7"/>
            </p:cNvCxnSpPr>
            <p:nvPr/>
          </p:nvCxnSpPr>
          <p:spPr>
            <a:xfrm flipV="1">
              <a:off x="2983973" y="4953000"/>
              <a:ext cx="1816247" cy="69046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4" name="Straight Arrow Connector 37">
              <a:extLst>
                <a:ext uri="{FF2B5EF4-FFF2-40B4-BE49-F238E27FC236}">
                  <a16:creationId xmlns:a16="http://schemas.microsoft.com/office/drawing/2014/main" id="{4775DDBF-EBD3-8A4D-9FDF-F285F3B5D2E4}"/>
                </a:ext>
              </a:extLst>
            </p:cNvPr>
            <p:cNvCxnSpPr/>
            <p:nvPr/>
          </p:nvCxnSpPr>
          <p:spPr>
            <a:xfrm flipH="1" flipV="1">
              <a:off x="1998190" y="4601546"/>
              <a:ext cx="2830558" cy="1399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39">
              <a:extLst>
                <a:ext uri="{FF2B5EF4-FFF2-40B4-BE49-F238E27FC236}">
                  <a16:creationId xmlns:a16="http://schemas.microsoft.com/office/drawing/2014/main" id="{DE521905-01F0-3647-A892-475634DFE6D4}"/>
                </a:ext>
              </a:extLst>
            </p:cNvPr>
            <p:cNvCxnSpPr/>
            <p:nvPr/>
          </p:nvCxnSpPr>
          <p:spPr>
            <a:xfrm flipH="1" flipV="1">
              <a:off x="3389697" y="3988837"/>
              <a:ext cx="237728" cy="187545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41">
              <a:extLst>
                <a:ext uri="{FF2B5EF4-FFF2-40B4-BE49-F238E27FC236}">
                  <a16:creationId xmlns:a16="http://schemas.microsoft.com/office/drawing/2014/main" id="{CCA2B496-35CA-724A-ACEA-5C954A0B7709}"/>
                </a:ext>
              </a:extLst>
            </p:cNvPr>
            <p:cNvCxnSpPr/>
            <p:nvPr/>
          </p:nvCxnSpPr>
          <p:spPr>
            <a:xfrm flipV="1">
              <a:off x="3801760" y="5133392"/>
              <a:ext cx="1137927" cy="7899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7" name="Straight Arrow Connector 44">
              <a:extLst>
                <a:ext uri="{FF2B5EF4-FFF2-40B4-BE49-F238E27FC236}">
                  <a16:creationId xmlns:a16="http://schemas.microsoft.com/office/drawing/2014/main" id="{34A80284-FB7B-B245-9E97-315452E21133}"/>
                </a:ext>
              </a:extLst>
            </p:cNvPr>
            <p:cNvCxnSpPr>
              <a:stCxn id="27" idx="7"/>
            </p:cNvCxnSpPr>
            <p:nvPr/>
          </p:nvCxnSpPr>
          <p:spPr>
            <a:xfrm flipV="1">
              <a:off x="4720978" y="5288902"/>
              <a:ext cx="459608" cy="71845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8" name="Straight Arrow Connector 46">
              <a:extLst>
                <a:ext uri="{FF2B5EF4-FFF2-40B4-BE49-F238E27FC236}">
                  <a16:creationId xmlns:a16="http://schemas.microsoft.com/office/drawing/2014/main" id="{E508026D-0B69-A348-B56E-083E02F78658}"/>
                </a:ext>
              </a:extLst>
            </p:cNvPr>
            <p:cNvCxnSpPr/>
            <p:nvPr/>
          </p:nvCxnSpPr>
          <p:spPr>
            <a:xfrm flipH="1" flipV="1">
              <a:off x="3963414" y="3858208"/>
              <a:ext cx="561041" cy="211804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Straight Arrow Connector 48">
              <a:extLst>
                <a:ext uri="{FF2B5EF4-FFF2-40B4-BE49-F238E27FC236}">
                  <a16:creationId xmlns:a16="http://schemas.microsoft.com/office/drawing/2014/main" id="{B49AD8FB-B49B-5B40-B7B9-4C4E0312D222}"/>
                </a:ext>
              </a:extLst>
            </p:cNvPr>
            <p:cNvCxnSpPr/>
            <p:nvPr/>
          </p:nvCxnSpPr>
          <p:spPr>
            <a:xfrm flipV="1">
              <a:off x="6749597" y="5195596"/>
              <a:ext cx="301122" cy="73089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56">
              <a:extLst>
                <a:ext uri="{FF2B5EF4-FFF2-40B4-BE49-F238E27FC236}">
                  <a16:creationId xmlns:a16="http://schemas.microsoft.com/office/drawing/2014/main" id="{D883B9A8-C126-F94A-B749-5319F7FD75E0}"/>
                </a:ext>
              </a:extLst>
            </p:cNvPr>
            <p:cNvCxnSpPr>
              <a:stCxn id="29" idx="1"/>
            </p:cNvCxnSpPr>
            <p:nvPr/>
          </p:nvCxnSpPr>
          <p:spPr>
            <a:xfrm flipH="1" flipV="1">
              <a:off x="7313806" y="5183155"/>
              <a:ext cx="370856" cy="69046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59">
              <a:extLst>
                <a:ext uri="{FF2B5EF4-FFF2-40B4-BE49-F238E27FC236}">
                  <a16:creationId xmlns:a16="http://schemas.microsoft.com/office/drawing/2014/main" id="{0FDAD315-A0AF-7344-895C-A7BF935C8755}"/>
                </a:ext>
              </a:extLst>
            </p:cNvPr>
            <p:cNvCxnSpPr>
              <a:stCxn id="20" idx="1"/>
            </p:cNvCxnSpPr>
            <p:nvPr/>
          </p:nvCxnSpPr>
          <p:spPr>
            <a:xfrm flipH="1" flipV="1">
              <a:off x="4648073" y="3201954"/>
              <a:ext cx="2228312" cy="127829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61">
              <a:extLst>
                <a:ext uri="{FF2B5EF4-FFF2-40B4-BE49-F238E27FC236}">
                  <a16:creationId xmlns:a16="http://schemas.microsoft.com/office/drawing/2014/main" id="{C1DB9BD5-A886-A949-9C11-298424517833}"/>
                </a:ext>
              </a:extLst>
            </p:cNvPr>
            <p:cNvCxnSpPr/>
            <p:nvPr/>
          </p:nvCxnSpPr>
          <p:spPr>
            <a:xfrm flipH="1" flipV="1">
              <a:off x="5896942" y="4900126"/>
              <a:ext cx="874842" cy="5287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43007">
              <a:extLst>
                <a:ext uri="{FF2B5EF4-FFF2-40B4-BE49-F238E27FC236}">
                  <a16:creationId xmlns:a16="http://schemas.microsoft.com/office/drawing/2014/main" id="{37D73E1B-C0A4-C547-8727-13F3513FCF99}"/>
                </a:ext>
              </a:extLst>
            </p:cNvPr>
            <p:cNvCxnSpPr/>
            <p:nvPr/>
          </p:nvCxnSpPr>
          <p:spPr>
            <a:xfrm>
              <a:off x="5877923" y="4601546"/>
              <a:ext cx="871673" cy="6842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24" name="Oval 4">
              <a:extLst>
                <a:ext uri="{FF2B5EF4-FFF2-40B4-BE49-F238E27FC236}">
                  <a16:creationId xmlns:a16="http://schemas.microsoft.com/office/drawing/2014/main" id="{A38D58FD-84D3-614A-AD3B-D07B58469081}"/>
                </a:ext>
              </a:extLst>
            </p:cNvPr>
            <p:cNvSpPr/>
            <p:nvPr/>
          </p:nvSpPr>
          <p:spPr>
            <a:xfrm>
              <a:off x="2058415" y="1295400"/>
              <a:ext cx="2665731" cy="2668555"/>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B</a:t>
              </a:r>
            </a:p>
            <a:p>
              <a:pPr algn="ctr" eaLnBrk="1" hangingPunct="1">
                <a:defRPr/>
              </a:pPr>
              <a:r>
                <a:rPr lang="en-US" b="1" dirty="0">
                  <a:latin typeface="Arial" pitchFamily="34" charset="0"/>
                  <a:cs typeface="Arial" pitchFamily="34" charset="0"/>
                </a:rPr>
                <a:t>38.4</a:t>
              </a:r>
            </a:p>
            <a:p>
              <a:pPr algn="ctr" eaLnBrk="1" hangingPunct="1">
                <a:defRPr/>
              </a:pPr>
              <a:endParaRPr lang="en-US" b="1" dirty="0">
                <a:latin typeface="Arial" pitchFamily="34" charset="0"/>
                <a:cs typeface="Arial" pitchFamily="34" charset="0"/>
              </a:endParaRPr>
            </a:p>
          </p:txBody>
        </p:sp>
        <p:sp>
          <p:nvSpPr>
            <p:cNvPr id="25" name="Oval 8">
              <a:extLst>
                <a:ext uri="{FF2B5EF4-FFF2-40B4-BE49-F238E27FC236}">
                  <a16:creationId xmlns:a16="http://schemas.microsoft.com/office/drawing/2014/main" id="{B8F267FD-934D-4744-9293-8AB0DBF1AC04}"/>
                </a:ext>
              </a:extLst>
            </p:cNvPr>
            <p:cNvSpPr/>
            <p:nvPr/>
          </p:nvSpPr>
          <p:spPr>
            <a:xfrm>
              <a:off x="5716269" y="1295400"/>
              <a:ext cx="2665731" cy="2668555"/>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C</a:t>
              </a:r>
            </a:p>
            <a:p>
              <a:pPr algn="ctr" eaLnBrk="1" hangingPunct="1">
                <a:defRPr/>
              </a:pPr>
              <a:r>
                <a:rPr lang="en-US" b="1" dirty="0">
                  <a:latin typeface="Arial" pitchFamily="34" charset="0"/>
                  <a:cs typeface="Arial" pitchFamily="34" charset="0"/>
                </a:rPr>
                <a:t>34.3</a:t>
              </a:r>
            </a:p>
          </p:txBody>
        </p:sp>
        <p:sp>
          <p:nvSpPr>
            <p:cNvPr id="26" name="Oval 12">
              <a:extLst>
                <a:ext uri="{FF2B5EF4-FFF2-40B4-BE49-F238E27FC236}">
                  <a16:creationId xmlns:a16="http://schemas.microsoft.com/office/drawing/2014/main" id="{1B4A7B56-9651-1C43-B271-689C6DF51731}"/>
                </a:ext>
              </a:extLst>
            </p:cNvPr>
            <p:cNvSpPr/>
            <p:nvPr/>
          </p:nvSpPr>
          <p:spPr>
            <a:xfrm>
              <a:off x="4800220" y="4190999"/>
              <a:ext cx="1096722" cy="1097903"/>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E</a:t>
              </a:r>
            </a:p>
            <a:p>
              <a:pPr algn="ctr" eaLnBrk="1" hangingPunct="1">
                <a:defRPr/>
              </a:pPr>
              <a:r>
                <a:rPr lang="en-US" b="1" dirty="0">
                  <a:latin typeface="Arial" pitchFamily="34" charset="0"/>
                  <a:cs typeface="Arial" pitchFamily="34" charset="0"/>
                </a:rPr>
                <a:t>8.1</a:t>
              </a:r>
            </a:p>
          </p:txBody>
        </p:sp>
        <p:sp>
          <p:nvSpPr>
            <p:cNvPr id="27" name="Oval 15">
              <a:extLst>
                <a:ext uri="{FF2B5EF4-FFF2-40B4-BE49-F238E27FC236}">
                  <a16:creationId xmlns:a16="http://schemas.microsoft.com/office/drawing/2014/main" id="{E834F08A-2D64-3F49-9860-3B2F0E10248A}"/>
                </a:ext>
              </a:extLst>
            </p:cNvPr>
            <p:cNvSpPr/>
            <p:nvPr/>
          </p:nvSpPr>
          <p:spPr>
            <a:xfrm>
              <a:off x="6755936" y="4358950"/>
              <a:ext cx="824126" cy="824205"/>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F</a:t>
              </a:r>
            </a:p>
            <a:p>
              <a:pPr algn="ctr" eaLnBrk="1" hangingPunct="1">
                <a:defRPr/>
              </a:pPr>
              <a:r>
                <a:rPr lang="en-US" b="1" dirty="0">
                  <a:latin typeface="Arial" pitchFamily="34" charset="0"/>
                  <a:cs typeface="Arial" pitchFamily="34" charset="0"/>
                </a:rPr>
                <a:t>3.9</a:t>
              </a:r>
            </a:p>
          </p:txBody>
        </p:sp>
        <p:sp>
          <p:nvSpPr>
            <p:cNvPr id="28" name="Oval 17">
              <a:extLst>
                <a:ext uri="{FF2B5EF4-FFF2-40B4-BE49-F238E27FC236}">
                  <a16:creationId xmlns:a16="http://schemas.microsoft.com/office/drawing/2014/main" id="{9E4F6807-AF7F-5C43-A157-B97EDD5D9DDF}"/>
                </a:ext>
              </a:extLst>
            </p:cNvPr>
            <p:cNvSpPr/>
            <p:nvPr/>
          </p:nvSpPr>
          <p:spPr>
            <a:xfrm>
              <a:off x="1148705" y="4190999"/>
              <a:ext cx="824126" cy="821094"/>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D</a:t>
              </a:r>
            </a:p>
            <a:p>
              <a:pPr algn="ctr" eaLnBrk="1" hangingPunct="1">
                <a:defRPr/>
              </a:pPr>
              <a:r>
                <a:rPr lang="en-US" b="1" dirty="0">
                  <a:latin typeface="Arial" pitchFamily="34" charset="0"/>
                  <a:cs typeface="Arial" pitchFamily="34" charset="0"/>
                </a:rPr>
                <a:t>3.9</a:t>
              </a:r>
            </a:p>
          </p:txBody>
        </p:sp>
        <p:sp>
          <p:nvSpPr>
            <p:cNvPr id="29" name="Oval 18">
              <a:extLst>
                <a:ext uri="{FF2B5EF4-FFF2-40B4-BE49-F238E27FC236}">
                  <a16:creationId xmlns:a16="http://schemas.microsoft.com/office/drawing/2014/main" id="{2B67A8D8-14A0-914A-9162-9FCE7DDAAEEB}"/>
                </a:ext>
              </a:extLst>
            </p:cNvPr>
            <p:cNvSpPr/>
            <p:nvPr/>
          </p:nvSpPr>
          <p:spPr>
            <a:xfrm>
              <a:off x="762000" y="1979645"/>
              <a:ext cx="732206" cy="730897"/>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A</a:t>
              </a:r>
            </a:p>
            <a:p>
              <a:pPr algn="ctr" eaLnBrk="1" hangingPunct="1">
                <a:defRPr/>
              </a:pPr>
              <a:r>
                <a:rPr lang="en-US" b="1" dirty="0">
                  <a:latin typeface="Arial" pitchFamily="34" charset="0"/>
                  <a:cs typeface="Arial" pitchFamily="34" charset="0"/>
                </a:rPr>
                <a:t>3.3</a:t>
              </a:r>
            </a:p>
          </p:txBody>
        </p:sp>
        <p:sp>
          <p:nvSpPr>
            <p:cNvPr id="30" name="Oval 19">
              <a:extLst>
                <a:ext uri="{FF2B5EF4-FFF2-40B4-BE49-F238E27FC236}">
                  <a16:creationId xmlns:a16="http://schemas.microsoft.com/office/drawing/2014/main" id="{3B0D7BF5-4711-F347-A404-7C4265624C80}"/>
                </a:ext>
              </a:extLst>
            </p:cNvPr>
            <p:cNvSpPr/>
            <p:nvPr/>
          </p:nvSpPr>
          <p:spPr>
            <a:xfrm>
              <a:off x="2514855" y="5562600"/>
              <a:ext cx="548360" cy="550505"/>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1.6</a:t>
              </a:r>
            </a:p>
          </p:txBody>
        </p:sp>
        <p:sp>
          <p:nvSpPr>
            <p:cNvPr id="31" name="Oval 21">
              <a:extLst>
                <a:ext uri="{FF2B5EF4-FFF2-40B4-BE49-F238E27FC236}">
                  <a16:creationId xmlns:a16="http://schemas.microsoft.com/office/drawing/2014/main" id="{1DD4B737-F1FF-1F4F-B9E4-538EE2E80908}"/>
                </a:ext>
              </a:extLst>
            </p:cNvPr>
            <p:cNvSpPr/>
            <p:nvPr/>
          </p:nvSpPr>
          <p:spPr>
            <a:xfrm>
              <a:off x="3351660" y="5836298"/>
              <a:ext cx="551531" cy="547396"/>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1.6</a:t>
              </a:r>
            </a:p>
          </p:txBody>
        </p:sp>
        <p:sp>
          <p:nvSpPr>
            <p:cNvPr id="32" name="Oval 22">
              <a:extLst>
                <a:ext uri="{FF2B5EF4-FFF2-40B4-BE49-F238E27FC236}">
                  <a16:creationId xmlns:a16="http://schemas.microsoft.com/office/drawing/2014/main" id="{01BAC631-2CBA-8B47-9BD3-B333FB93CFF7}"/>
                </a:ext>
              </a:extLst>
            </p:cNvPr>
            <p:cNvSpPr/>
            <p:nvPr/>
          </p:nvSpPr>
          <p:spPr>
            <a:xfrm>
              <a:off x="4251860" y="5926493"/>
              <a:ext cx="548360" cy="550507"/>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1.6</a:t>
              </a:r>
            </a:p>
          </p:txBody>
        </p:sp>
        <p:sp>
          <p:nvSpPr>
            <p:cNvPr id="33" name="Oval 23">
              <a:extLst>
                <a:ext uri="{FF2B5EF4-FFF2-40B4-BE49-F238E27FC236}">
                  <a16:creationId xmlns:a16="http://schemas.microsoft.com/office/drawing/2014/main" id="{DE138C81-05AD-3C49-9090-A9126991A6AF}"/>
                </a:ext>
              </a:extLst>
            </p:cNvPr>
            <p:cNvSpPr/>
            <p:nvPr/>
          </p:nvSpPr>
          <p:spPr>
            <a:xfrm>
              <a:off x="6385078" y="5879841"/>
              <a:ext cx="548362" cy="547396"/>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1.6</a:t>
              </a:r>
            </a:p>
          </p:txBody>
        </p:sp>
        <p:sp>
          <p:nvSpPr>
            <p:cNvPr id="34" name="Oval 24">
              <a:extLst>
                <a:ext uri="{FF2B5EF4-FFF2-40B4-BE49-F238E27FC236}">
                  <a16:creationId xmlns:a16="http://schemas.microsoft.com/office/drawing/2014/main" id="{9A2A0BE1-5D27-2C4F-9E28-80B8A2E91F4D}"/>
                </a:ext>
              </a:extLst>
            </p:cNvPr>
            <p:cNvSpPr/>
            <p:nvPr/>
          </p:nvSpPr>
          <p:spPr>
            <a:xfrm>
              <a:off x="7605420" y="5792755"/>
              <a:ext cx="548360" cy="547396"/>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b="1" dirty="0">
                  <a:latin typeface="Arial" pitchFamily="34" charset="0"/>
                  <a:cs typeface="Arial" pitchFamily="34" charset="0"/>
                </a:rPr>
                <a:t>1.6</a:t>
              </a:r>
            </a:p>
          </p:txBody>
        </p:sp>
      </p:grpSp>
    </p:spTree>
    <p:extLst>
      <p:ext uri="{BB962C8B-B14F-4D97-AF65-F5344CB8AC3E}">
        <p14:creationId xmlns:p14="http://schemas.microsoft.com/office/powerpoint/2010/main" val="424169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GAS </a:t>
            </a:r>
          </a:p>
        </p:txBody>
      </p:sp>
      <p:sp>
        <p:nvSpPr>
          <p:cNvPr id="188" name="Rounded Rectangle 187"/>
          <p:cNvSpPr/>
          <p:nvPr/>
        </p:nvSpPr>
        <p:spPr>
          <a:xfrm>
            <a:off x="205766" y="1447800"/>
            <a:ext cx="2814255" cy="52578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US">
              <a:solidFill>
                <a:prstClr val="black"/>
              </a:solidFill>
              <a:latin typeface="Calibri"/>
            </a:endParaRPr>
          </a:p>
        </p:txBody>
      </p:sp>
      <p:grpSp>
        <p:nvGrpSpPr>
          <p:cNvPr id="58" name="Group 57"/>
          <p:cNvGrpSpPr/>
          <p:nvPr/>
        </p:nvGrpSpPr>
        <p:grpSpPr>
          <a:xfrm>
            <a:off x="879118" y="5981802"/>
            <a:ext cx="206604" cy="647597"/>
            <a:chOff x="955318" y="5981802"/>
            <a:chExt cx="206604" cy="647597"/>
          </a:xfrm>
        </p:grpSpPr>
        <p:sp>
          <p:nvSpPr>
            <p:cNvPr id="82" name="Rounded Rectangle 81"/>
            <p:cNvSpPr/>
            <p:nvPr/>
          </p:nvSpPr>
          <p:spPr>
            <a:xfrm rot="16200000">
              <a:off x="734821" y="6202299"/>
              <a:ext cx="647597" cy="206604"/>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dirty="0">
                <a:solidFill>
                  <a:prstClr val="white"/>
                </a:solidFill>
                <a:latin typeface="Calibri"/>
              </a:endParaRPr>
            </a:p>
          </p:txBody>
        </p:sp>
        <p:cxnSp>
          <p:nvCxnSpPr>
            <p:cNvPr id="83" name="Straight Connector 82"/>
            <p:cNvCxnSpPr>
              <a:stCxn id="84" idx="6"/>
              <a:endCxn id="85" idx="2"/>
            </p:cNvCxnSpPr>
            <p:nvPr/>
          </p:nvCxnSpPr>
          <p:spPr>
            <a:xfrm flipV="1">
              <a:off x="1058595" y="6159519"/>
              <a:ext cx="0" cy="265058"/>
            </a:xfrm>
            <a:prstGeom prst="line">
              <a:avLst/>
            </a:prstGeom>
          </p:spPr>
          <p:style>
            <a:lnRef idx="3">
              <a:schemeClr val="dk1"/>
            </a:lnRef>
            <a:fillRef idx="0">
              <a:schemeClr val="dk1"/>
            </a:fillRef>
            <a:effectRef idx="2">
              <a:schemeClr val="dk1"/>
            </a:effectRef>
            <a:fontRef idx="minor">
              <a:schemeClr val="tx1"/>
            </a:fontRef>
          </p:style>
        </p:cxnSp>
        <p:sp>
          <p:nvSpPr>
            <p:cNvPr id="84" name="Oval 83"/>
            <p:cNvSpPr/>
            <p:nvPr/>
          </p:nvSpPr>
          <p:spPr>
            <a:xfrm rot="16200000">
              <a:off x="988831" y="6424577"/>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14400"/>
              <a:r>
                <a:rPr lang="en-US" sz="1000" dirty="0">
                  <a:solidFill>
                    <a:prstClr val="white"/>
                  </a:solidFill>
                  <a:latin typeface="Calibri"/>
                </a:rPr>
                <a:t>Y</a:t>
              </a:r>
            </a:p>
          </p:txBody>
        </p:sp>
        <p:sp>
          <p:nvSpPr>
            <p:cNvPr id="85" name="Oval 84"/>
            <p:cNvSpPr/>
            <p:nvPr/>
          </p:nvSpPr>
          <p:spPr>
            <a:xfrm rot="16200000">
              <a:off x="988831" y="6019991"/>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64" name="Group 63"/>
          <p:cNvGrpSpPr/>
          <p:nvPr/>
        </p:nvGrpSpPr>
        <p:grpSpPr>
          <a:xfrm>
            <a:off x="-115776" y="5981802"/>
            <a:ext cx="2935176" cy="647597"/>
            <a:chOff x="-39576" y="5981802"/>
            <a:chExt cx="2935176" cy="647597"/>
          </a:xfrm>
        </p:grpSpPr>
        <p:sp>
          <p:nvSpPr>
            <p:cNvPr id="6" name="TextBox 5"/>
            <p:cNvSpPr txBox="1"/>
            <p:nvPr/>
          </p:nvSpPr>
          <p:spPr>
            <a:xfrm>
              <a:off x="1524000" y="6099400"/>
              <a:ext cx="1371600" cy="369332"/>
            </a:xfrm>
            <a:prstGeom prst="rect">
              <a:avLst/>
            </a:prstGeom>
            <a:noFill/>
          </p:spPr>
          <p:txBody>
            <a:bodyPr wrap="square" rtlCol="0">
              <a:spAutoFit/>
            </a:bodyPr>
            <a:lstStyle/>
            <a:p>
              <a:pPr defTabSz="914400"/>
              <a:r>
                <a:rPr lang="en-US" dirty="0">
                  <a:solidFill>
                    <a:prstClr val="black"/>
                  </a:solidFill>
                  <a:latin typeface="Calibri"/>
                </a:rPr>
                <a:t>+ … +      </a:t>
              </a:r>
              <a:r>
                <a:rPr lang="en-US" dirty="0">
                  <a:solidFill>
                    <a:prstClr val="black"/>
                  </a:solidFill>
                  <a:latin typeface="Calibri"/>
                  <a:sym typeface="Wingdings"/>
                </a:rPr>
                <a:t> </a:t>
              </a:r>
              <a:endParaRPr lang="en-US" dirty="0">
                <a:solidFill>
                  <a:prstClr val="black"/>
                </a:solidFill>
                <a:latin typeface="Calibri"/>
              </a:endParaRPr>
            </a:p>
          </p:txBody>
        </p:sp>
        <p:grpSp>
          <p:nvGrpSpPr>
            <p:cNvPr id="63" name="Group 62"/>
            <p:cNvGrpSpPr/>
            <p:nvPr/>
          </p:nvGrpSpPr>
          <p:grpSpPr>
            <a:xfrm>
              <a:off x="2176948" y="5981802"/>
              <a:ext cx="206604" cy="647597"/>
              <a:chOff x="2176948" y="5981802"/>
              <a:chExt cx="206604" cy="647597"/>
            </a:xfrm>
          </p:grpSpPr>
          <p:sp>
            <p:nvSpPr>
              <p:cNvPr id="92" name="Rounded Rectangle 91"/>
              <p:cNvSpPr/>
              <p:nvPr/>
            </p:nvSpPr>
            <p:spPr>
              <a:xfrm rot="16200000">
                <a:off x="1956451" y="6202299"/>
                <a:ext cx="647597" cy="206604"/>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cxnSp>
            <p:nvCxnSpPr>
              <p:cNvPr id="93" name="Straight Connector 92"/>
              <p:cNvCxnSpPr>
                <a:stCxn id="94" idx="6"/>
                <a:endCxn id="95" idx="2"/>
              </p:cNvCxnSpPr>
              <p:nvPr/>
            </p:nvCxnSpPr>
            <p:spPr>
              <a:xfrm flipV="1">
                <a:off x="2280225" y="6159519"/>
                <a:ext cx="0" cy="265058"/>
              </a:xfrm>
              <a:prstGeom prst="line">
                <a:avLst/>
              </a:prstGeom>
            </p:spPr>
            <p:style>
              <a:lnRef idx="3">
                <a:schemeClr val="dk1"/>
              </a:lnRef>
              <a:fillRef idx="0">
                <a:schemeClr val="dk1"/>
              </a:fillRef>
              <a:effectRef idx="2">
                <a:schemeClr val="dk1"/>
              </a:effectRef>
              <a:fontRef idx="minor">
                <a:schemeClr val="tx1"/>
              </a:fontRef>
            </p:style>
          </p:cxnSp>
          <p:sp>
            <p:nvSpPr>
              <p:cNvPr id="94" name="Oval 93"/>
              <p:cNvSpPr/>
              <p:nvPr/>
            </p:nvSpPr>
            <p:spPr>
              <a:xfrm rot="16200000">
                <a:off x="2210461" y="6424577"/>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000" dirty="0">
                    <a:solidFill>
                      <a:prstClr val="white"/>
                    </a:solidFill>
                    <a:latin typeface="Calibri"/>
                  </a:rPr>
                  <a:t>Y</a:t>
                </a:r>
              </a:p>
            </p:txBody>
          </p:sp>
          <p:sp>
            <p:nvSpPr>
              <p:cNvPr id="95" name="Oval 94"/>
              <p:cNvSpPr/>
              <p:nvPr/>
            </p:nvSpPr>
            <p:spPr>
              <a:xfrm rot="16200000">
                <a:off x="2210461" y="6019991"/>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sp>
          <p:nvSpPr>
            <p:cNvPr id="98" name="TextBox 97"/>
            <p:cNvSpPr txBox="1"/>
            <p:nvPr/>
          </p:nvSpPr>
          <p:spPr>
            <a:xfrm>
              <a:off x="-39576" y="6055517"/>
              <a:ext cx="1001557" cy="307777"/>
            </a:xfrm>
            <a:prstGeom prst="rect">
              <a:avLst/>
            </a:prstGeom>
            <a:noFill/>
          </p:spPr>
          <p:txBody>
            <a:bodyPr wrap="none" rtlCol="0">
              <a:spAutoFit/>
            </a:bodyPr>
            <a:lstStyle/>
            <a:p>
              <a:pPr algn="r" defTabSz="914400"/>
              <a:r>
                <a:rPr lang="en-US" sz="1400" dirty="0">
                  <a:solidFill>
                    <a:prstClr val="black"/>
                  </a:solidFill>
                  <a:latin typeface="Calibri"/>
                </a:rPr>
                <a:t>Partial sum</a:t>
              </a:r>
            </a:p>
          </p:txBody>
        </p:sp>
      </p:grpSp>
      <p:sp>
        <p:nvSpPr>
          <p:cNvPr id="108" name="TextBox 107"/>
          <p:cNvSpPr txBox="1"/>
          <p:nvPr/>
        </p:nvSpPr>
        <p:spPr>
          <a:xfrm>
            <a:off x="228600" y="2754868"/>
            <a:ext cx="1629998" cy="369332"/>
          </a:xfrm>
          <a:prstGeom prst="rect">
            <a:avLst/>
          </a:prstGeom>
          <a:noFill/>
        </p:spPr>
        <p:txBody>
          <a:bodyPr wrap="none" rtlCol="0">
            <a:spAutoFit/>
          </a:bodyPr>
          <a:lstStyle/>
          <a:p>
            <a:pPr defTabSz="914400"/>
            <a:r>
              <a:rPr lang="en-US" b="1" i="1" dirty="0">
                <a:solidFill>
                  <a:prstClr val="black"/>
                </a:solidFill>
                <a:latin typeface="Calibri"/>
              </a:rPr>
              <a:t>User defined：</a:t>
            </a:r>
          </a:p>
        </p:txBody>
      </p:sp>
      <p:grpSp>
        <p:nvGrpSpPr>
          <p:cNvPr id="24" name="Group 23"/>
          <p:cNvGrpSpPr/>
          <p:nvPr/>
        </p:nvGrpSpPr>
        <p:grpSpPr>
          <a:xfrm>
            <a:off x="422837" y="3074312"/>
            <a:ext cx="2428993" cy="400110"/>
            <a:chOff x="499037" y="3046512"/>
            <a:chExt cx="2428993" cy="400110"/>
          </a:xfrm>
        </p:grpSpPr>
        <p:sp>
          <p:nvSpPr>
            <p:cNvPr id="12" name="TextBox 11"/>
            <p:cNvSpPr txBox="1"/>
            <p:nvPr/>
          </p:nvSpPr>
          <p:spPr>
            <a:xfrm>
              <a:off x="626899" y="3046512"/>
              <a:ext cx="2301131" cy="400110"/>
            </a:xfrm>
            <a:prstGeom prst="rect">
              <a:avLst/>
            </a:prstGeom>
            <a:noFill/>
          </p:spPr>
          <p:txBody>
            <a:bodyPr wrap="none" rtlCol="0">
              <a:spAutoFit/>
            </a:bodyPr>
            <a:lstStyle/>
            <a:p>
              <a:pPr defTabSz="914400"/>
              <a:r>
                <a:rPr lang="en-US" sz="2000" b="1" dirty="0">
                  <a:solidFill>
                    <a:srgbClr val="FF0000"/>
                  </a:solidFill>
                  <a:latin typeface="Calibri"/>
                </a:rPr>
                <a:t>Gather</a:t>
              </a:r>
              <a:r>
                <a:rPr lang="en-US" sz="2000" dirty="0">
                  <a:solidFill>
                    <a:prstClr val="black"/>
                  </a:solidFill>
                  <a:latin typeface="Calibri"/>
                </a:rPr>
                <a:t>(             ) </a:t>
              </a:r>
              <a:r>
                <a:rPr lang="en-US" sz="2000" dirty="0">
                  <a:solidFill>
                    <a:prstClr val="black"/>
                  </a:solidFill>
                  <a:latin typeface="Calibri"/>
                  <a:sym typeface="Wingdings"/>
                </a:rPr>
                <a:t> </a:t>
              </a:r>
              <a:r>
                <a:rPr lang="en-US" sz="2000" dirty="0" err="1">
                  <a:solidFill>
                    <a:prstClr val="black"/>
                  </a:solidFill>
                  <a:latin typeface="Calibri"/>
                  <a:sym typeface="Wingdings"/>
                </a:rPr>
                <a:t>Σ</a:t>
              </a:r>
              <a:endParaRPr lang="en-US" sz="2000" dirty="0">
                <a:solidFill>
                  <a:prstClr val="black"/>
                </a:solidFill>
                <a:latin typeface="Calibri"/>
              </a:endParaRPr>
            </a:p>
          </p:txBody>
        </p:sp>
        <p:grpSp>
          <p:nvGrpSpPr>
            <p:cNvPr id="8" name="Group 176"/>
            <p:cNvGrpSpPr/>
            <p:nvPr/>
          </p:nvGrpSpPr>
          <p:grpSpPr>
            <a:xfrm>
              <a:off x="1508833" y="3133572"/>
              <a:ext cx="777167" cy="262626"/>
              <a:chOff x="1452363" y="5293294"/>
              <a:chExt cx="611386" cy="206604"/>
            </a:xfrm>
          </p:grpSpPr>
          <p:sp>
            <p:nvSpPr>
              <p:cNvPr id="100" name="Rounded Rectangle 99"/>
              <p:cNvSpPr/>
              <p:nvPr/>
            </p:nvSpPr>
            <p:spPr>
              <a:xfrm>
                <a:off x="1452363" y="5293294"/>
                <a:ext cx="611386" cy="206604"/>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600">
                  <a:solidFill>
                    <a:prstClr val="white"/>
                  </a:solidFill>
                  <a:latin typeface="Calibri"/>
                </a:endParaRPr>
              </a:p>
            </p:txBody>
          </p:sp>
          <p:cxnSp>
            <p:nvCxnSpPr>
              <p:cNvPr id="101" name="Straight Connector 100"/>
              <p:cNvCxnSpPr>
                <a:stCxn id="102" idx="6"/>
                <a:endCxn id="103" idx="2"/>
              </p:cNvCxnSpPr>
              <p:nvPr/>
            </p:nvCxnSpPr>
            <p:spPr>
              <a:xfrm>
                <a:off x="1640698" y="5396572"/>
                <a:ext cx="212453" cy="18"/>
              </a:xfrm>
              <a:prstGeom prst="line">
                <a:avLst/>
              </a:prstGeom>
            </p:spPr>
            <p:style>
              <a:lnRef idx="3">
                <a:schemeClr val="dk1"/>
              </a:lnRef>
              <a:fillRef idx="0">
                <a:schemeClr val="dk1"/>
              </a:fillRef>
              <a:effectRef idx="2">
                <a:schemeClr val="dk1"/>
              </a:effectRef>
              <a:fontRef idx="minor">
                <a:schemeClr val="tx1"/>
              </a:fontRef>
            </p:style>
          </p:cxnSp>
          <p:sp>
            <p:nvSpPr>
              <p:cNvPr id="102" name="Oval 101"/>
              <p:cNvSpPr/>
              <p:nvPr/>
            </p:nvSpPr>
            <p:spPr>
              <a:xfrm>
                <a:off x="1501169" y="5326807"/>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900" dirty="0">
                    <a:solidFill>
                      <a:prstClr val="white"/>
                    </a:solidFill>
                    <a:latin typeface="Calibri"/>
                  </a:rPr>
                  <a:t>Y</a:t>
                </a:r>
              </a:p>
            </p:txBody>
          </p:sp>
          <p:sp>
            <p:nvSpPr>
              <p:cNvPr id="103" name="Oval 102"/>
              <p:cNvSpPr/>
              <p:nvPr/>
            </p:nvSpPr>
            <p:spPr>
              <a:xfrm>
                <a:off x="1853150" y="5326825"/>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grpSp>
        <p:sp>
          <p:nvSpPr>
            <p:cNvPr id="120" name="Isosceles Triangle 119"/>
            <p:cNvSpPr/>
            <p:nvPr/>
          </p:nvSpPr>
          <p:spPr>
            <a:xfrm rot="5400000">
              <a:off x="489653" y="3212059"/>
              <a:ext cx="136067" cy="11729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23" name="Group 22"/>
          <p:cNvGrpSpPr/>
          <p:nvPr/>
        </p:nvGrpSpPr>
        <p:grpSpPr>
          <a:xfrm>
            <a:off x="422837" y="3409890"/>
            <a:ext cx="1991770" cy="461665"/>
            <a:chOff x="499037" y="3409890"/>
            <a:chExt cx="1991770" cy="461665"/>
          </a:xfrm>
        </p:grpSpPr>
        <p:grpSp>
          <p:nvGrpSpPr>
            <p:cNvPr id="9" name="Group 118"/>
            <p:cNvGrpSpPr/>
            <p:nvPr/>
          </p:nvGrpSpPr>
          <p:grpSpPr>
            <a:xfrm>
              <a:off x="628999" y="3409890"/>
              <a:ext cx="1861808" cy="461665"/>
              <a:chOff x="748068" y="5584483"/>
              <a:chExt cx="1861808" cy="461665"/>
            </a:xfrm>
          </p:grpSpPr>
          <p:sp>
            <p:nvSpPr>
              <p:cNvPr id="112" name="TextBox 111"/>
              <p:cNvSpPr txBox="1"/>
              <p:nvPr/>
            </p:nvSpPr>
            <p:spPr>
              <a:xfrm>
                <a:off x="748068" y="5584483"/>
                <a:ext cx="1861808" cy="461665"/>
              </a:xfrm>
              <a:prstGeom prst="rect">
                <a:avLst/>
              </a:prstGeom>
              <a:noFill/>
            </p:spPr>
            <p:txBody>
              <a:bodyPr wrap="none" rtlCol="0">
                <a:spAutoFit/>
              </a:bodyPr>
              <a:lstStyle/>
              <a:p>
                <a:pPr defTabSz="914400"/>
                <a:r>
                  <a:rPr lang="en-US" sz="2400" dirty="0">
                    <a:solidFill>
                      <a:prstClr val="black"/>
                    </a:solidFill>
                    <a:latin typeface="Calibri"/>
                    <a:sym typeface="Wingdings"/>
                  </a:rPr>
                  <a:t>Σ</a:t>
                </a:r>
                <a:r>
                  <a:rPr lang="en-US" sz="2400" baseline="-25000" dirty="0">
                    <a:solidFill>
                      <a:prstClr val="black"/>
                    </a:solidFill>
                    <a:latin typeface="Calibri"/>
                  </a:rPr>
                  <a:t>1</a:t>
                </a:r>
                <a:r>
                  <a:rPr lang="en-US" sz="2400" dirty="0">
                    <a:solidFill>
                      <a:prstClr val="black"/>
                    </a:solidFill>
                    <a:latin typeface="Calibri"/>
                  </a:rPr>
                  <a:t>  </a:t>
                </a:r>
                <a:r>
                  <a:rPr lang="en-US" sz="2400" b="1" dirty="0">
                    <a:solidFill>
                      <a:srgbClr val="FF0000"/>
                    </a:solidFill>
                    <a:latin typeface="Calibri"/>
                  </a:rPr>
                  <a:t>+</a:t>
                </a:r>
                <a:r>
                  <a:rPr lang="en-US" sz="2400" dirty="0">
                    <a:solidFill>
                      <a:prstClr val="black"/>
                    </a:solidFill>
                    <a:latin typeface="Calibri"/>
                  </a:rPr>
                  <a:t>  </a:t>
                </a:r>
                <a:r>
                  <a:rPr lang="en-US" sz="2400" dirty="0">
                    <a:solidFill>
                      <a:prstClr val="black"/>
                    </a:solidFill>
                    <a:latin typeface="Calibri"/>
                    <a:sym typeface="Wingdings"/>
                  </a:rPr>
                  <a:t>Σ</a:t>
                </a:r>
                <a:r>
                  <a:rPr lang="en-US" sz="2400" baseline="-25000" dirty="0">
                    <a:solidFill>
                      <a:prstClr val="black"/>
                    </a:solidFill>
                    <a:latin typeface="Calibri"/>
                  </a:rPr>
                  <a:t>2</a:t>
                </a:r>
                <a:r>
                  <a:rPr lang="en-US" sz="2400" dirty="0">
                    <a:solidFill>
                      <a:prstClr val="black"/>
                    </a:solidFill>
                    <a:latin typeface="Calibri"/>
                  </a:rPr>
                  <a:t>  </a:t>
                </a:r>
                <a:r>
                  <a:rPr lang="en-US" sz="2400" dirty="0">
                    <a:solidFill>
                      <a:prstClr val="black"/>
                    </a:solidFill>
                    <a:latin typeface="Calibri"/>
                    <a:sym typeface="Wingdings"/>
                  </a:rPr>
                  <a:t> Σ</a:t>
                </a:r>
                <a:r>
                  <a:rPr lang="en-US" sz="2400" baseline="-25000" dirty="0">
                    <a:solidFill>
                      <a:prstClr val="black"/>
                    </a:solidFill>
                    <a:latin typeface="Calibri"/>
                  </a:rPr>
                  <a:t>3</a:t>
                </a:r>
                <a:endParaRPr lang="en-US" sz="2400" dirty="0">
                  <a:solidFill>
                    <a:prstClr val="black"/>
                  </a:solidFill>
                  <a:latin typeface="Calibri"/>
                </a:endParaRPr>
              </a:p>
            </p:txBody>
          </p:sp>
          <p:sp>
            <p:nvSpPr>
              <p:cNvPr id="118" name="Oval 117"/>
              <p:cNvSpPr/>
              <p:nvPr/>
            </p:nvSpPr>
            <p:spPr>
              <a:xfrm>
                <a:off x="1181183" y="5736025"/>
                <a:ext cx="227503" cy="227503"/>
              </a:xfrm>
              <a:prstGeom prst="ellipse">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a:solidFill>
                    <a:prstClr val="black"/>
                  </a:solidFill>
                  <a:latin typeface="Calibri"/>
                </a:endParaRPr>
              </a:p>
            </p:txBody>
          </p:sp>
        </p:grpSp>
        <p:sp>
          <p:nvSpPr>
            <p:cNvPr id="121" name="Isosceles Triangle 120"/>
            <p:cNvSpPr/>
            <p:nvPr/>
          </p:nvSpPr>
          <p:spPr>
            <a:xfrm rot="5400000">
              <a:off x="489653" y="3607117"/>
              <a:ext cx="136067" cy="117299"/>
            </a:xfrm>
            <a:prstGeom prst="triangl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14" name="Group 13"/>
          <p:cNvGrpSpPr/>
          <p:nvPr/>
        </p:nvGrpSpPr>
        <p:grpSpPr>
          <a:xfrm>
            <a:off x="474897" y="3945790"/>
            <a:ext cx="2305182" cy="1937890"/>
            <a:chOff x="474897" y="3945790"/>
            <a:chExt cx="2305182" cy="1937890"/>
          </a:xfrm>
        </p:grpSpPr>
        <p:grpSp>
          <p:nvGrpSpPr>
            <p:cNvPr id="7" name="Group 6"/>
            <p:cNvGrpSpPr/>
            <p:nvPr/>
          </p:nvGrpSpPr>
          <p:grpSpPr>
            <a:xfrm>
              <a:off x="474897" y="3945790"/>
              <a:ext cx="2106183" cy="1937890"/>
              <a:chOff x="457200" y="3929510"/>
              <a:chExt cx="2106183" cy="1937890"/>
            </a:xfrm>
          </p:grpSpPr>
          <p:sp>
            <p:nvSpPr>
              <p:cNvPr id="140" name="Rounded Rectangle 139"/>
              <p:cNvSpPr/>
              <p:nvPr/>
            </p:nvSpPr>
            <p:spPr>
              <a:xfrm rot="19061999">
                <a:off x="1326517" y="4434622"/>
                <a:ext cx="1209762"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grpSp>
            <p:nvGrpSpPr>
              <p:cNvPr id="62" name="Group 61"/>
              <p:cNvGrpSpPr/>
              <p:nvPr/>
            </p:nvGrpSpPr>
            <p:grpSpPr>
              <a:xfrm>
                <a:off x="457200" y="3929510"/>
                <a:ext cx="2106183" cy="1937890"/>
                <a:chOff x="533400" y="3929510"/>
                <a:chExt cx="2106183" cy="1937890"/>
              </a:xfrm>
            </p:grpSpPr>
            <p:sp>
              <p:nvSpPr>
                <p:cNvPr id="141" name="Rounded Rectangle 140"/>
                <p:cNvSpPr/>
                <p:nvPr/>
              </p:nvSpPr>
              <p:spPr>
                <a:xfrm rot="16200000">
                  <a:off x="1082662" y="4334156"/>
                  <a:ext cx="1209762"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142" name="Rounded Rectangle 141"/>
                <p:cNvSpPr/>
                <p:nvPr/>
              </p:nvSpPr>
              <p:spPr>
                <a:xfrm rot="13374097">
                  <a:off x="786910" y="4455605"/>
                  <a:ext cx="1209762"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143" name="Rounded Rectangle 142"/>
                <p:cNvSpPr/>
                <p:nvPr/>
              </p:nvSpPr>
              <p:spPr>
                <a:xfrm rot="10800000">
                  <a:off x="533400" y="4717110"/>
                  <a:ext cx="1347096"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144" name="Rounded Rectangle 143"/>
                <p:cNvSpPr/>
                <p:nvPr/>
              </p:nvSpPr>
              <p:spPr>
                <a:xfrm rot="8221805">
                  <a:off x="801335" y="4982929"/>
                  <a:ext cx="1193468"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145" name="Rounded Rectangle 144"/>
                <p:cNvSpPr/>
                <p:nvPr/>
              </p:nvSpPr>
              <p:spPr>
                <a:xfrm rot="5400000">
                  <a:off x="1108758" y="5095661"/>
                  <a:ext cx="1143008"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146" name="Rounded Rectangle 145"/>
                <p:cNvSpPr/>
                <p:nvPr/>
              </p:nvSpPr>
              <p:spPr>
                <a:xfrm rot="2506115">
                  <a:off x="1378392" y="5006353"/>
                  <a:ext cx="1261191"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grpSp>
        </p:grpSp>
        <p:sp>
          <p:nvSpPr>
            <p:cNvPr id="147" name="Rounded Rectangle 146"/>
            <p:cNvSpPr/>
            <p:nvPr/>
          </p:nvSpPr>
          <p:spPr>
            <a:xfrm>
              <a:off x="1396546" y="4716958"/>
              <a:ext cx="1383533" cy="400469"/>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dirty="0">
                <a:solidFill>
                  <a:prstClr val="white"/>
                </a:solidFill>
                <a:latin typeface="Calibri"/>
              </a:endParaRPr>
            </a:p>
          </p:txBody>
        </p:sp>
      </p:grpSp>
      <p:grpSp>
        <p:nvGrpSpPr>
          <p:cNvPr id="57" name="Group 56"/>
          <p:cNvGrpSpPr/>
          <p:nvPr/>
        </p:nvGrpSpPr>
        <p:grpSpPr>
          <a:xfrm>
            <a:off x="540196" y="4020187"/>
            <a:ext cx="2159366" cy="1787447"/>
            <a:chOff x="598699" y="4003907"/>
            <a:chExt cx="2159366" cy="1787447"/>
          </a:xfrm>
        </p:grpSpPr>
        <p:cxnSp>
          <p:nvCxnSpPr>
            <p:cNvPr id="149" name="Straight Connector 148"/>
            <p:cNvCxnSpPr>
              <a:stCxn id="161" idx="5"/>
              <a:endCxn id="157" idx="1"/>
            </p:cNvCxnSpPr>
            <p:nvPr/>
          </p:nvCxnSpPr>
          <p:spPr>
            <a:xfrm>
              <a:off x="1188980" y="4464769"/>
              <a:ext cx="393782" cy="349475"/>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p:cNvCxnSpPr>
              <a:stCxn id="157" idx="7"/>
              <a:endCxn id="165" idx="3"/>
            </p:cNvCxnSpPr>
            <p:nvPr/>
          </p:nvCxnSpPr>
          <p:spPr>
            <a:xfrm flipV="1">
              <a:off x="1774003" y="4464769"/>
              <a:ext cx="439491" cy="349475"/>
            </a:xfrm>
            <a:prstGeom prst="line">
              <a:avLst/>
            </a:prstGeom>
          </p:spPr>
          <p:style>
            <a:lnRef idx="3">
              <a:schemeClr val="dk1"/>
            </a:lnRef>
            <a:fillRef idx="0">
              <a:schemeClr val="dk1"/>
            </a:fillRef>
            <a:effectRef idx="2">
              <a:schemeClr val="dk1"/>
            </a:effectRef>
            <a:fontRef idx="minor">
              <a:schemeClr val="tx1"/>
            </a:fontRef>
          </p:style>
        </p:cxnSp>
        <p:cxnSp>
          <p:nvCxnSpPr>
            <p:cNvPr id="151" name="Straight Connector 150"/>
            <p:cNvCxnSpPr>
              <a:stCxn id="158" idx="4"/>
              <a:endCxn id="157" idx="0"/>
            </p:cNvCxnSpPr>
            <p:nvPr/>
          </p:nvCxnSpPr>
          <p:spPr>
            <a:xfrm flipH="1">
              <a:off x="1678383" y="4274360"/>
              <a:ext cx="1625" cy="500277"/>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Connector 151"/>
            <p:cNvCxnSpPr>
              <a:stCxn id="157" idx="6"/>
              <a:endCxn id="164" idx="2"/>
            </p:cNvCxnSpPr>
            <p:nvPr/>
          </p:nvCxnSpPr>
          <p:spPr>
            <a:xfrm>
              <a:off x="1813609" y="4909865"/>
              <a:ext cx="674003" cy="0"/>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p:cNvCxnSpPr>
              <a:stCxn id="160" idx="6"/>
              <a:endCxn id="157" idx="2"/>
            </p:cNvCxnSpPr>
            <p:nvPr/>
          </p:nvCxnSpPr>
          <p:spPr>
            <a:xfrm>
              <a:off x="869152" y="4909865"/>
              <a:ext cx="674003" cy="0"/>
            </a:xfrm>
            <a:prstGeom prst="line">
              <a:avLst/>
            </a:prstGeom>
          </p:spPr>
          <p:style>
            <a:lnRef idx="3">
              <a:schemeClr val="dk1"/>
            </a:lnRef>
            <a:fillRef idx="0">
              <a:schemeClr val="dk1"/>
            </a:fillRef>
            <a:effectRef idx="2">
              <a:schemeClr val="dk1"/>
            </a:effectRef>
            <a:fontRef idx="minor">
              <a:schemeClr val="tx1"/>
            </a:fontRef>
          </p:style>
        </p:cxnSp>
        <p:cxnSp>
          <p:nvCxnSpPr>
            <p:cNvPr id="154" name="Straight Connector 153"/>
            <p:cNvCxnSpPr>
              <a:stCxn id="157" idx="4"/>
              <a:endCxn id="159" idx="0"/>
            </p:cNvCxnSpPr>
            <p:nvPr/>
          </p:nvCxnSpPr>
          <p:spPr>
            <a:xfrm>
              <a:off x="1678383" y="5045090"/>
              <a:ext cx="1625" cy="475809"/>
            </a:xfrm>
            <a:prstGeom prst="line">
              <a:avLst/>
            </a:prstGeom>
          </p:spPr>
          <p:style>
            <a:lnRef idx="3">
              <a:schemeClr val="dk1"/>
            </a:lnRef>
            <a:fillRef idx="0">
              <a:schemeClr val="dk1"/>
            </a:fillRef>
            <a:effectRef idx="2">
              <a:schemeClr val="dk1"/>
            </a:effectRef>
            <a:fontRef idx="minor">
              <a:schemeClr val="tx1"/>
            </a:fontRef>
          </p:style>
        </p:cxnSp>
        <p:cxnSp>
          <p:nvCxnSpPr>
            <p:cNvPr id="155" name="Straight Connector 154"/>
            <p:cNvCxnSpPr>
              <a:stCxn id="157" idx="3"/>
              <a:endCxn id="162" idx="7"/>
            </p:cNvCxnSpPr>
            <p:nvPr/>
          </p:nvCxnSpPr>
          <p:spPr>
            <a:xfrm flipH="1">
              <a:off x="1188980" y="5005484"/>
              <a:ext cx="393782" cy="349501"/>
            </a:xfrm>
            <a:prstGeom prst="line">
              <a:avLst/>
            </a:prstGeom>
          </p:spPr>
          <p:style>
            <a:lnRef idx="3">
              <a:schemeClr val="dk1"/>
            </a:lnRef>
            <a:fillRef idx="0">
              <a:schemeClr val="dk1"/>
            </a:fillRef>
            <a:effectRef idx="2">
              <a:schemeClr val="dk1"/>
            </a:effectRef>
            <a:fontRef idx="minor">
              <a:schemeClr val="tx1"/>
            </a:fontRef>
          </p:style>
        </p:cxnSp>
        <p:cxnSp>
          <p:nvCxnSpPr>
            <p:cNvPr id="156" name="Straight Connector 155"/>
            <p:cNvCxnSpPr>
              <a:stCxn id="157" idx="5"/>
              <a:endCxn id="163" idx="1"/>
            </p:cNvCxnSpPr>
            <p:nvPr/>
          </p:nvCxnSpPr>
          <p:spPr>
            <a:xfrm>
              <a:off x="1774003" y="5005484"/>
              <a:ext cx="439491" cy="382125"/>
            </a:xfrm>
            <a:prstGeom prst="line">
              <a:avLst/>
            </a:prstGeom>
          </p:spPr>
          <p:style>
            <a:lnRef idx="3">
              <a:schemeClr val="dk1"/>
            </a:lnRef>
            <a:fillRef idx="0">
              <a:schemeClr val="dk1"/>
            </a:fillRef>
            <a:effectRef idx="2">
              <a:schemeClr val="dk1"/>
            </a:effectRef>
            <a:fontRef idx="minor">
              <a:schemeClr val="tx1"/>
            </a:fontRef>
          </p:style>
        </p:cxnSp>
        <p:sp>
          <p:nvSpPr>
            <p:cNvPr id="157" name="Oval 156"/>
            <p:cNvSpPr/>
            <p:nvPr/>
          </p:nvSpPr>
          <p:spPr>
            <a:xfrm>
              <a:off x="1543155" y="477463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14400"/>
              <a:r>
                <a:rPr lang="en-US" dirty="0">
                  <a:solidFill>
                    <a:prstClr val="white"/>
                  </a:solidFill>
                  <a:latin typeface="Calibri"/>
                </a:rPr>
                <a:t>Y</a:t>
              </a:r>
            </a:p>
          </p:txBody>
        </p:sp>
        <p:sp>
          <p:nvSpPr>
            <p:cNvPr id="158" name="Oval 157"/>
            <p:cNvSpPr/>
            <p:nvPr/>
          </p:nvSpPr>
          <p:spPr>
            <a:xfrm>
              <a:off x="1544781" y="400390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59" name="Oval 158"/>
            <p:cNvSpPr/>
            <p:nvPr/>
          </p:nvSpPr>
          <p:spPr>
            <a:xfrm>
              <a:off x="1544781" y="5520901"/>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0" name="Oval 159"/>
            <p:cNvSpPr/>
            <p:nvPr/>
          </p:nvSpPr>
          <p:spPr>
            <a:xfrm>
              <a:off x="598699" y="477463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1" name="Oval 160"/>
            <p:cNvSpPr/>
            <p:nvPr/>
          </p:nvSpPr>
          <p:spPr>
            <a:xfrm>
              <a:off x="958134" y="423392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2" name="Oval 161"/>
            <p:cNvSpPr/>
            <p:nvPr/>
          </p:nvSpPr>
          <p:spPr>
            <a:xfrm>
              <a:off x="958134" y="5315378"/>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3" name="Oval 162"/>
            <p:cNvSpPr/>
            <p:nvPr/>
          </p:nvSpPr>
          <p:spPr>
            <a:xfrm>
              <a:off x="2173887" y="5348001"/>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4" name="Oval 163"/>
            <p:cNvSpPr/>
            <p:nvPr/>
          </p:nvSpPr>
          <p:spPr>
            <a:xfrm>
              <a:off x="2487612" y="4774637"/>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165" name="Oval 164"/>
            <p:cNvSpPr/>
            <p:nvPr/>
          </p:nvSpPr>
          <p:spPr>
            <a:xfrm>
              <a:off x="2173887" y="4233923"/>
              <a:ext cx="270453" cy="27045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sp>
        <p:nvSpPr>
          <p:cNvPr id="185" name="TextBox 184"/>
          <p:cNvSpPr txBox="1"/>
          <p:nvPr/>
        </p:nvSpPr>
        <p:spPr>
          <a:xfrm>
            <a:off x="458599" y="1531323"/>
            <a:ext cx="2301982" cy="584776"/>
          </a:xfrm>
          <a:prstGeom prst="rect">
            <a:avLst/>
          </a:prstGeom>
          <a:noFill/>
        </p:spPr>
        <p:txBody>
          <a:bodyPr wrap="none" rtlCol="0">
            <a:spAutoFit/>
          </a:bodyPr>
          <a:lstStyle/>
          <a:p>
            <a:pPr algn="ctr" defTabSz="914400"/>
            <a:r>
              <a:rPr lang="en-US" sz="3200" b="1" dirty="0">
                <a:solidFill>
                  <a:prstClr val="black"/>
                </a:solidFill>
                <a:latin typeface="Calibri"/>
              </a:rPr>
              <a:t>G</a:t>
            </a:r>
            <a:r>
              <a:rPr lang="en-US" sz="2400" dirty="0">
                <a:solidFill>
                  <a:prstClr val="black"/>
                </a:solidFill>
                <a:latin typeface="Calibri"/>
              </a:rPr>
              <a:t>ather (Reduce)</a:t>
            </a:r>
          </a:p>
        </p:txBody>
      </p:sp>
      <p:sp>
        <p:nvSpPr>
          <p:cNvPr id="189" name="Rounded Rectangle 188"/>
          <p:cNvSpPr/>
          <p:nvPr/>
        </p:nvSpPr>
        <p:spPr>
          <a:xfrm>
            <a:off x="3211048" y="1447800"/>
            <a:ext cx="2814255" cy="52578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US">
              <a:solidFill>
                <a:prstClr val="black"/>
              </a:solidFill>
              <a:latin typeface="Calibri"/>
            </a:endParaRPr>
          </a:p>
        </p:txBody>
      </p:sp>
      <p:sp>
        <p:nvSpPr>
          <p:cNvPr id="137" name="TextBox 136"/>
          <p:cNvSpPr txBox="1"/>
          <p:nvPr/>
        </p:nvSpPr>
        <p:spPr>
          <a:xfrm>
            <a:off x="3200400" y="2028775"/>
            <a:ext cx="2819400" cy="400110"/>
          </a:xfrm>
          <a:prstGeom prst="rect">
            <a:avLst/>
          </a:prstGeom>
          <a:noFill/>
        </p:spPr>
        <p:txBody>
          <a:bodyPr wrap="square" rtlCol="0">
            <a:spAutoFit/>
          </a:bodyPr>
          <a:lstStyle/>
          <a:p>
            <a:pPr algn="ctr" defTabSz="914400"/>
            <a:r>
              <a:rPr lang="en-US" sz="2000" dirty="0">
                <a:solidFill>
                  <a:prstClr val="black"/>
                </a:solidFill>
                <a:latin typeface="Calibri"/>
              </a:rPr>
              <a:t>Update the vertex data</a:t>
            </a:r>
          </a:p>
        </p:txBody>
      </p:sp>
      <p:sp>
        <p:nvSpPr>
          <p:cNvPr id="186" name="TextBox 185"/>
          <p:cNvSpPr txBox="1"/>
          <p:nvPr/>
        </p:nvSpPr>
        <p:spPr>
          <a:xfrm>
            <a:off x="4106876" y="1524000"/>
            <a:ext cx="966931" cy="584776"/>
          </a:xfrm>
          <a:prstGeom prst="rect">
            <a:avLst/>
          </a:prstGeom>
          <a:noFill/>
        </p:spPr>
        <p:txBody>
          <a:bodyPr wrap="none" rtlCol="0">
            <a:spAutoFit/>
          </a:bodyPr>
          <a:lstStyle/>
          <a:p>
            <a:pPr algn="ctr" defTabSz="914400"/>
            <a:r>
              <a:rPr lang="en-US" sz="3200" b="1" dirty="0">
                <a:solidFill>
                  <a:prstClr val="black"/>
                </a:solidFill>
                <a:latin typeface="Calibri"/>
              </a:rPr>
              <a:t>A</a:t>
            </a:r>
            <a:r>
              <a:rPr lang="en-US" sz="2400" dirty="0">
                <a:solidFill>
                  <a:prstClr val="black"/>
                </a:solidFill>
                <a:latin typeface="Calibri"/>
              </a:rPr>
              <a:t>pply</a:t>
            </a:r>
          </a:p>
        </p:txBody>
      </p:sp>
      <p:sp>
        <p:nvSpPr>
          <p:cNvPr id="190" name="Rounded Rectangle 189"/>
          <p:cNvSpPr/>
          <p:nvPr/>
        </p:nvSpPr>
        <p:spPr>
          <a:xfrm>
            <a:off x="6177345" y="1447800"/>
            <a:ext cx="2814255" cy="5257800"/>
          </a:xfrm>
          <a:prstGeom prst="roundRect">
            <a:avLst>
              <a:gd name="adj" fmla="val 6181"/>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en-US">
              <a:solidFill>
                <a:prstClr val="black"/>
              </a:solidFill>
              <a:latin typeface="Calibri"/>
            </a:endParaRPr>
          </a:p>
        </p:txBody>
      </p:sp>
      <p:grpSp>
        <p:nvGrpSpPr>
          <p:cNvPr id="172" name="Group 171"/>
          <p:cNvGrpSpPr/>
          <p:nvPr/>
        </p:nvGrpSpPr>
        <p:grpSpPr>
          <a:xfrm>
            <a:off x="6375538" y="3581400"/>
            <a:ext cx="2397318" cy="1999991"/>
            <a:chOff x="6323579" y="3581400"/>
            <a:chExt cx="2397318" cy="1999991"/>
          </a:xfrm>
        </p:grpSpPr>
        <p:sp>
          <p:nvSpPr>
            <p:cNvPr id="81" name="Rounded Rectangle 80"/>
            <p:cNvSpPr/>
            <p:nvPr/>
          </p:nvSpPr>
          <p:spPr>
            <a:xfrm rot="19061999">
              <a:off x="7220754" y="4102700"/>
              <a:ext cx="1248530"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80" name="Rounded Rectangle 79"/>
            <p:cNvSpPr/>
            <p:nvPr/>
          </p:nvSpPr>
          <p:spPr>
            <a:xfrm rot="16200000">
              <a:off x="6890443" y="3999014"/>
              <a:ext cx="1248530"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79" name="Rounded Rectangle 78"/>
            <p:cNvSpPr/>
            <p:nvPr/>
          </p:nvSpPr>
          <p:spPr>
            <a:xfrm rot="13374097">
              <a:off x="6585213" y="4124355"/>
              <a:ext cx="1248530"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78" name="Rounded Rectangle 77"/>
            <p:cNvSpPr/>
            <p:nvPr/>
          </p:nvSpPr>
          <p:spPr>
            <a:xfrm rot="10800000">
              <a:off x="6323579" y="4394240"/>
              <a:ext cx="1390265"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77" name="Rounded Rectangle 76"/>
            <p:cNvSpPr/>
            <p:nvPr/>
          </p:nvSpPr>
          <p:spPr>
            <a:xfrm rot="8221805">
              <a:off x="6600100" y="4668578"/>
              <a:ext cx="1231714"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76" name="Rounded Rectangle 75"/>
            <p:cNvSpPr/>
            <p:nvPr/>
          </p:nvSpPr>
          <p:spPr>
            <a:xfrm rot="5400000">
              <a:off x="6917375" y="4784922"/>
              <a:ext cx="1179636"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75" name="Rounded Rectangle 74"/>
            <p:cNvSpPr/>
            <p:nvPr/>
          </p:nvSpPr>
          <p:spPr>
            <a:xfrm rot="2506115">
              <a:off x="7195650" y="4692752"/>
              <a:ext cx="1301607"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sp>
          <p:nvSpPr>
            <p:cNvPr id="4" name="Rounded Rectangle 3"/>
            <p:cNvSpPr/>
            <p:nvPr/>
          </p:nvSpPr>
          <p:spPr>
            <a:xfrm>
              <a:off x="7293027" y="4394083"/>
              <a:ext cx="1427870" cy="41330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dirty="0">
                <a:solidFill>
                  <a:prstClr val="white"/>
                </a:solidFill>
                <a:latin typeface="Calibri"/>
              </a:endParaRPr>
            </a:p>
          </p:txBody>
        </p:sp>
      </p:grpSp>
      <p:sp>
        <p:nvSpPr>
          <p:cNvPr id="174" name="TextBox 173"/>
          <p:cNvSpPr txBox="1"/>
          <p:nvPr/>
        </p:nvSpPr>
        <p:spPr>
          <a:xfrm>
            <a:off x="6224159" y="2028775"/>
            <a:ext cx="2743200" cy="707886"/>
          </a:xfrm>
          <a:prstGeom prst="rect">
            <a:avLst/>
          </a:prstGeom>
          <a:noFill/>
        </p:spPr>
        <p:txBody>
          <a:bodyPr wrap="square" rtlCol="0">
            <a:spAutoFit/>
          </a:bodyPr>
          <a:lstStyle/>
          <a:p>
            <a:pPr algn="ctr" defTabSz="914400"/>
            <a:r>
              <a:rPr lang="en-US" sz="2000" dirty="0">
                <a:solidFill>
                  <a:prstClr val="black"/>
                </a:solidFill>
                <a:latin typeface="Calibri"/>
              </a:rPr>
              <a:t>Update neighbor vertices and edges</a:t>
            </a:r>
          </a:p>
        </p:txBody>
      </p:sp>
      <p:sp>
        <p:nvSpPr>
          <p:cNvPr id="187" name="TextBox 186"/>
          <p:cNvSpPr txBox="1"/>
          <p:nvPr/>
        </p:nvSpPr>
        <p:spPr>
          <a:xfrm>
            <a:off x="7001287" y="1531323"/>
            <a:ext cx="1111853" cy="584776"/>
          </a:xfrm>
          <a:prstGeom prst="rect">
            <a:avLst/>
          </a:prstGeom>
          <a:noFill/>
        </p:spPr>
        <p:txBody>
          <a:bodyPr wrap="none" rtlCol="0">
            <a:spAutoFit/>
          </a:bodyPr>
          <a:lstStyle/>
          <a:p>
            <a:pPr algn="ctr" defTabSz="914400"/>
            <a:r>
              <a:rPr lang="en-US" sz="3200" b="1" dirty="0">
                <a:solidFill>
                  <a:prstClr val="black"/>
                </a:solidFill>
                <a:latin typeface="Calibri"/>
              </a:rPr>
              <a:t>S</a:t>
            </a:r>
            <a:r>
              <a:rPr lang="en-US" sz="2400" dirty="0">
                <a:solidFill>
                  <a:prstClr val="black"/>
                </a:solidFill>
                <a:latin typeface="Calibri"/>
              </a:rPr>
              <a:t>catter</a:t>
            </a:r>
          </a:p>
        </p:txBody>
      </p:sp>
      <p:pic>
        <p:nvPicPr>
          <p:cNvPr id="21" name="Picture 20" descr="latex-image-1.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8234" y="6137013"/>
            <a:ext cx="279400" cy="317500"/>
          </a:xfrm>
          <a:prstGeom prst="rect">
            <a:avLst/>
          </a:prstGeom>
        </p:spPr>
      </p:pic>
      <p:sp>
        <p:nvSpPr>
          <p:cNvPr id="135" name="TextBox 134"/>
          <p:cNvSpPr txBox="1"/>
          <p:nvPr/>
        </p:nvSpPr>
        <p:spPr>
          <a:xfrm>
            <a:off x="228600" y="2028775"/>
            <a:ext cx="2743200" cy="707886"/>
          </a:xfrm>
          <a:prstGeom prst="rect">
            <a:avLst/>
          </a:prstGeom>
          <a:noFill/>
        </p:spPr>
        <p:txBody>
          <a:bodyPr wrap="square" rtlCol="0">
            <a:spAutoFit/>
          </a:bodyPr>
          <a:lstStyle/>
          <a:p>
            <a:pPr algn="ctr" defTabSz="914400"/>
            <a:r>
              <a:rPr lang="en-US" sz="2000" dirty="0">
                <a:solidFill>
                  <a:prstClr val="black"/>
                </a:solidFill>
                <a:latin typeface="Calibri"/>
              </a:rPr>
              <a:t>Aggregate neighbors’ info</a:t>
            </a:r>
          </a:p>
        </p:txBody>
      </p:sp>
      <p:grpSp>
        <p:nvGrpSpPr>
          <p:cNvPr id="61" name="Group 60"/>
          <p:cNvGrpSpPr/>
          <p:nvPr/>
        </p:nvGrpSpPr>
        <p:grpSpPr>
          <a:xfrm>
            <a:off x="1033610" y="5981802"/>
            <a:ext cx="444992" cy="647597"/>
            <a:chOff x="1109810" y="5981802"/>
            <a:chExt cx="444992" cy="647597"/>
          </a:xfrm>
        </p:grpSpPr>
        <p:grpSp>
          <p:nvGrpSpPr>
            <p:cNvPr id="3" name="Group 131"/>
            <p:cNvGrpSpPr/>
            <p:nvPr/>
          </p:nvGrpSpPr>
          <p:grpSpPr>
            <a:xfrm>
              <a:off x="1348198" y="5981802"/>
              <a:ext cx="206604" cy="647597"/>
              <a:chOff x="1401564" y="4086589"/>
              <a:chExt cx="206604" cy="647597"/>
            </a:xfrm>
          </p:grpSpPr>
          <p:sp>
            <p:nvSpPr>
              <p:cNvPr id="87" name="Rounded Rectangle 86"/>
              <p:cNvSpPr/>
              <p:nvPr/>
            </p:nvSpPr>
            <p:spPr>
              <a:xfrm rot="16200000">
                <a:off x="1181067" y="4307086"/>
                <a:ext cx="647597" cy="206604"/>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a:solidFill>
                    <a:prstClr val="white"/>
                  </a:solidFill>
                  <a:latin typeface="Calibri"/>
                </a:endParaRPr>
              </a:p>
            </p:txBody>
          </p:sp>
          <p:cxnSp>
            <p:nvCxnSpPr>
              <p:cNvPr id="88" name="Straight Connector 87"/>
              <p:cNvCxnSpPr>
                <a:stCxn id="89" idx="6"/>
                <a:endCxn id="90" idx="2"/>
              </p:cNvCxnSpPr>
              <p:nvPr/>
            </p:nvCxnSpPr>
            <p:spPr>
              <a:xfrm flipV="1">
                <a:off x="1504841" y="4264306"/>
                <a:ext cx="0" cy="265058"/>
              </a:xfrm>
              <a:prstGeom prst="line">
                <a:avLst/>
              </a:prstGeom>
            </p:spPr>
            <p:style>
              <a:lnRef idx="3">
                <a:schemeClr val="dk1"/>
              </a:lnRef>
              <a:fillRef idx="0">
                <a:schemeClr val="dk1"/>
              </a:fillRef>
              <a:effectRef idx="2">
                <a:schemeClr val="dk1"/>
              </a:effectRef>
              <a:fontRef idx="minor">
                <a:schemeClr val="tx1"/>
              </a:fontRef>
            </p:style>
          </p:cxnSp>
          <p:sp>
            <p:nvSpPr>
              <p:cNvPr id="89" name="Oval 88"/>
              <p:cNvSpPr/>
              <p:nvPr/>
            </p:nvSpPr>
            <p:spPr>
              <a:xfrm rot="16200000">
                <a:off x="1435077" y="4529364"/>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1000" dirty="0">
                    <a:solidFill>
                      <a:prstClr val="white"/>
                    </a:solidFill>
                    <a:latin typeface="Calibri"/>
                  </a:rPr>
                  <a:t>Y</a:t>
                </a:r>
              </a:p>
            </p:txBody>
          </p:sp>
          <p:sp>
            <p:nvSpPr>
              <p:cNvPr id="90" name="Oval 89"/>
              <p:cNvSpPr/>
              <p:nvPr/>
            </p:nvSpPr>
            <p:spPr>
              <a:xfrm rot="16200000">
                <a:off x="1435077" y="4124778"/>
                <a:ext cx="139528" cy="1395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sp>
          <p:nvSpPr>
            <p:cNvPr id="59" name="Rectangle 58"/>
            <p:cNvSpPr/>
            <p:nvPr/>
          </p:nvSpPr>
          <p:spPr>
            <a:xfrm>
              <a:off x="1109810" y="6096000"/>
              <a:ext cx="300082" cy="369332"/>
            </a:xfrm>
            <a:prstGeom prst="rect">
              <a:avLst/>
            </a:prstGeom>
          </p:spPr>
          <p:txBody>
            <a:bodyPr wrap="none">
              <a:spAutoFit/>
            </a:bodyPr>
            <a:lstStyle/>
            <a:p>
              <a:r>
                <a:rPr lang="en-US" dirty="0">
                  <a:solidFill>
                    <a:prstClr val="black"/>
                  </a:solidFill>
                </a:rPr>
                <a:t>+ </a:t>
              </a:r>
              <a:endParaRPr lang="en-US" dirty="0"/>
            </a:p>
          </p:txBody>
        </p:sp>
      </p:grpSp>
      <p:grpSp>
        <p:nvGrpSpPr>
          <p:cNvPr id="122" name="Group 121"/>
          <p:cNvGrpSpPr/>
          <p:nvPr/>
        </p:nvGrpSpPr>
        <p:grpSpPr>
          <a:xfrm>
            <a:off x="3352800" y="2754868"/>
            <a:ext cx="2514600" cy="2899859"/>
            <a:chOff x="3352800" y="2754868"/>
            <a:chExt cx="2514600" cy="2899859"/>
          </a:xfrm>
        </p:grpSpPr>
        <p:sp>
          <p:nvSpPr>
            <p:cNvPr id="138" name="TextBox 137"/>
            <p:cNvSpPr txBox="1"/>
            <p:nvPr/>
          </p:nvSpPr>
          <p:spPr>
            <a:xfrm>
              <a:off x="3352800" y="2754868"/>
              <a:ext cx="1469761" cy="338554"/>
            </a:xfrm>
            <a:prstGeom prst="rect">
              <a:avLst/>
            </a:prstGeom>
            <a:noFill/>
          </p:spPr>
          <p:txBody>
            <a:bodyPr wrap="none" rtlCol="0">
              <a:spAutoFit/>
            </a:bodyPr>
            <a:lstStyle/>
            <a:p>
              <a:pPr defTabSz="914400"/>
              <a:r>
                <a:rPr lang="en-US" sz="1600" b="1" i="1" dirty="0">
                  <a:solidFill>
                    <a:prstClr val="black"/>
                  </a:solidFill>
                  <a:latin typeface="Calibri"/>
                </a:rPr>
                <a:t>User defined：</a:t>
              </a:r>
            </a:p>
          </p:txBody>
        </p:sp>
        <p:grpSp>
          <p:nvGrpSpPr>
            <p:cNvPr id="65" name="Group 64"/>
            <p:cNvGrpSpPr/>
            <p:nvPr/>
          </p:nvGrpSpPr>
          <p:grpSpPr>
            <a:xfrm>
              <a:off x="3530744" y="3043535"/>
              <a:ext cx="2336656" cy="457202"/>
              <a:chOff x="3530744" y="2971800"/>
              <a:chExt cx="2336656" cy="457202"/>
            </a:xfrm>
          </p:grpSpPr>
          <p:sp>
            <p:nvSpPr>
              <p:cNvPr id="127" name="TextBox 126"/>
              <p:cNvSpPr txBox="1"/>
              <p:nvPr/>
            </p:nvSpPr>
            <p:spPr>
              <a:xfrm>
                <a:off x="3657600" y="2971800"/>
                <a:ext cx="1792478" cy="400110"/>
              </a:xfrm>
              <a:prstGeom prst="rect">
                <a:avLst/>
              </a:prstGeom>
              <a:noFill/>
            </p:spPr>
            <p:txBody>
              <a:bodyPr wrap="none" rtlCol="0">
                <a:spAutoFit/>
              </a:bodyPr>
              <a:lstStyle/>
              <a:p>
                <a:pPr defTabSz="914400"/>
                <a:r>
                  <a:rPr lang="en-US" b="1" dirty="0">
                    <a:solidFill>
                      <a:srgbClr val="FF0000"/>
                    </a:solidFill>
                    <a:latin typeface="Calibri"/>
                  </a:rPr>
                  <a:t>Apply</a:t>
                </a:r>
                <a:r>
                  <a:rPr lang="en-US" dirty="0">
                    <a:solidFill>
                      <a:prstClr val="black"/>
                    </a:solidFill>
                    <a:latin typeface="Calibri"/>
                  </a:rPr>
                  <a:t>(       , </a:t>
                </a:r>
                <a:r>
                  <a:rPr lang="en-US" sz="2000" dirty="0" err="1">
                    <a:solidFill>
                      <a:prstClr val="black"/>
                    </a:solidFill>
                    <a:latin typeface="Calibri"/>
                    <a:sym typeface="Wingdings"/>
                  </a:rPr>
                  <a:t>Σ</a:t>
                </a:r>
                <a:r>
                  <a:rPr lang="en-US" dirty="0">
                    <a:solidFill>
                      <a:prstClr val="black"/>
                    </a:solidFill>
                    <a:latin typeface="Calibri"/>
                  </a:rPr>
                  <a:t>) </a:t>
                </a:r>
                <a:r>
                  <a:rPr lang="en-US" dirty="0">
                    <a:solidFill>
                      <a:prstClr val="black"/>
                    </a:solidFill>
                    <a:latin typeface="Calibri"/>
                    <a:sym typeface="Wingdings"/>
                  </a:rPr>
                  <a:t></a:t>
                </a:r>
                <a:endParaRPr lang="en-US" dirty="0">
                  <a:solidFill>
                    <a:prstClr val="black"/>
                  </a:solidFill>
                  <a:latin typeface="Calibri"/>
                </a:endParaRPr>
              </a:p>
            </p:txBody>
          </p:sp>
          <p:sp>
            <p:nvSpPr>
              <p:cNvPr id="139" name="Isosceles Triangle 138"/>
              <p:cNvSpPr/>
              <p:nvPr/>
            </p:nvSpPr>
            <p:spPr>
              <a:xfrm rot="5400000">
                <a:off x="3521360" y="3190365"/>
                <a:ext cx="136067" cy="11729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sz="1600">
                  <a:solidFill>
                    <a:prstClr val="white"/>
                  </a:solidFill>
                  <a:latin typeface="Calibri"/>
                </a:endParaRPr>
              </a:p>
            </p:txBody>
          </p:sp>
          <p:grpSp>
            <p:nvGrpSpPr>
              <p:cNvPr id="167" name="Group 125"/>
              <p:cNvGrpSpPr/>
              <p:nvPr/>
            </p:nvGrpSpPr>
            <p:grpSpPr>
              <a:xfrm>
                <a:off x="5512988" y="3074588"/>
                <a:ext cx="354412" cy="354412"/>
                <a:chOff x="4616371" y="3022971"/>
                <a:chExt cx="473451" cy="473451"/>
              </a:xfrm>
            </p:grpSpPr>
            <p:sp>
              <p:nvSpPr>
                <p:cNvPr id="168" name="Oval 167"/>
                <p:cNvSpPr/>
                <p:nvPr/>
              </p:nvSpPr>
              <p:spPr>
                <a:xfrm>
                  <a:off x="4616371" y="3022971"/>
                  <a:ext cx="473451" cy="47345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100">
                    <a:solidFill>
                      <a:prstClr val="white"/>
                    </a:solidFill>
                    <a:latin typeface="Calibri"/>
                  </a:endParaRPr>
                </a:p>
              </p:txBody>
            </p:sp>
            <p:sp>
              <p:nvSpPr>
                <p:cNvPr id="169" name="Oval 168"/>
                <p:cNvSpPr/>
                <p:nvPr/>
              </p:nvSpPr>
              <p:spPr>
                <a:xfrm>
                  <a:off x="4692332" y="3104118"/>
                  <a:ext cx="317587" cy="317586"/>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r>
                    <a:rPr lang="en-US" sz="1600" dirty="0">
                      <a:solidFill>
                        <a:prstClr val="white"/>
                      </a:solidFill>
                      <a:latin typeface="Calibri"/>
                    </a:rPr>
                    <a:t>Y’</a:t>
                  </a:r>
                </a:p>
              </p:txBody>
            </p:sp>
          </p:grpSp>
          <p:grpSp>
            <p:nvGrpSpPr>
              <p:cNvPr id="13" name="Group 125"/>
              <p:cNvGrpSpPr/>
              <p:nvPr/>
            </p:nvGrpSpPr>
            <p:grpSpPr>
              <a:xfrm>
                <a:off x="4446188" y="3074590"/>
                <a:ext cx="354412" cy="354412"/>
                <a:chOff x="4616371" y="3022975"/>
                <a:chExt cx="473451" cy="473451"/>
              </a:xfrm>
            </p:grpSpPr>
            <p:sp>
              <p:nvSpPr>
                <p:cNvPr id="124" name="Oval 123"/>
                <p:cNvSpPr/>
                <p:nvPr/>
              </p:nvSpPr>
              <p:spPr>
                <a:xfrm>
                  <a:off x="4616371" y="3022975"/>
                  <a:ext cx="473451" cy="47345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100">
                    <a:solidFill>
                      <a:prstClr val="white"/>
                    </a:solidFill>
                    <a:latin typeface="Calibri"/>
                  </a:endParaRPr>
                </a:p>
              </p:txBody>
            </p:sp>
            <p:sp>
              <p:nvSpPr>
                <p:cNvPr id="125" name="Oval 124"/>
                <p:cNvSpPr/>
                <p:nvPr/>
              </p:nvSpPr>
              <p:spPr>
                <a:xfrm>
                  <a:off x="4692332" y="3104115"/>
                  <a:ext cx="317587" cy="31758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1600" dirty="0">
                      <a:solidFill>
                        <a:prstClr val="white"/>
                      </a:solidFill>
                      <a:latin typeface="Calibri"/>
                    </a:rPr>
                    <a:t>Y</a:t>
                  </a:r>
                </a:p>
              </p:txBody>
            </p:sp>
          </p:grpSp>
        </p:grpSp>
        <p:grpSp>
          <p:nvGrpSpPr>
            <p:cNvPr id="119" name="Group 118"/>
            <p:cNvGrpSpPr/>
            <p:nvPr/>
          </p:nvGrpSpPr>
          <p:grpSpPr>
            <a:xfrm>
              <a:off x="3505200" y="3810000"/>
              <a:ext cx="2228565" cy="1844727"/>
              <a:chOff x="3505200" y="3810000"/>
              <a:chExt cx="2228565" cy="1844727"/>
            </a:xfrm>
          </p:grpSpPr>
          <p:sp>
            <p:nvSpPr>
              <p:cNvPr id="10" name="Oval 9"/>
              <p:cNvSpPr/>
              <p:nvPr/>
            </p:nvSpPr>
            <p:spPr>
              <a:xfrm>
                <a:off x="4334014" y="4459508"/>
                <a:ext cx="569692" cy="56969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600">
                  <a:solidFill>
                    <a:prstClr val="white"/>
                  </a:solidFill>
                  <a:latin typeface="Calibri"/>
                </a:endParaRPr>
              </a:p>
            </p:txBody>
          </p:sp>
          <p:cxnSp>
            <p:nvCxnSpPr>
              <p:cNvPr id="40" name="Straight Connector 39"/>
              <p:cNvCxnSpPr>
                <a:stCxn id="52" idx="5"/>
              </p:cNvCxnSpPr>
              <p:nvPr/>
            </p:nvCxnSpPr>
            <p:spPr>
              <a:xfrm>
                <a:off x="4114397" y="4285631"/>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a:endCxn id="56" idx="3"/>
              </p:cNvCxnSpPr>
              <p:nvPr/>
            </p:nvCxnSpPr>
            <p:spPr>
              <a:xfrm flipV="1">
                <a:off x="4718167" y="4285631"/>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51" idx="6"/>
                <a:endCxn id="55" idx="2"/>
              </p:cNvCxnSpPr>
              <p:nvPr/>
            </p:nvCxnSpPr>
            <p:spPr>
              <a:xfrm>
                <a:off x="3784320" y="4744989"/>
                <a:ext cx="1670325" cy="0"/>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p:cNvCxnSpPr>
                <a:stCxn id="49" idx="4"/>
                <a:endCxn id="50" idx="0"/>
              </p:cNvCxnSpPr>
              <p:nvPr/>
            </p:nvCxnSpPr>
            <p:spPr>
              <a:xfrm>
                <a:off x="4621160" y="4089120"/>
                <a:ext cx="0" cy="1286487"/>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a:endCxn id="53" idx="7"/>
              </p:cNvCxnSpPr>
              <p:nvPr/>
            </p:nvCxnSpPr>
            <p:spPr>
              <a:xfrm flipH="1">
                <a:off x="4114397" y="4843673"/>
                <a:ext cx="406401" cy="360701"/>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endCxn id="54" idx="1"/>
              </p:cNvCxnSpPr>
              <p:nvPr/>
            </p:nvCxnSpPr>
            <p:spPr>
              <a:xfrm>
                <a:off x="4718167" y="4843673"/>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49" name="Oval 48"/>
              <p:cNvSpPr/>
              <p:nvPr/>
            </p:nvSpPr>
            <p:spPr>
              <a:xfrm>
                <a:off x="4481600" y="381000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0" name="Oval 49"/>
              <p:cNvSpPr/>
              <p:nvPr/>
            </p:nvSpPr>
            <p:spPr>
              <a:xfrm>
                <a:off x="4481600" y="537560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1" name="Oval 50"/>
              <p:cNvSpPr/>
              <p:nvPr/>
            </p:nvSpPr>
            <p:spPr>
              <a:xfrm>
                <a:off x="3505200" y="460542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2" name="Oval 51"/>
              <p:cNvSpPr/>
              <p:nvPr/>
            </p:nvSpPr>
            <p:spPr>
              <a:xfrm>
                <a:off x="3876153" y="404738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3" name="Oval 52"/>
              <p:cNvSpPr/>
              <p:nvPr/>
            </p:nvSpPr>
            <p:spPr>
              <a:xfrm>
                <a:off x="3876153" y="516349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4" name="Oval 53"/>
              <p:cNvSpPr/>
              <p:nvPr/>
            </p:nvSpPr>
            <p:spPr>
              <a:xfrm>
                <a:off x="5130866" y="519716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5" name="Oval 54"/>
              <p:cNvSpPr/>
              <p:nvPr/>
            </p:nvSpPr>
            <p:spPr>
              <a:xfrm>
                <a:off x="5454645" y="460542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56" name="Oval 55"/>
              <p:cNvSpPr/>
              <p:nvPr/>
            </p:nvSpPr>
            <p:spPr>
              <a:xfrm>
                <a:off x="5130866" y="4047387"/>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sp>
            <p:nvSpPr>
              <p:cNvPr id="177" name="Oval 176"/>
              <p:cNvSpPr/>
              <p:nvPr/>
            </p:nvSpPr>
            <p:spPr>
              <a:xfrm>
                <a:off x="4424981" y="4553489"/>
                <a:ext cx="388749" cy="3887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914400"/>
                <a:r>
                  <a:rPr lang="en-US" sz="1600" dirty="0">
                    <a:solidFill>
                      <a:prstClr val="white"/>
                    </a:solidFill>
                    <a:latin typeface="Calibri"/>
                  </a:rPr>
                  <a:t>Y</a:t>
                </a:r>
              </a:p>
            </p:txBody>
          </p:sp>
        </p:grpSp>
      </p:grpSp>
      <p:sp>
        <p:nvSpPr>
          <p:cNvPr id="123" name="Right Arrow 122"/>
          <p:cNvSpPr/>
          <p:nvPr/>
        </p:nvSpPr>
        <p:spPr>
          <a:xfrm>
            <a:off x="2971800" y="3657600"/>
            <a:ext cx="609600" cy="838200"/>
          </a:xfrm>
          <a:prstGeom prst="rightArrow">
            <a:avLst/>
          </a:prstGeom>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3200" dirty="0" err="1">
                <a:latin typeface="Times"/>
                <a:cs typeface="Times"/>
              </a:rPr>
              <a:t>Σ</a:t>
            </a:r>
            <a:endParaRPr lang="en-US" sz="3200" dirty="0">
              <a:latin typeface="Times"/>
              <a:cs typeface="Times"/>
            </a:endParaRPr>
          </a:p>
        </p:txBody>
      </p:sp>
      <p:grpSp>
        <p:nvGrpSpPr>
          <p:cNvPr id="128" name="Group 127"/>
          <p:cNvGrpSpPr/>
          <p:nvPr/>
        </p:nvGrpSpPr>
        <p:grpSpPr>
          <a:xfrm>
            <a:off x="5887895" y="3657600"/>
            <a:ext cx="609600" cy="838200"/>
            <a:chOff x="5943600" y="3657600"/>
            <a:chExt cx="609600" cy="838200"/>
          </a:xfrm>
        </p:grpSpPr>
        <p:sp>
          <p:nvSpPr>
            <p:cNvPr id="192" name="Right Arrow 191"/>
            <p:cNvSpPr/>
            <p:nvPr/>
          </p:nvSpPr>
          <p:spPr>
            <a:xfrm>
              <a:off x="5943600" y="3657600"/>
              <a:ext cx="609600" cy="838200"/>
            </a:xfrm>
            <a:prstGeom prst="rightArrow">
              <a:avLst/>
            </a:prstGeom>
          </p:spPr>
          <p:style>
            <a:lnRef idx="1">
              <a:schemeClr val="accent1"/>
            </a:lnRef>
            <a:fillRef idx="3">
              <a:schemeClr val="accent1"/>
            </a:fillRef>
            <a:effectRef idx="2">
              <a:schemeClr val="accent1"/>
            </a:effectRef>
            <a:fontRef idx="minor">
              <a:schemeClr val="lt1"/>
            </a:fontRef>
          </p:style>
          <p:txBody>
            <a:bodyPr tIns="0" rtlCol="0" anchor="ctr"/>
            <a:lstStyle/>
            <a:p>
              <a:pPr algn="ctr"/>
              <a:endParaRPr lang="en-US" sz="3200" dirty="0">
                <a:latin typeface="Times"/>
                <a:cs typeface="Times"/>
              </a:endParaRPr>
            </a:p>
          </p:txBody>
        </p:sp>
        <p:grpSp>
          <p:nvGrpSpPr>
            <p:cNvPr id="126" name="Group 125"/>
            <p:cNvGrpSpPr/>
            <p:nvPr/>
          </p:nvGrpSpPr>
          <p:grpSpPr>
            <a:xfrm>
              <a:off x="6046388" y="3886200"/>
              <a:ext cx="354412" cy="354412"/>
              <a:chOff x="5665388" y="3298723"/>
              <a:chExt cx="354412" cy="354412"/>
            </a:xfrm>
          </p:grpSpPr>
          <p:sp>
            <p:nvSpPr>
              <p:cNvPr id="193" name="Oval 192"/>
              <p:cNvSpPr/>
              <p:nvPr/>
            </p:nvSpPr>
            <p:spPr>
              <a:xfrm>
                <a:off x="5665388" y="3298723"/>
                <a:ext cx="354412" cy="35441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200">
                  <a:solidFill>
                    <a:prstClr val="white"/>
                  </a:solidFill>
                  <a:latin typeface="Calibri"/>
                </a:endParaRPr>
              </a:p>
            </p:txBody>
          </p:sp>
          <p:sp>
            <p:nvSpPr>
              <p:cNvPr id="194" name="Oval 193"/>
              <p:cNvSpPr/>
              <p:nvPr/>
            </p:nvSpPr>
            <p:spPr>
              <a:xfrm>
                <a:off x="5722250" y="3359467"/>
                <a:ext cx="237737" cy="237737"/>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r>
                  <a:rPr lang="en-US" sz="1600" dirty="0">
                    <a:solidFill>
                      <a:prstClr val="white"/>
                    </a:solidFill>
                    <a:latin typeface="Calibri"/>
                  </a:rPr>
                  <a:t>Y’</a:t>
                </a:r>
              </a:p>
            </p:txBody>
          </p:sp>
        </p:grpSp>
      </p:grpSp>
      <p:sp>
        <p:nvSpPr>
          <p:cNvPr id="195" name="TextBox 194"/>
          <p:cNvSpPr txBox="1"/>
          <p:nvPr/>
        </p:nvSpPr>
        <p:spPr>
          <a:xfrm>
            <a:off x="6224159" y="5845314"/>
            <a:ext cx="2743200" cy="707886"/>
          </a:xfrm>
          <a:prstGeom prst="rect">
            <a:avLst/>
          </a:prstGeom>
          <a:noFill/>
        </p:spPr>
        <p:txBody>
          <a:bodyPr wrap="square" rtlCol="0">
            <a:spAutoFit/>
          </a:bodyPr>
          <a:lstStyle/>
          <a:p>
            <a:pPr algn="ctr" defTabSz="914400"/>
            <a:r>
              <a:rPr lang="en-US" sz="2000" dirty="0">
                <a:solidFill>
                  <a:prstClr val="black"/>
                </a:solidFill>
                <a:latin typeface="Calibri"/>
              </a:rPr>
              <a:t>Update edges and active vertices</a:t>
            </a:r>
          </a:p>
        </p:txBody>
      </p:sp>
      <p:grpSp>
        <p:nvGrpSpPr>
          <p:cNvPr id="171" name="Group 170"/>
          <p:cNvGrpSpPr/>
          <p:nvPr/>
        </p:nvGrpSpPr>
        <p:grpSpPr>
          <a:xfrm>
            <a:off x="6300359" y="2754868"/>
            <a:ext cx="2514600" cy="704910"/>
            <a:chOff x="6248400" y="2754868"/>
            <a:chExt cx="2514600" cy="704910"/>
          </a:xfrm>
        </p:grpSpPr>
        <p:sp>
          <p:nvSpPr>
            <p:cNvPr id="175" name="TextBox 174"/>
            <p:cNvSpPr txBox="1"/>
            <p:nvPr/>
          </p:nvSpPr>
          <p:spPr>
            <a:xfrm>
              <a:off x="6248400" y="2754868"/>
              <a:ext cx="1629998" cy="369332"/>
            </a:xfrm>
            <a:prstGeom prst="rect">
              <a:avLst/>
            </a:prstGeom>
            <a:noFill/>
          </p:spPr>
          <p:txBody>
            <a:bodyPr wrap="none" rtlCol="0">
              <a:spAutoFit/>
            </a:bodyPr>
            <a:lstStyle/>
            <a:p>
              <a:pPr defTabSz="914400"/>
              <a:r>
                <a:rPr lang="en-US" b="1" i="1" dirty="0">
                  <a:solidFill>
                    <a:prstClr val="black"/>
                  </a:solidFill>
                  <a:latin typeface="Calibri"/>
                </a:rPr>
                <a:t>User defined：</a:t>
              </a:r>
            </a:p>
          </p:txBody>
        </p:sp>
        <p:grpSp>
          <p:nvGrpSpPr>
            <p:cNvPr id="132" name="Group 131"/>
            <p:cNvGrpSpPr/>
            <p:nvPr/>
          </p:nvGrpSpPr>
          <p:grpSpPr>
            <a:xfrm>
              <a:off x="6400800" y="3059668"/>
              <a:ext cx="2362200" cy="400110"/>
              <a:chOff x="6400800" y="3059668"/>
              <a:chExt cx="2362200" cy="400110"/>
            </a:xfrm>
          </p:grpSpPr>
          <p:sp>
            <p:nvSpPr>
              <p:cNvPr id="170" name="TextBox 169"/>
              <p:cNvSpPr txBox="1"/>
              <p:nvPr/>
            </p:nvSpPr>
            <p:spPr>
              <a:xfrm>
                <a:off x="6525859" y="3059668"/>
                <a:ext cx="2088983" cy="400110"/>
              </a:xfrm>
              <a:prstGeom prst="rect">
                <a:avLst/>
              </a:prstGeom>
              <a:noFill/>
            </p:spPr>
            <p:txBody>
              <a:bodyPr wrap="none" rtlCol="0">
                <a:spAutoFit/>
              </a:bodyPr>
              <a:lstStyle/>
              <a:p>
                <a:pPr defTabSz="914400"/>
                <a:r>
                  <a:rPr lang="en-US" sz="2000" b="1" dirty="0">
                    <a:solidFill>
                      <a:srgbClr val="FF0000"/>
                    </a:solidFill>
                    <a:latin typeface="Calibri"/>
                  </a:rPr>
                  <a:t>Scatter</a:t>
                </a:r>
                <a:r>
                  <a:rPr lang="en-US" sz="2000" dirty="0">
                    <a:solidFill>
                      <a:prstClr val="black"/>
                    </a:solidFill>
                    <a:latin typeface="Calibri"/>
                  </a:rPr>
                  <a:t>(           ) </a:t>
                </a:r>
                <a:r>
                  <a:rPr lang="en-US" sz="2000" dirty="0">
                    <a:solidFill>
                      <a:prstClr val="black"/>
                    </a:solidFill>
                    <a:latin typeface="Calibri"/>
                    <a:sym typeface="Wingdings"/>
                  </a:rPr>
                  <a:t></a:t>
                </a:r>
                <a:endParaRPr lang="en-US" sz="2000" dirty="0">
                  <a:solidFill>
                    <a:prstClr val="black"/>
                  </a:solidFill>
                  <a:latin typeface="Calibri"/>
                </a:endParaRPr>
              </a:p>
            </p:txBody>
          </p:sp>
          <p:sp>
            <p:nvSpPr>
              <p:cNvPr id="176" name="Isosceles Triangle 175"/>
              <p:cNvSpPr/>
              <p:nvPr/>
            </p:nvSpPr>
            <p:spPr>
              <a:xfrm rot="5400000">
                <a:off x="6391416" y="3209314"/>
                <a:ext cx="136067" cy="117299"/>
              </a:xfrm>
              <a:prstGeom prs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400"/>
                <a:endParaRPr lang="en-US">
                  <a:solidFill>
                    <a:prstClr val="white"/>
                  </a:solidFill>
                  <a:latin typeface="Calibri"/>
                </a:endParaRPr>
              </a:p>
            </p:txBody>
          </p:sp>
          <p:cxnSp>
            <p:nvCxnSpPr>
              <p:cNvPr id="183" name="Straight Connector 182"/>
              <p:cNvCxnSpPr/>
              <p:nvPr/>
            </p:nvCxnSpPr>
            <p:spPr>
              <a:xfrm>
                <a:off x="8550547" y="3276600"/>
                <a:ext cx="212453" cy="18"/>
              </a:xfrm>
              <a:prstGeom prst="line">
                <a:avLst/>
              </a:prstGeom>
            </p:spPr>
            <p:style>
              <a:lnRef idx="3">
                <a:schemeClr val="accent2"/>
              </a:lnRef>
              <a:fillRef idx="0">
                <a:schemeClr val="accent2"/>
              </a:fillRef>
              <a:effectRef idx="2">
                <a:schemeClr val="accent2"/>
              </a:effectRef>
              <a:fontRef idx="minor">
                <a:schemeClr val="tx1"/>
              </a:fontRef>
            </p:style>
          </p:cxnSp>
          <p:grpSp>
            <p:nvGrpSpPr>
              <p:cNvPr id="131" name="Group 130"/>
              <p:cNvGrpSpPr/>
              <p:nvPr/>
            </p:nvGrpSpPr>
            <p:grpSpPr>
              <a:xfrm>
                <a:off x="7414309" y="3157620"/>
                <a:ext cx="662891" cy="271380"/>
                <a:chOff x="1661233" y="3313772"/>
                <a:chExt cx="662891" cy="271380"/>
              </a:xfrm>
            </p:grpSpPr>
            <p:sp>
              <p:nvSpPr>
                <p:cNvPr id="197" name="Rounded Rectangle 196"/>
                <p:cNvSpPr/>
                <p:nvPr/>
              </p:nvSpPr>
              <p:spPr>
                <a:xfrm>
                  <a:off x="1661233" y="3313772"/>
                  <a:ext cx="662891" cy="271380"/>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endParaRPr lang="en-US" sz="1600">
                    <a:solidFill>
                      <a:prstClr val="white"/>
                    </a:solidFill>
                    <a:latin typeface="Calibri"/>
                  </a:endParaRPr>
                </a:p>
              </p:txBody>
            </p:sp>
            <p:cxnSp>
              <p:nvCxnSpPr>
                <p:cNvPr id="198" name="Straight Connector 197"/>
                <p:cNvCxnSpPr>
                  <a:stCxn id="199" idx="6"/>
                  <a:endCxn id="200" idx="2"/>
                </p:cNvCxnSpPr>
                <p:nvPr/>
              </p:nvCxnSpPr>
              <p:spPr>
                <a:xfrm>
                  <a:off x="1900635" y="3445053"/>
                  <a:ext cx="169927" cy="23"/>
                </a:xfrm>
                <a:prstGeom prst="line">
                  <a:avLst/>
                </a:prstGeom>
                <a:ln>
                  <a:solidFill>
                    <a:schemeClr val="accent2"/>
                  </a:solidFill>
                </a:ln>
              </p:spPr>
              <p:style>
                <a:lnRef idx="3">
                  <a:schemeClr val="dk1"/>
                </a:lnRef>
                <a:fillRef idx="0">
                  <a:schemeClr val="dk1"/>
                </a:fillRef>
                <a:effectRef idx="2">
                  <a:schemeClr val="dk1"/>
                </a:effectRef>
                <a:fontRef idx="minor">
                  <a:schemeClr val="tx1"/>
                </a:fontRef>
              </p:style>
            </p:cxnSp>
            <p:sp>
              <p:nvSpPr>
                <p:cNvPr id="199" name="Oval 198"/>
                <p:cNvSpPr/>
                <p:nvPr/>
              </p:nvSpPr>
              <p:spPr>
                <a:xfrm>
                  <a:off x="1723273" y="3356372"/>
                  <a:ext cx="177362" cy="17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r>
                    <a:rPr lang="en-US" sz="900" dirty="0">
                      <a:solidFill>
                        <a:prstClr val="white"/>
                      </a:solidFill>
                      <a:latin typeface="Calibri"/>
                    </a:rPr>
                    <a:t>Y’</a:t>
                  </a:r>
                </a:p>
              </p:txBody>
            </p:sp>
            <p:sp>
              <p:nvSpPr>
                <p:cNvPr id="200" name="Oval 199"/>
                <p:cNvSpPr/>
                <p:nvPr/>
              </p:nvSpPr>
              <p:spPr>
                <a:xfrm>
                  <a:off x="2070562" y="3356395"/>
                  <a:ext cx="177362" cy="1773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sz="1600">
                    <a:solidFill>
                      <a:prstClr val="white"/>
                    </a:solidFill>
                    <a:latin typeface="Calibri"/>
                  </a:endParaRPr>
                </a:p>
              </p:txBody>
            </p:sp>
          </p:grpSp>
        </p:grpSp>
      </p:grpSp>
      <p:grpSp>
        <p:nvGrpSpPr>
          <p:cNvPr id="206" name="Group 14"/>
          <p:cNvGrpSpPr/>
          <p:nvPr/>
        </p:nvGrpSpPr>
        <p:grpSpPr>
          <a:xfrm>
            <a:off x="6442930" y="3658182"/>
            <a:ext cx="2228565" cy="1844727"/>
            <a:chOff x="548131" y="3676332"/>
            <a:chExt cx="1769669" cy="1464869"/>
          </a:xfrm>
        </p:grpSpPr>
        <p:cxnSp>
          <p:nvCxnSpPr>
            <p:cNvPr id="207" name="Straight Connector 206"/>
            <p:cNvCxnSpPr>
              <a:stCxn id="219" idx="5"/>
              <a:endCxn id="215" idx="1"/>
            </p:cNvCxnSpPr>
            <p:nvPr/>
          </p:nvCxnSpPr>
          <p:spPr>
            <a:xfrm>
              <a:off x="1031885" y="4054023"/>
              <a:ext cx="322717" cy="286406"/>
            </a:xfrm>
            <a:prstGeom prst="line">
              <a:avLst/>
            </a:prstGeom>
          </p:spPr>
          <p:style>
            <a:lnRef idx="3">
              <a:schemeClr val="dk1"/>
            </a:lnRef>
            <a:fillRef idx="0">
              <a:schemeClr val="dk1"/>
            </a:fillRef>
            <a:effectRef idx="2">
              <a:schemeClr val="dk1"/>
            </a:effectRef>
            <a:fontRef idx="minor">
              <a:schemeClr val="tx1"/>
            </a:fontRef>
          </p:style>
        </p:cxnSp>
        <p:cxnSp>
          <p:nvCxnSpPr>
            <p:cNvPr id="208" name="Straight Connector 207"/>
            <p:cNvCxnSpPr>
              <a:stCxn id="215" idx="7"/>
              <a:endCxn id="223" idx="3"/>
            </p:cNvCxnSpPr>
            <p:nvPr/>
          </p:nvCxnSpPr>
          <p:spPr>
            <a:xfrm flipV="1">
              <a:off x="1511329" y="4054023"/>
              <a:ext cx="360177" cy="286406"/>
            </a:xfrm>
            <a:prstGeom prst="line">
              <a:avLst/>
            </a:prstGeom>
          </p:spPr>
          <p:style>
            <a:lnRef idx="3">
              <a:schemeClr val="dk1"/>
            </a:lnRef>
            <a:fillRef idx="0">
              <a:schemeClr val="dk1"/>
            </a:fillRef>
            <a:effectRef idx="2">
              <a:schemeClr val="dk1"/>
            </a:effectRef>
            <a:fontRef idx="minor">
              <a:schemeClr val="tx1"/>
            </a:fontRef>
          </p:style>
        </p:cxnSp>
        <p:cxnSp>
          <p:nvCxnSpPr>
            <p:cNvPr id="209" name="Straight Connector 208"/>
            <p:cNvCxnSpPr>
              <a:stCxn id="216" idx="4"/>
              <a:endCxn id="215" idx="0"/>
            </p:cNvCxnSpPr>
            <p:nvPr/>
          </p:nvCxnSpPr>
          <p:spPr>
            <a:xfrm flipH="1">
              <a:off x="1432966" y="3897977"/>
              <a:ext cx="1332" cy="409993"/>
            </a:xfrm>
            <a:prstGeom prst="line">
              <a:avLst/>
            </a:prstGeom>
          </p:spPr>
          <p:style>
            <a:lnRef idx="3">
              <a:schemeClr val="dk1"/>
            </a:lnRef>
            <a:fillRef idx="0">
              <a:schemeClr val="dk1"/>
            </a:fillRef>
            <a:effectRef idx="2">
              <a:schemeClr val="dk1"/>
            </a:effectRef>
            <a:fontRef idx="minor">
              <a:schemeClr val="tx1"/>
            </a:fontRef>
          </p:style>
        </p:cxnSp>
        <p:cxnSp>
          <p:nvCxnSpPr>
            <p:cNvPr id="210" name="Straight Connector 209"/>
            <p:cNvCxnSpPr>
              <a:stCxn id="215" idx="6"/>
              <a:endCxn id="222" idx="2"/>
            </p:cNvCxnSpPr>
            <p:nvPr/>
          </p:nvCxnSpPr>
          <p:spPr>
            <a:xfrm>
              <a:off x="1543788"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1" name="Straight Connector 210"/>
            <p:cNvCxnSpPr>
              <a:stCxn id="218" idx="6"/>
              <a:endCxn id="215" idx="2"/>
            </p:cNvCxnSpPr>
            <p:nvPr/>
          </p:nvCxnSpPr>
          <p:spPr>
            <a:xfrm>
              <a:off x="769776" y="4418793"/>
              <a:ext cx="552367" cy="0"/>
            </a:xfrm>
            <a:prstGeom prst="line">
              <a:avLst/>
            </a:prstGeom>
          </p:spPr>
          <p:style>
            <a:lnRef idx="3">
              <a:schemeClr val="dk1"/>
            </a:lnRef>
            <a:fillRef idx="0">
              <a:schemeClr val="dk1"/>
            </a:fillRef>
            <a:effectRef idx="2">
              <a:schemeClr val="dk1"/>
            </a:effectRef>
            <a:fontRef idx="minor">
              <a:schemeClr val="tx1"/>
            </a:fontRef>
          </p:style>
        </p:cxnSp>
        <p:cxnSp>
          <p:nvCxnSpPr>
            <p:cNvPr id="212" name="Straight Connector 211"/>
            <p:cNvCxnSpPr>
              <a:stCxn id="215" idx="4"/>
              <a:endCxn id="217" idx="0"/>
            </p:cNvCxnSpPr>
            <p:nvPr/>
          </p:nvCxnSpPr>
          <p:spPr>
            <a:xfrm>
              <a:off x="1432966" y="4529615"/>
              <a:ext cx="1332" cy="389941"/>
            </a:xfrm>
            <a:prstGeom prst="line">
              <a:avLst/>
            </a:prstGeom>
          </p:spPr>
          <p:style>
            <a:lnRef idx="3">
              <a:schemeClr val="dk1"/>
            </a:lnRef>
            <a:fillRef idx="0">
              <a:schemeClr val="dk1"/>
            </a:fillRef>
            <a:effectRef idx="2">
              <a:schemeClr val="dk1"/>
            </a:effectRef>
            <a:fontRef idx="minor">
              <a:schemeClr val="tx1"/>
            </a:fontRef>
          </p:style>
        </p:cxnSp>
        <p:cxnSp>
          <p:nvCxnSpPr>
            <p:cNvPr id="213" name="Straight Connector 212"/>
            <p:cNvCxnSpPr>
              <a:stCxn id="215" idx="3"/>
              <a:endCxn id="220" idx="7"/>
            </p:cNvCxnSpPr>
            <p:nvPr/>
          </p:nvCxnSpPr>
          <p:spPr>
            <a:xfrm flipH="1">
              <a:off x="1031885" y="4497156"/>
              <a:ext cx="322717" cy="286427"/>
            </a:xfrm>
            <a:prstGeom prst="line">
              <a:avLst/>
            </a:prstGeom>
          </p:spPr>
          <p:style>
            <a:lnRef idx="3">
              <a:schemeClr val="dk1"/>
            </a:lnRef>
            <a:fillRef idx="0">
              <a:schemeClr val="dk1"/>
            </a:fillRef>
            <a:effectRef idx="2">
              <a:schemeClr val="dk1"/>
            </a:effectRef>
            <a:fontRef idx="minor">
              <a:schemeClr val="tx1"/>
            </a:fontRef>
          </p:style>
        </p:cxnSp>
        <p:cxnSp>
          <p:nvCxnSpPr>
            <p:cNvPr id="214" name="Straight Connector 213"/>
            <p:cNvCxnSpPr>
              <a:stCxn id="215" idx="5"/>
              <a:endCxn id="221" idx="1"/>
            </p:cNvCxnSpPr>
            <p:nvPr/>
          </p:nvCxnSpPr>
          <p:spPr>
            <a:xfrm>
              <a:off x="1511329" y="4497156"/>
              <a:ext cx="360177" cy="313163"/>
            </a:xfrm>
            <a:prstGeom prst="line">
              <a:avLst/>
            </a:prstGeom>
          </p:spPr>
          <p:style>
            <a:lnRef idx="3">
              <a:schemeClr val="dk1"/>
            </a:lnRef>
            <a:fillRef idx="0">
              <a:schemeClr val="dk1"/>
            </a:fillRef>
            <a:effectRef idx="2">
              <a:schemeClr val="dk1"/>
            </a:effectRef>
            <a:fontRef idx="minor">
              <a:schemeClr val="tx1"/>
            </a:fontRef>
          </p:style>
        </p:cxnSp>
        <p:sp>
          <p:nvSpPr>
            <p:cNvPr id="215" name="Oval 214"/>
            <p:cNvSpPr/>
            <p:nvPr/>
          </p:nvSpPr>
          <p:spPr>
            <a:xfrm>
              <a:off x="1322143" y="4307970"/>
              <a:ext cx="221645" cy="221645"/>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400"/>
              <a:r>
                <a:rPr lang="en-US" dirty="0">
                  <a:solidFill>
                    <a:prstClr val="white"/>
                  </a:solidFill>
                  <a:latin typeface="Calibri"/>
                </a:rPr>
                <a:t>Y’</a:t>
              </a:r>
            </a:p>
          </p:txBody>
        </p:sp>
        <p:sp>
          <p:nvSpPr>
            <p:cNvPr id="216" name="Oval 215"/>
            <p:cNvSpPr/>
            <p:nvPr/>
          </p:nvSpPr>
          <p:spPr>
            <a:xfrm>
              <a:off x="1323475" y="3676332"/>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17" name="Oval 216"/>
            <p:cNvSpPr/>
            <p:nvPr/>
          </p:nvSpPr>
          <p:spPr>
            <a:xfrm>
              <a:off x="1323475" y="4919556"/>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18" name="Oval 217"/>
            <p:cNvSpPr/>
            <p:nvPr/>
          </p:nvSpPr>
          <p:spPr>
            <a:xfrm>
              <a:off x="548131"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19" name="Oval 218"/>
            <p:cNvSpPr/>
            <p:nvPr/>
          </p:nvSpPr>
          <p:spPr>
            <a:xfrm>
              <a:off x="842699"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20" name="Oval 219"/>
            <p:cNvSpPr/>
            <p:nvPr/>
          </p:nvSpPr>
          <p:spPr>
            <a:xfrm>
              <a:off x="842699" y="4751124"/>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21" name="Oval 220"/>
            <p:cNvSpPr/>
            <p:nvPr/>
          </p:nvSpPr>
          <p:spPr>
            <a:xfrm>
              <a:off x="1839047" y="477786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22" name="Oval 221"/>
            <p:cNvSpPr/>
            <p:nvPr/>
          </p:nvSpPr>
          <p:spPr>
            <a:xfrm>
              <a:off x="2096155" y="4307970"/>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sp>
          <p:nvSpPr>
            <p:cNvPr id="223" name="Oval 222"/>
            <p:cNvSpPr/>
            <p:nvPr/>
          </p:nvSpPr>
          <p:spPr>
            <a:xfrm>
              <a:off x="1839047" y="3864837"/>
              <a:ext cx="221645" cy="221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400"/>
              <a:endParaRPr lang="en-US">
                <a:solidFill>
                  <a:prstClr val="white"/>
                </a:solidFill>
                <a:latin typeface="Calibri"/>
              </a:endParaRPr>
            </a:p>
          </p:txBody>
        </p:sp>
      </p:grpSp>
      <p:grpSp>
        <p:nvGrpSpPr>
          <p:cNvPr id="173" name="Group 172"/>
          <p:cNvGrpSpPr/>
          <p:nvPr/>
        </p:nvGrpSpPr>
        <p:grpSpPr>
          <a:xfrm>
            <a:off x="6725923" y="3937894"/>
            <a:ext cx="1670325" cy="1286486"/>
            <a:chOff x="6668898" y="3937894"/>
            <a:chExt cx="1670325" cy="1286486"/>
          </a:xfrm>
        </p:grpSpPr>
        <p:cxnSp>
          <p:nvCxnSpPr>
            <p:cNvPr id="224" name="Straight Connector 223"/>
            <p:cNvCxnSpPr/>
            <p:nvPr/>
          </p:nvCxnSpPr>
          <p:spPr>
            <a:xfrm>
              <a:off x="6998975" y="4134405"/>
              <a:ext cx="406401" cy="360674"/>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25" name="Straight Connector 224"/>
            <p:cNvCxnSpPr/>
            <p:nvPr/>
          </p:nvCxnSpPr>
          <p:spPr>
            <a:xfrm flipV="1">
              <a:off x="7602745" y="4134405"/>
              <a:ext cx="453575" cy="360674"/>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26" name="Straight Connector 225"/>
            <p:cNvCxnSpPr/>
            <p:nvPr/>
          </p:nvCxnSpPr>
          <p:spPr>
            <a:xfrm flipH="1">
              <a:off x="7504061" y="3937894"/>
              <a:ext cx="1677" cy="516309"/>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27" name="Straight Connector 226"/>
            <p:cNvCxnSpPr/>
            <p:nvPr/>
          </p:nvCxnSpPr>
          <p:spPr>
            <a:xfrm>
              <a:off x="7643621" y="4593764"/>
              <a:ext cx="695602" cy="0"/>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28" name="Straight Connector 227"/>
            <p:cNvCxnSpPr/>
            <p:nvPr/>
          </p:nvCxnSpPr>
          <p:spPr>
            <a:xfrm>
              <a:off x="6668898" y="4593764"/>
              <a:ext cx="695602" cy="0"/>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29" name="Straight Connector 228"/>
            <p:cNvCxnSpPr/>
            <p:nvPr/>
          </p:nvCxnSpPr>
          <p:spPr>
            <a:xfrm>
              <a:off x="7504061" y="4733323"/>
              <a:ext cx="1677" cy="491057"/>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30" name="Straight Connector 229"/>
            <p:cNvCxnSpPr/>
            <p:nvPr/>
          </p:nvCxnSpPr>
          <p:spPr>
            <a:xfrm flipH="1">
              <a:off x="6998975" y="4692447"/>
              <a:ext cx="406401" cy="360701"/>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cxnSp>
          <p:nvCxnSpPr>
            <p:cNvPr id="231" name="Straight Connector 230"/>
            <p:cNvCxnSpPr/>
            <p:nvPr/>
          </p:nvCxnSpPr>
          <p:spPr>
            <a:xfrm>
              <a:off x="7602745" y="4692447"/>
              <a:ext cx="453575" cy="394370"/>
            </a:xfrm>
            <a:prstGeom prst="line">
              <a:avLst/>
            </a:prstGeom>
            <a:ln>
              <a:solidFill>
                <a:srgbClr val="C0504D"/>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6193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500"/>
                                        <p:tgtEl>
                                          <p:spTgt spid="14"/>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wipe(left)">
                                      <p:cBhvr>
                                        <p:cTn id="39" dur="500"/>
                                        <p:tgtEl>
                                          <p:spTgt spid="1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wipe(left)">
                                      <p:cBhvr>
                                        <p:cTn id="48" dur="500"/>
                                        <p:tgtEl>
                                          <p:spTgt spid="12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6" presetClass="entr" presetSubtype="32" fill="hold" nodeType="clickEffect">
                                  <p:stCondLst>
                                    <p:cond delay="0"/>
                                  </p:stCondLst>
                                  <p:childTnLst>
                                    <p:set>
                                      <p:cBhvr>
                                        <p:cTn id="60" dur="1" fill="hold">
                                          <p:stCondLst>
                                            <p:cond delay="0"/>
                                          </p:stCondLst>
                                        </p:cTn>
                                        <p:tgtEl>
                                          <p:spTgt spid="172"/>
                                        </p:tgtEl>
                                        <p:attrNameLst>
                                          <p:attrName>style.visibility</p:attrName>
                                        </p:attrNameLst>
                                      </p:cBhvr>
                                      <p:to>
                                        <p:strVal val="visible"/>
                                      </p:to>
                                    </p:set>
                                    <p:animEffect transition="in" filter="circle(out)">
                                      <p:cBhvr>
                                        <p:cTn id="61" dur="1000"/>
                                        <p:tgtEl>
                                          <p:spTgt spid="172"/>
                                        </p:tgtEl>
                                      </p:cBhvr>
                                    </p:animEffect>
                                  </p:childTnLst>
                                </p:cTn>
                              </p:par>
                              <p:par>
                                <p:cTn id="62" presetID="6" presetClass="entr" presetSubtype="16" fill="hold" nodeType="with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circle(in)">
                                      <p:cBhvr>
                                        <p:cTn id="64" dur="1000"/>
                                        <p:tgtEl>
                                          <p:spTgt spid="173"/>
                                        </p:tgtEl>
                                      </p:cBhvr>
                                    </p:animEffect>
                                  </p:childTnLst>
                                </p:cTn>
                              </p:par>
                            </p:childTnLst>
                          </p:cTn>
                        </p:par>
                        <p:par>
                          <p:cTn id="65" fill="hold">
                            <p:stCondLst>
                              <p:cond delay="1000"/>
                            </p:stCondLst>
                            <p:childTnLst>
                              <p:par>
                                <p:cTn id="66" presetID="1" presetClass="entr" presetSubtype="0" fill="hold" grpId="0" nodeType="afterEffect">
                                  <p:stCondLst>
                                    <p:cond delay="0"/>
                                  </p:stCondLst>
                                  <p:childTnLst>
                                    <p:set>
                                      <p:cBhvr>
                                        <p:cTn id="67"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23" grpId="0" animBg="1"/>
      <p:bldP spid="19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a16="http://schemas.microsoft.com/office/drawing/2014/main" id="{C725C8C2-CE95-DD47-8FF9-5E518E921698}"/>
              </a:ext>
            </a:extLst>
          </p:cNvPr>
          <p:cNvSpPr>
            <a:spLocks noGrp="1"/>
          </p:cNvSpPr>
          <p:nvPr>
            <p:ph type="title"/>
          </p:nvPr>
        </p:nvSpPr>
        <p:spPr/>
        <p:txBody>
          <a:bodyPr/>
          <a:lstStyle/>
          <a:p>
            <a:pPr eaLnBrk="1" hangingPunct="1"/>
            <a:endParaRPr kumimoji="0" lang="zh-CN" altLang="en-US"/>
          </a:p>
        </p:txBody>
      </p:sp>
      <p:sp>
        <p:nvSpPr>
          <p:cNvPr id="58370" name="内容占位符 2">
            <a:extLst>
              <a:ext uri="{FF2B5EF4-FFF2-40B4-BE49-F238E27FC236}">
                <a16:creationId xmlns:a16="http://schemas.microsoft.com/office/drawing/2014/main" id="{DFC819D9-05FA-5548-8389-84089EDA70CD}"/>
              </a:ext>
            </a:extLst>
          </p:cNvPr>
          <p:cNvSpPr>
            <a:spLocks noGrp="1"/>
          </p:cNvSpPr>
          <p:nvPr>
            <p:ph idx="1"/>
          </p:nvPr>
        </p:nvSpPr>
        <p:spPr/>
        <p:txBody>
          <a:bodyPr/>
          <a:lstStyle/>
          <a:p>
            <a:pPr eaLnBrk="1" hangingPunct="1"/>
            <a:endParaRPr kumimoji="0" lang="zh-CN" altLang="en-US"/>
          </a:p>
        </p:txBody>
      </p:sp>
      <p:pic>
        <p:nvPicPr>
          <p:cNvPr id="58371" name="Picture 2">
            <a:extLst>
              <a:ext uri="{FF2B5EF4-FFF2-40B4-BE49-F238E27FC236}">
                <a16:creationId xmlns:a16="http://schemas.microsoft.com/office/drawing/2014/main" id="{5CDCC62B-23AB-EE48-9BFF-E7DE50071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357188"/>
            <a:ext cx="8639175"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242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5791200" y="1524000"/>
            <a:ext cx="2895600" cy="2362200"/>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a:t>Machine 2</a:t>
            </a:r>
          </a:p>
        </p:txBody>
      </p:sp>
      <p:sp>
        <p:nvSpPr>
          <p:cNvPr id="40" name="Rectangle 39"/>
          <p:cNvSpPr/>
          <p:nvPr/>
        </p:nvSpPr>
        <p:spPr>
          <a:xfrm>
            <a:off x="2438400" y="1524000"/>
            <a:ext cx="2895600" cy="2362200"/>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t"/>
          <a:lstStyle/>
          <a:p>
            <a:pPr algn="ctr"/>
            <a:r>
              <a:rPr lang="en-US" sz="3200" dirty="0"/>
              <a:t>Machine 1</a:t>
            </a:r>
          </a:p>
        </p:txBody>
      </p:sp>
      <p:sp>
        <p:nvSpPr>
          <p:cNvPr id="41" name="Rectangle 40"/>
          <p:cNvSpPr/>
          <p:nvPr/>
        </p:nvSpPr>
        <p:spPr>
          <a:xfrm>
            <a:off x="5791200" y="4267200"/>
            <a:ext cx="2895600" cy="2362200"/>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a:t>Machine 4</a:t>
            </a:r>
          </a:p>
        </p:txBody>
      </p:sp>
      <p:sp>
        <p:nvSpPr>
          <p:cNvPr id="42" name="Rectangle 41"/>
          <p:cNvSpPr/>
          <p:nvPr/>
        </p:nvSpPr>
        <p:spPr>
          <a:xfrm>
            <a:off x="2438400" y="4267200"/>
            <a:ext cx="2895600" cy="2362200"/>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b"/>
          <a:lstStyle/>
          <a:p>
            <a:pPr algn="ctr"/>
            <a:r>
              <a:rPr lang="en-US" sz="3200" dirty="0"/>
              <a:t>Machine 3</a:t>
            </a:r>
          </a:p>
        </p:txBody>
      </p:sp>
      <p:sp>
        <p:nvSpPr>
          <p:cNvPr id="2" name="Title 1"/>
          <p:cNvSpPr>
            <a:spLocks noGrp="1"/>
          </p:cNvSpPr>
          <p:nvPr>
            <p:ph type="title"/>
          </p:nvPr>
        </p:nvSpPr>
        <p:spPr>
          <a:xfrm>
            <a:off x="457200" y="152400"/>
            <a:ext cx="8229600" cy="1143000"/>
          </a:xfrm>
        </p:spPr>
        <p:txBody>
          <a:bodyPr>
            <a:normAutofit/>
          </a:bodyPr>
          <a:lstStyle/>
          <a:p>
            <a:r>
              <a:rPr lang="en-US" dirty="0"/>
              <a:t>Distributed GAS</a:t>
            </a:r>
          </a:p>
        </p:txBody>
      </p:sp>
      <p:sp>
        <p:nvSpPr>
          <p:cNvPr id="43" name="Rounded Rectangle 42"/>
          <p:cNvSpPr/>
          <p:nvPr/>
        </p:nvSpPr>
        <p:spPr>
          <a:xfrm rot="13374097">
            <a:off x="3081035" y="238597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4" name="Rounded Rectangle 43"/>
          <p:cNvSpPr/>
          <p:nvPr/>
        </p:nvSpPr>
        <p:spPr>
          <a:xfrm rot="10800000">
            <a:off x="2819401" y="2655860"/>
            <a:ext cx="1390265"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5" name="Rounded Rectangle 44"/>
          <p:cNvSpPr/>
          <p:nvPr/>
        </p:nvSpPr>
        <p:spPr>
          <a:xfrm rot="8221805">
            <a:off x="3212256" y="4936335"/>
            <a:ext cx="1231714"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ounded Rectangle 45"/>
          <p:cNvSpPr/>
          <p:nvPr/>
        </p:nvSpPr>
        <p:spPr>
          <a:xfrm rot="5400000">
            <a:off x="3529531" y="5052679"/>
            <a:ext cx="1179636"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ounded Rectangle 46"/>
          <p:cNvSpPr/>
          <p:nvPr/>
        </p:nvSpPr>
        <p:spPr>
          <a:xfrm rot="16200000">
            <a:off x="6374111" y="2545679"/>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ounded Rectangle 47"/>
          <p:cNvSpPr/>
          <p:nvPr/>
        </p:nvSpPr>
        <p:spPr>
          <a:xfrm rot="19272643">
            <a:off x="6704422" y="2649365"/>
            <a:ext cx="124853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Rounded Rectangle 48"/>
          <p:cNvSpPr/>
          <p:nvPr/>
        </p:nvSpPr>
        <p:spPr>
          <a:xfrm>
            <a:off x="6649330" y="4654325"/>
            <a:ext cx="1427870"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0" name="Rounded Rectangle 49"/>
          <p:cNvSpPr/>
          <p:nvPr/>
        </p:nvSpPr>
        <p:spPr>
          <a:xfrm rot="2506115">
            <a:off x="6551953" y="4952994"/>
            <a:ext cx="1301607" cy="41330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TextBox 50"/>
          <p:cNvSpPr txBox="1"/>
          <p:nvPr/>
        </p:nvSpPr>
        <p:spPr>
          <a:xfrm>
            <a:off x="2590800" y="3272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a:t>Σ</a:t>
            </a:r>
            <a:r>
              <a:rPr lang="en-US" sz="2400" baseline="-25000" dirty="0"/>
              <a:t>1</a:t>
            </a:r>
          </a:p>
        </p:txBody>
      </p:sp>
      <p:sp>
        <p:nvSpPr>
          <p:cNvPr id="52" name="TextBox 51"/>
          <p:cNvSpPr txBox="1"/>
          <p:nvPr/>
        </p:nvSpPr>
        <p:spPr>
          <a:xfrm>
            <a:off x="6054345" y="3276600"/>
            <a:ext cx="429775"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a:t>Σ</a:t>
            </a:r>
            <a:r>
              <a:rPr lang="en-US" sz="2400" baseline="-25000" dirty="0"/>
              <a:t>2</a:t>
            </a:r>
          </a:p>
        </p:txBody>
      </p:sp>
      <p:sp>
        <p:nvSpPr>
          <p:cNvPr id="53" name="TextBox 52"/>
          <p:cNvSpPr txBox="1"/>
          <p:nvPr/>
        </p:nvSpPr>
        <p:spPr>
          <a:xfrm>
            <a:off x="2590800"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a:t>Σ</a:t>
            </a:r>
            <a:r>
              <a:rPr lang="en-US" sz="2400" baseline="-25000" dirty="0"/>
              <a:t>3</a:t>
            </a:r>
          </a:p>
        </p:txBody>
      </p:sp>
      <p:sp>
        <p:nvSpPr>
          <p:cNvPr id="54" name="TextBox 53"/>
          <p:cNvSpPr txBox="1"/>
          <p:nvPr/>
        </p:nvSpPr>
        <p:spPr>
          <a:xfrm>
            <a:off x="6047074" y="4415135"/>
            <a:ext cx="429926" cy="461665"/>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l-GR" sz="2400" dirty="0"/>
              <a:t>Σ</a:t>
            </a:r>
            <a:r>
              <a:rPr lang="en-US" sz="2400" baseline="-25000" dirty="0"/>
              <a:t>4</a:t>
            </a:r>
          </a:p>
        </p:txBody>
      </p:sp>
      <p:sp>
        <p:nvSpPr>
          <p:cNvPr id="55" name="TextBox 54"/>
          <p:cNvSpPr txBox="1"/>
          <p:nvPr/>
        </p:nvSpPr>
        <p:spPr>
          <a:xfrm>
            <a:off x="2971800" y="3352800"/>
            <a:ext cx="1787669" cy="369332"/>
          </a:xfrm>
          <a:prstGeom prst="rect">
            <a:avLst/>
          </a:prstGeom>
          <a:noFill/>
        </p:spPr>
        <p:txBody>
          <a:bodyPr wrap="none" rtlCol="0">
            <a:spAutoFit/>
          </a:bodyPr>
          <a:lstStyle/>
          <a:p>
            <a:r>
              <a:rPr lang="en-US" dirty="0"/>
              <a:t>+            +            +  </a:t>
            </a:r>
          </a:p>
        </p:txBody>
      </p:sp>
      <p:sp>
        <p:nvSpPr>
          <p:cNvPr id="60" name="Oval 59"/>
          <p:cNvSpPr/>
          <p:nvPr/>
        </p:nvSpPr>
        <p:spPr>
          <a:xfrm>
            <a:off x="3733800" y="2612202"/>
            <a:ext cx="533400" cy="5334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 name="Group 29"/>
          <p:cNvGrpSpPr/>
          <p:nvPr/>
        </p:nvGrpSpPr>
        <p:grpSpPr>
          <a:xfrm>
            <a:off x="4419600" y="3370302"/>
            <a:ext cx="1253842" cy="837162"/>
            <a:chOff x="3352800" y="2590800"/>
            <a:chExt cx="1253842" cy="837162"/>
          </a:xfrm>
        </p:grpSpPr>
        <p:cxnSp>
          <p:nvCxnSpPr>
            <p:cNvPr id="5" name="Straight Connector 4"/>
            <p:cNvCxnSpPr>
              <a:stCxn id="12" idx="5"/>
              <a:endCxn id="9" idx="1"/>
            </p:cNvCxnSpPr>
            <p:nvPr/>
          </p:nvCxnSpPr>
          <p:spPr>
            <a:xfrm>
              <a:off x="3961997" y="2829044"/>
              <a:ext cx="406401" cy="360674"/>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stCxn id="11" idx="6"/>
              <a:endCxn id="9" idx="2"/>
            </p:cNvCxnSpPr>
            <p:nvPr/>
          </p:nvCxnSpPr>
          <p:spPr>
            <a:xfrm>
              <a:off x="3631920" y="3288403"/>
              <a:ext cx="695602" cy="0"/>
            </a:xfrm>
            <a:prstGeom prst="line">
              <a:avLst/>
            </a:prstGeom>
          </p:spPr>
          <p:style>
            <a:lnRef idx="3">
              <a:schemeClr val="dk1"/>
            </a:lnRef>
            <a:fillRef idx="0">
              <a:schemeClr val="dk1"/>
            </a:fillRef>
            <a:effectRef idx="2">
              <a:schemeClr val="dk1"/>
            </a:effectRef>
            <a:fontRef idx="minor">
              <a:schemeClr val="tx1"/>
            </a:fontRef>
          </p:style>
        </p:cxnSp>
        <p:sp>
          <p:nvSpPr>
            <p:cNvPr id="9" name="Oval 8"/>
            <p:cNvSpPr/>
            <p:nvPr/>
          </p:nvSpPr>
          <p:spPr>
            <a:xfrm>
              <a:off x="4327522"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11" name="Oval 10"/>
            <p:cNvSpPr/>
            <p:nvPr/>
          </p:nvSpPr>
          <p:spPr>
            <a:xfrm>
              <a:off x="3352800" y="31488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723753" y="259080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8" name="Group 37"/>
          <p:cNvGrpSpPr/>
          <p:nvPr/>
        </p:nvGrpSpPr>
        <p:grpSpPr>
          <a:xfrm>
            <a:off x="5410200" y="3133953"/>
            <a:ext cx="930064" cy="1074549"/>
            <a:chOff x="5489414" y="1971179"/>
            <a:chExt cx="930064" cy="1074549"/>
          </a:xfrm>
        </p:grpSpPr>
        <p:cxnSp>
          <p:nvCxnSpPr>
            <p:cNvPr id="15" name="Straight Connector 14"/>
            <p:cNvCxnSpPr>
              <a:stCxn id="19" idx="7"/>
              <a:endCxn id="23" idx="3"/>
            </p:cNvCxnSpPr>
            <p:nvPr/>
          </p:nvCxnSpPr>
          <p:spPr>
            <a:xfrm flipV="1">
              <a:off x="5727659" y="2446810"/>
              <a:ext cx="453575" cy="360674"/>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20" idx="4"/>
              <a:endCxn id="19" idx="0"/>
            </p:cNvCxnSpPr>
            <p:nvPr/>
          </p:nvCxnSpPr>
          <p:spPr>
            <a:xfrm flipH="1">
              <a:off x="5628975" y="2250299"/>
              <a:ext cx="1677" cy="516309"/>
            </a:xfrm>
            <a:prstGeom prst="line">
              <a:avLst/>
            </a:prstGeom>
          </p:spPr>
          <p:style>
            <a:lnRef idx="3">
              <a:schemeClr val="dk1"/>
            </a:lnRef>
            <a:fillRef idx="0">
              <a:schemeClr val="dk1"/>
            </a:fillRef>
            <a:effectRef idx="2">
              <a:schemeClr val="dk1"/>
            </a:effectRef>
            <a:fontRef idx="minor">
              <a:schemeClr val="tx1"/>
            </a:fontRef>
          </p:style>
        </p:cxnSp>
        <p:sp>
          <p:nvSpPr>
            <p:cNvPr id="20" name="Oval 19"/>
            <p:cNvSpPr/>
            <p:nvPr/>
          </p:nvSpPr>
          <p:spPr>
            <a:xfrm>
              <a:off x="5491092" y="1971179"/>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23" name="Oval 22"/>
            <p:cNvSpPr/>
            <p:nvPr/>
          </p:nvSpPr>
          <p:spPr>
            <a:xfrm>
              <a:off x="6140358" y="220856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9" name="Group 28"/>
          <p:cNvGrpSpPr/>
          <p:nvPr/>
        </p:nvGrpSpPr>
        <p:grpSpPr>
          <a:xfrm>
            <a:off x="4800600" y="3903702"/>
            <a:ext cx="884567" cy="1049298"/>
            <a:chOff x="3876153" y="3301242"/>
            <a:chExt cx="884567" cy="1049298"/>
          </a:xfrm>
        </p:grpSpPr>
        <p:cxnSp>
          <p:nvCxnSpPr>
            <p:cNvPr id="24" name="Straight Connector 23"/>
            <p:cNvCxnSpPr>
              <a:stCxn id="26" idx="4"/>
              <a:endCxn id="27" idx="0"/>
            </p:cNvCxnSpPr>
            <p:nvPr/>
          </p:nvCxnSpPr>
          <p:spPr>
            <a:xfrm>
              <a:off x="4619483" y="3580362"/>
              <a:ext cx="1677" cy="491057"/>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6" idx="3"/>
              <a:endCxn id="28" idx="7"/>
            </p:cNvCxnSpPr>
            <p:nvPr/>
          </p:nvCxnSpPr>
          <p:spPr>
            <a:xfrm flipH="1">
              <a:off x="4114397" y="3539486"/>
              <a:ext cx="406401" cy="360701"/>
            </a:xfrm>
            <a:prstGeom prst="line">
              <a:avLst/>
            </a:prstGeom>
          </p:spPr>
          <p:style>
            <a:lnRef idx="3">
              <a:schemeClr val="dk1"/>
            </a:lnRef>
            <a:fillRef idx="0">
              <a:schemeClr val="dk1"/>
            </a:fillRef>
            <a:effectRef idx="2">
              <a:schemeClr val="dk1"/>
            </a:effectRef>
            <a:fontRef idx="minor">
              <a:schemeClr val="tx1"/>
            </a:fontRef>
          </p:style>
        </p:cxnSp>
        <p:sp>
          <p:nvSpPr>
            <p:cNvPr id="26" name="Oval 25"/>
            <p:cNvSpPr/>
            <p:nvPr/>
          </p:nvSpPr>
          <p:spPr>
            <a:xfrm>
              <a:off x="4479922" y="3301242"/>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27" name="Oval 26"/>
            <p:cNvSpPr/>
            <p:nvPr/>
          </p:nvSpPr>
          <p:spPr>
            <a:xfrm>
              <a:off x="4481600" y="4071420"/>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76153" y="3859311"/>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2" name="Group 31"/>
          <p:cNvGrpSpPr/>
          <p:nvPr/>
        </p:nvGrpSpPr>
        <p:grpSpPr>
          <a:xfrm>
            <a:off x="5410200" y="3903702"/>
            <a:ext cx="1253843" cy="870858"/>
            <a:chOff x="5489414" y="2766608"/>
            <a:chExt cx="1253843" cy="870858"/>
          </a:xfrm>
        </p:grpSpPr>
        <p:cxnSp>
          <p:nvCxnSpPr>
            <p:cNvPr id="33" name="Straight Connector 32"/>
            <p:cNvCxnSpPr>
              <a:stCxn id="35" idx="6"/>
              <a:endCxn id="37" idx="2"/>
            </p:cNvCxnSpPr>
            <p:nvPr/>
          </p:nvCxnSpPr>
          <p:spPr>
            <a:xfrm>
              <a:off x="5768535" y="2906169"/>
              <a:ext cx="695602"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a:stCxn id="35" idx="5"/>
              <a:endCxn id="36" idx="1"/>
            </p:cNvCxnSpPr>
            <p:nvPr/>
          </p:nvCxnSpPr>
          <p:spPr>
            <a:xfrm>
              <a:off x="5727659" y="3004852"/>
              <a:ext cx="453575" cy="394370"/>
            </a:xfrm>
            <a:prstGeom prst="line">
              <a:avLst/>
            </a:prstGeom>
          </p:spPr>
          <p:style>
            <a:lnRef idx="3">
              <a:schemeClr val="dk1"/>
            </a:lnRef>
            <a:fillRef idx="0">
              <a:schemeClr val="dk1"/>
            </a:fillRef>
            <a:effectRef idx="2">
              <a:schemeClr val="dk1"/>
            </a:effectRef>
            <a:fontRef idx="minor">
              <a:schemeClr val="tx1"/>
            </a:fontRef>
          </p:style>
        </p:cxnSp>
        <p:sp>
          <p:nvSpPr>
            <p:cNvPr id="35" name="Oval 34"/>
            <p:cNvSpPr/>
            <p:nvPr/>
          </p:nvSpPr>
          <p:spPr>
            <a:xfrm>
              <a:off x="5489414"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36" name="Oval 35"/>
            <p:cNvSpPr/>
            <p:nvPr/>
          </p:nvSpPr>
          <p:spPr>
            <a:xfrm>
              <a:off x="6140358" y="3358346"/>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6464137" y="2766608"/>
              <a:ext cx="279120" cy="2791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9" name="Oval 58"/>
          <p:cNvSpPr/>
          <p:nvPr/>
        </p:nvSpPr>
        <p:spPr>
          <a:xfrm>
            <a:off x="3845642" y="2724926"/>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56" name="TextBox 55"/>
          <p:cNvSpPr txBox="1"/>
          <p:nvPr/>
        </p:nvSpPr>
        <p:spPr>
          <a:xfrm>
            <a:off x="3657600" y="3200400"/>
            <a:ext cx="533400" cy="569388"/>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91440" rtlCol="0" anchor="ctr">
            <a:noAutofit/>
          </a:bodyPr>
          <a:lstStyle/>
          <a:p>
            <a:pPr algn="ctr"/>
            <a:r>
              <a:rPr lang="el-GR" sz="3600" dirty="0"/>
              <a:t>Σ</a:t>
            </a:r>
            <a:endParaRPr lang="en-US" sz="3600" baseline="-25000" dirty="0"/>
          </a:p>
        </p:txBody>
      </p:sp>
      <p:sp>
        <p:nvSpPr>
          <p:cNvPr id="61" name="Oval 60"/>
          <p:cNvSpPr/>
          <p:nvPr/>
        </p:nvSpPr>
        <p:spPr>
          <a:xfrm>
            <a:off x="3886200" y="27432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64" name="Oval 63"/>
          <p:cNvSpPr/>
          <p:nvPr/>
        </p:nvSpPr>
        <p:spPr>
          <a:xfrm>
            <a:off x="3962400" y="281940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65" name="Oval 64"/>
          <p:cNvSpPr/>
          <p:nvPr/>
        </p:nvSpPr>
        <p:spPr>
          <a:xfrm>
            <a:off x="3826336" y="2798980"/>
            <a:ext cx="304800" cy="304800"/>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Y’</a:t>
            </a:r>
          </a:p>
        </p:txBody>
      </p:sp>
      <p:sp>
        <p:nvSpPr>
          <p:cNvPr id="3" name="TextBox 2"/>
          <p:cNvSpPr txBox="1"/>
          <p:nvPr/>
        </p:nvSpPr>
        <p:spPr>
          <a:xfrm>
            <a:off x="311964" y="2543890"/>
            <a:ext cx="1773843" cy="769441"/>
          </a:xfrm>
          <a:prstGeom prst="rect">
            <a:avLst/>
          </a:prstGeom>
          <a:noFill/>
        </p:spPr>
        <p:txBody>
          <a:bodyPr wrap="none" rtlCol="0">
            <a:spAutoFit/>
          </a:bodyPr>
          <a:lstStyle/>
          <a:p>
            <a:r>
              <a:rPr lang="en-US" sz="4400" b="1" dirty="0"/>
              <a:t>G</a:t>
            </a:r>
            <a:r>
              <a:rPr lang="en-US" sz="4400" dirty="0"/>
              <a:t>ather</a:t>
            </a:r>
          </a:p>
        </p:txBody>
      </p:sp>
      <p:sp>
        <p:nvSpPr>
          <p:cNvPr id="57" name="TextBox 56"/>
          <p:cNvSpPr txBox="1"/>
          <p:nvPr/>
        </p:nvSpPr>
        <p:spPr>
          <a:xfrm>
            <a:off x="452527" y="3497759"/>
            <a:ext cx="1492716" cy="769441"/>
          </a:xfrm>
          <a:prstGeom prst="rect">
            <a:avLst/>
          </a:prstGeom>
          <a:noFill/>
        </p:spPr>
        <p:txBody>
          <a:bodyPr wrap="none" rtlCol="0">
            <a:spAutoFit/>
          </a:bodyPr>
          <a:lstStyle/>
          <a:p>
            <a:r>
              <a:rPr lang="en-US" sz="4400" b="1" dirty="0"/>
              <a:t>A</a:t>
            </a:r>
            <a:r>
              <a:rPr lang="en-US" sz="4400" dirty="0"/>
              <a:t>pply</a:t>
            </a:r>
          </a:p>
        </p:txBody>
      </p:sp>
      <p:sp>
        <p:nvSpPr>
          <p:cNvPr id="58" name="TextBox 57"/>
          <p:cNvSpPr txBox="1"/>
          <p:nvPr/>
        </p:nvSpPr>
        <p:spPr>
          <a:xfrm>
            <a:off x="304800" y="4488359"/>
            <a:ext cx="1788170" cy="769441"/>
          </a:xfrm>
          <a:prstGeom prst="rect">
            <a:avLst/>
          </a:prstGeom>
          <a:noFill/>
        </p:spPr>
        <p:txBody>
          <a:bodyPr wrap="none" rtlCol="0">
            <a:spAutoFit/>
          </a:bodyPr>
          <a:lstStyle/>
          <a:p>
            <a:r>
              <a:rPr lang="en-US" sz="4400" b="1" dirty="0"/>
              <a:t>S</a:t>
            </a:r>
            <a:r>
              <a:rPr lang="en-US" sz="4400" dirty="0"/>
              <a:t>catter</a:t>
            </a:r>
          </a:p>
        </p:txBody>
      </p:sp>
      <p:grpSp>
        <p:nvGrpSpPr>
          <p:cNvPr id="14" name="Group 13"/>
          <p:cNvGrpSpPr/>
          <p:nvPr/>
        </p:nvGrpSpPr>
        <p:grpSpPr>
          <a:xfrm>
            <a:off x="4189085" y="2209800"/>
            <a:ext cx="1120502" cy="480517"/>
            <a:chOff x="-1221115" y="1447800"/>
            <a:chExt cx="1120502" cy="480517"/>
          </a:xfrm>
        </p:grpSpPr>
        <p:sp>
          <p:nvSpPr>
            <p:cNvPr id="7" name="TextBox 6"/>
            <p:cNvSpPr txBox="1"/>
            <p:nvPr/>
          </p:nvSpPr>
          <p:spPr>
            <a:xfrm>
              <a:off x="-990600" y="1447800"/>
              <a:ext cx="889987" cy="369332"/>
            </a:xfrm>
            <a:prstGeom prst="rect">
              <a:avLst/>
            </a:prstGeom>
            <a:noFill/>
          </p:spPr>
          <p:txBody>
            <a:bodyPr wrap="none" rtlCol="0">
              <a:spAutoFit/>
            </a:bodyPr>
            <a:lstStyle/>
            <a:p>
              <a:r>
                <a:rPr lang="en-US" dirty="0"/>
                <a:t>Master</a:t>
              </a:r>
            </a:p>
          </p:txBody>
        </p:sp>
        <p:cxnSp>
          <p:nvCxnSpPr>
            <p:cNvPr id="10" name="Straight Arrow Connector 9"/>
            <p:cNvCxnSpPr>
              <a:stCxn id="7" idx="1"/>
              <a:endCxn id="60" idx="7"/>
            </p:cNvCxnSpPr>
            <p:nvPr/>
          </p:nvCxnSpPr>
          <p:spPr>
            <a:xfrm flipH="1">
              <a:off x="-1221115" y="1632466"/>
              <a:ext cx="230515" cy="2958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2" name="Group 61"/>
          <p:cNvGrpSpPr/>
          <p:nvPr/>
        </p:nvGrpSpPr>
        <p:grpSpPr>
          <a:xfrm>
            <a:off x="7122667" y="3364468"/>
            <a:ext cx="1017909" cy="369332"/>
            <a:chOff x="-1221114" y="1447800"/>
            <a:chExt cx="1017909" cy="369332"/>
          </a:xfrm>
        </p:grpSpPr>
        <p:sp>
          <p:nvSpPr>
            <p:cNvPr id="63" name="TextBox 62"/>
            <p:cNvSpPr txBox="1"/>
            <p:nvPr/>
          </p:nvSpPr>
          <p:spPr>
            <a:xfrm>
              <a:off x="-990600" y="1447800"/>
              <a:ext cx="787395" cy="369332"/>
            </a:xfrm>
            <a:prstGeom prst="rect">
              <a:avLst/>
            </a:prstGeom>
            <a:noFill/>
          </p:spPr>
          <p:txBody>
            <a:bodyPr wrap="none" rtlCol="0">
              <a:spAutoFit/>
            </a:bodyPr>
            <a:lstStyle/>
            <a:p>
              <a:r>
                <a:rPr lang="en-US" dirty="0">
                  <a:solidFill>
                    <a:schemeClr val="tx1">
                      <a:lumMod val="50000"/>
                      <a:lumOff val="50000"/>
                    </a:schemeClr>
                  </a:solidFill>
                </a:rPr>
                <a:t>Mirror</a:t>
              </a:r>
            </a:p>
          </p:txBody>
        </p:sp>
        <p:cxnSp>
          <p:nvCxnSpPr>
            <p:cNvPr id="66" name="Straight Arrow Connector 65"/>
            <p:cNvCxnSpPr>
              <a:stCxn id="63" idx="1"/>
            </p:cNvCxnSpPr>
            <p:nvPr/>
          </p:nvCxnSpPr>
          <p:spPr>
            <a:xfrm flipH="1" flipV="1">
              <a:off x="-1221114" y="1447800"/>
              <a:ext cx="230514" cy="184666"/>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6174115" y="5105400"/>
            <a:ext cx="787395" cy="685800"/>
            <a:chOff x="-990600" y="1131332"/>
            <a:chExt cx="787395" cy="685800"/>
          </a:xfrm>
        </p:grpSpPr>
        <p:sp>
          <p:nvSpPr>
            <p:cNvPr id="68" name="TextBox 67"/>
            <p:cNvSpPr txBox="1"/>
            <p:nvPr/>
          </p:nvSpPr>
          <p:spPr>
            <a:xfrm>
              <a:off x="-990600" y="1447800"/>
              <a:ext cx="787395" cy="369332"/>
            </a:xfrm>
            <a:prstGeom prst="rect">
              <a:avLst/>
            </a:prstGeom>
            <a:noFill/>
          </p:spPr>
          <p:txBody>
            <a:bodyPr wrap="none" rtlCol="0">
              <a:spAutoFit/>
            </a:bodyPr>
            <a:lstStyle/>
            <a:p>
              <a:r>
                <a:rPr lang="en-US" dirty="0">
                  <a:solidFill>
                    <a:schemeClr val="tx1">
                      <a:lumMod val="50000"/>
                      <a:lumOff val="50000"/>
                    </a:schemeClr>
                  </a:solidFill>
                </a:rPr>
                <a:t>Mirror</a:t>
              </a:r>
            </a:p>
          </p:txBody>
        </p:sp>
        <p:cxnSp>
          <p:nvCxnSpPr>
            <p:cNvPr id="69" name="Straight Arrow Connector 68"/>
            <p:cNvCxnSpPr>
              <a:stCxn id="68" idx="0"/>
            </p:cNvCxnSpPr>
            <p:nvPr/>
          </p:nvCxnSpPr>
          <p:spPr>
            <a:xfrm flipV="1">
              <a:off x="-596902" y="1131332"/>
              <a:ext cx="137787" cy="316468"/>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grpSp>
        <p:nvGrpSpPr>
          <p:cNvPr id="70" name="Group 69"/>
          <p:cNvGrpSpPr/>
          <p:nvPr/>
        </p:nvGrpSpPr>
        <p:grpSpPr>
          <a:xfrm>
            <a:off x="4419600" y="4953000"/>
            <a:ext cx="863595" cy="609600"/>
            <a:chOff x="-1066800" y="1207532"/>
            <a:chExt cx="863595" cy="609600"/>
          </a:xfrm>
        </p:grpSpPr>
        <p:sp>
          <p:nvSpPr>
            <p:cNvPr id="71" name="TextBox 70"/>
            <p:cNvSpPr txBox="1"/>
            <p:nvPr/>
          </p:nvSpPr>
          <p:spPr>
            <a:xfrm>
              <a:off x="-990600" y="1447800"/>
              <a:ext cx="787395" cy="369332"/>
            </a:xfrm>
            <a:prstGeom prst="rect">
              <a:avLst/>
            </a:prstGeom>
            <a:noFill/>
          </p:spPr>
          <p:txBody>
            <a:bodyPr wrap="none" rtlCol="0">
              <a:spAutoFit/>
            </a:bodyPr>
            <a:lstStyle/>
            <a:p>
              <a:r>
                <a:rPr lang="en-US" dirty="0">
                  <a:solidFill>
                    <a:schemeClr val="tx1">
                      <a:lumMod val="50000"/>
                      <a:lumOff val="50000"/>
                    </a:schemeClr>
                  </a:solidFill>
                </a:rPr>
                <a:t>Mirror</a:t>
              </a:r>
            </a:p>
          </p:txBody>
        </p:sp>
        <p:cxnSp>
          <p:nvCxnSpPr>
            <p:cNvPr id="72" name="Straight Arrow Connector 71"/>
            <p:cNvCxnSpPr/>
            <p:nvPr/>
          </p:nvCxnSpPr>
          <p:spPr>
            <a:xfrm flipH="1" flipV="1">
              <a:off x="-1066800" y="1207532"/>
              <a:ext cx="323910" cy="240268"/>
            </a:xfrm>
            <a:prstGeom prst="straightConnector1">
              <a:avLst/>
            </a:prstGeom>
            <a:ln>
              <a:solidFill>
                <a:schemeClr val="tx1">
                  <a:lumMod val="50000"/>
                  <a:lumOff val="50000"/>
                </a:schemeClr>
              </a:solidFill>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0132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8195E-6 -1.52903E-6 L -0.16852 -0.17441 " pathEditMode="relative" rAng="0" ptsTypes="AA">
                                      <p:cBhvr>
                                        <p:cTn id="6" dur="2000" fill="hold"/>
                                        <p:tgtEl>
                                          <p:spTgt spid="30"/>
                                        </p:tgtEl>
                                        <p:attrNameLst>
                                          <p:attrName>ppt_x</p:attrName>
                                          <p:attrName>ppt_y</p:attrName>
                                        </p:attrNameLst>
                                      </p:cBhvr>
                                      <p:rCtr x="-8435" y="-8721"/>
                                    </p:animMotion>
                                  </p:childTnLst>
                                </p:cTn>
                              </p:par>
                              <p:par>
                                <p:cTn id="7" presetID="0" presetClass="path" presetSubtype="0" accel="50000" decel="50000" fill="hold" nodeType="withEffect">
                                  <p:stCondLst>
                                    <p:cond delay="0"/>
                                  </p:stCondLst>
                                  <p:childTnLst>
                                    <p:animMotion origin="layout" path="M -1.80493E-6 7.16632E-6 L 0.15828 -0.13323 " pathEditMode="relative" ptsTypes="AA">
                                      <p:cBhvr>
                                        <p:cTn id="8" dur="2000" fill="hold"/>
                                        <p:tgtEl>
                                          <p:spTgt spid="38"/>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1.26345E-6 -3.82836E-6 L -0.15654 0.12098 " pathEditMode="relative" rAng="0" ptsTypes="AA">
                                      <p:cBhvr>
                                        <p:cTn id="10" dur="2000" fill="hold"/>
                                        <p:tgtEl>
                                          <p:spTgt spid="29"/>
                                        </p:tgtEl>
                                        <p:attrNameLst>
                                          <p:attrName>ppt_x</p:attrName>
                                          <p:attrName>ppt_y</p:attrName>
                                        </p:attrNameLst>
                                      </p:cBhvr>
                                      <p:rCtr x="-7827" y="6037"/>
                                    </p:animMotion>
                                  </p:childTnLst>
                                </p:cTn>
                              </p:par>
                              <p:par>
                                <p:cTn id="11" presetID="0" presetClass="path" presetSubtype="0" accel="50000" decel="50000" fill="hold" nodeType="withEffect">
                                  <p:stCondLst>
                                    <p:cond delay="0"/>
                                  </p:stCondLst>
                                  <p:childTnLst>
                                    <p:animMotion origin="layout" path="M 2.2874E-6 1.38793E-7 L 0.14804 0.12283 " pathEditMode="relative" rAng="0" ptsTypes="AA">
                                      <p:cBhvr>
                                        <p:cTn id="12" dur="2000" fill="hold"/>
                                        <p:tgtEl>
                                          <p:spTgt spid="32"/>
                                        </p:tgtEl>
                                        <p:attrNameLst>
                                          <p:attrName>ppt_x</p:attrName>
                                          <p:attrName>ppt_y</p:attrName>
                                        </p:attrNameLst>
                                      </p:cBhvr>
                                      <p:rCtr x="7393" y="6130"/>
                                    </p:animMotion>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800"/>
                                        <p:tgtEl>
                                          <p:spTgt spid="44"/>
                                        </p:tgtEl>
                                      </p:cBhvr>
                                    </p:animEffect>
                                  </p:childTnLst>
                                </p:cTn>
                              </p:par>
                              <p:par>
                                <p:cTn id="49" presetID="22" presetClass="entr" presetSubtype="4" fill="hold" grpId="0" nodeType="withEffect">
                                  <p:stCondLst>
                                    <p:cond delay="20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600"/>
                                        <p:tgtEl>
                                          <p:spTgt spid="45"/>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700"/>
                                        <p:tgtEl>
                                          <p:spTgt spid="46"/>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up)">
                                      <p:cBhvr>
                                        <p:cTn id="57" dur="600"/>
                                        <p:tgtEl>
                                          <p:spTgt spid="47"/>
                                        </p:tgtEl>
                                      </p:cBhvr>
                                    </p:animEffect>
                                  </p:childTnLst>
                                </p:cTn>
                              </p:par>
                              <p:par>
                                <p:cTn id="58" presetID="22" presetClass="entr" presetSubtype="2" fill="hold" grpId="0" nodeType="withEffect">
                                  <p:stCondLst>
                                    <p:cond delay="10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700"/>
                                        <p:tgtEl>
                                          <p:spTgt spid="48"/>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right)">
                                      <p:cBhvr>
                                        <p:cTn id="63" dur="8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wipe(down)">
                                      <p:cBhvr>
                                        <p:cTn id="66" dur="7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5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left)">
                                      <p:cBhvr>
                                        <p:cTn id="99" dur="2000"/>
                                        <p:tgtEl>
                                          <p:spTgt spid="55"/>
                                        </p:tgtEl>
                                      </p:cBhvr>
                                    </p:animEffect>
                                  </p:childTnLst>
                                </p:cTn>
                              </p:par>
                              <p:par>
                                <p:cTn id="100" presetID="0" presetClass="path" presetSubtype="0" accel="50000" decel="50000" fill="hold" grpId="0" nodeType="withEffect">
                                  <p:stCondLst>
                                    <p:cond delay="0"/>
                                  </p:stCondLst>
                                  <p:childTnLst>
                                    <p:animMotion origin="layout" path="M -4.25547E-6 2.26E-6 L -0.30597 -0.00023 " pathEditMode="relative" rAng="0" ptsTypes="AA">
                                      <p:cBhvr>
                                        <p:cTn id="101" dur="2000" fill="hold"/>
                                        <p:tgtEl>
                                          <p:spTgt spid="52"/>
                                        </p:tgtEl>
                                        <p:attrNameLst>
                                          <p:attrName>ppt_x</p:attrName>
                                          <p:attrName>ppt_y</p:attrName>
                                        </p:attrNameLst>
                                      </p:cBhvr>
                                      <p:rCtr x="-15307" y="-23"/>
                                    </p:animMotion>
                                  </p:childTnLst>
                                </p:cTn>
                              </p:par>
                              <p:par>
                                <p:cTn id="102" presetID="0" presetClass="path" presetSubtype="0" accel="50000" decel="50000" fill="hold" grpId="0" nodeType="withEffect">
                                  <p:stCondLst>
                                    <p:cond delay="0"/>
                                  </p:stCondLst>
                                  <p:childTnLst>
                                    <p:animMotion origin="layout" path="M -1.95765E-6 7.35832E-6 L 0.15828 -0.16654 " pathEditMode="relative" ptsTypes="AA">
                                      <p:cBhvr>
                                        <p:cTn id="103" dur="2000" fill="hold"/>
                                        <p:tgtEl>
                                          <p:spTgt spid="53"/>
                                        </p:tgtEl>
                                        <p:attrNameLst>
                                          <p:attrName>ppt_x</p:attrName>
                                          <p:attrName>ppt_y</p:attrName>
                                        </p:attrNameLst>
                                      </p:cBhvr>
                                    </p:animMotion>
                                  </p:childTnLst>
                                </p:cTn>
                              </p:par>
                              <p:par>
                                <p:cTn id="104" presetID="0" presetClass="path" presetSubtype="0" accel="50000" decel="50000" fill="hold" grpId="0" nodeType="withEffect">
                                  <p:stCondLst>
                                    <p:cond delay="0"/>
                                  </p:stCondLst>
                                  <p:childTnLst>
                                    <p:animMotion origin="layout" path="M -1.5932E-6 7.35832E-6 L -0.14162 -0.16654 " pathEditMode="relative" ptsTypes="AA">
                                      <p:cBhvr>
                                        <p:cTn id="105" dur="2000" fill="hold"/>
                                        <p:tgtEl>
                                          <p:spTgt spid="54"/>
                                        </p:tgtEl>
                                        <p:attrNameLst>
                                          <p:attrName>ppt_x</p:attrName>
                                          <p:attrName>ppt_y</p:attrName>
                                        </p:attrNameLst>
                                      </p:cBhvr>
                                    </p:animMotion>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51"/>
                                        </p:tgtEl>
                                        <p:attrNameLst>
                                          <p:attrName>style.visibility</p:attrName>
                                        </p:attrNameLst>
                                      </p:cBhvr>
                                      <p:to>
                                        <p:strVal val="hidden"/>
                                      </p:to>
                                    </p:set>
                                  </p:childTnLst>
                                </p:cTn>
                              </p:par>
                              <p:par>
                                <p:cTn id="110" presetID="1" presetClass="exit" presetSubtype="0" fill="hold" grpId="2" nodeType="withEffect">
                                  <p:stCondLst>
                                    <p:cond delay="0"/>
                                  </p:stCondLst>
                                  <p:childTnLst>
                                    <p:set>
                                      <p:cBhvr>
                                        <p:cTn id="111" dur="1" fill="hold">
                                          <p:stCondLst>
                                            <p:cond delay="0"/>
                                          </p:stCondLst>
                                        </p:cTn>
                                        <p:tgtEl>
                                          <p:spTgt spid="53"/>
                                        </p:tgtEl>
                                        <p:attrNameLst>
                                          <p:attrName>style.visibility</p:attrName>
                                        </p:attrNameLst>
                                      </p:cBhvr>
                                      <p:to>
                                        <p:strVal val="hidden"/>
                                      </p:to>
                                    </p:set>
                                  </p:childTnLst>
                                </p:cTn>
                              </p:par>
                              <p:par>
                                <p:cTn id="112" presetID="1" presetClass="exit" presetSubtype="0" fill="hold" grpId="2" nodeType="withEffect">
                                  <p:stCondLst>
                                    <p:cond delay="0"/>
                                  </p:stCondLst>
                                  <p:childTnLst>
                                    <p:set>
                                      <p:cBhvr>
                                        <p:cTn id="113" dur="1" fill="hold">
                                          <p:stCondLst>
                                            <p:cond delay="0"/>
                                          </p:stCondLst>
                                        </p:cTn>
                                        <p:tgtEl>
                                          <p:spTgt spid="52"/>
                                        </p:tgtEl>
                                        <p:attrNameLst>
                                          <p:attrName>style.visibility</p:attrName>
                                        </p:attrNameLst>
                                      </p:cBhvr>
                                      <p:to>
                                        <p:strVal val="hidden"/>
                                      </p:to>
                                    </p:set>
                                  </p:childTnLst>
                                </p:cTn>
                              </p:par>
                              <p:par>
                                <p:cTn id="114" presetID="1" presetClass="exit" presetSubtype="0" fill="hold" grpId="2" nodeType="withEffect">
                                  <p:stCondLst>
                                    <p:cond delay="0"/>
                                  </p:stCondLst>
                                  <p:childTnLst>
                                    <p:set>
                                      <p:cBhvr>
                                        <p:cTn id="115" dur="1" fill="hold">
                                          <p:stCondLst>
                                            <p:cond delay="0"/>
                                          </p:stCondLst>
                                        </p:cTn>
                                        <p:tgtEl>
                                          <p:spTgt spid="54"/>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5"/>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 presetClass="emph" presetSubtype="2" fill="hold" grpId="1" nodeType="clickEffect">
                                  <p:stCondLst>
                                    <p:cond delay="0"/>
                                  </p:stCondLst>
                                  <p:childTnLst>
                                    <p:animClr clrSpc="rgb" dir="cw">
                                      <p:cBhvr override="childStyle">
                                        <p:cTn id="123" dur="500" fill="hold"/>
                                        <p:tgtEl>
                                          <p:spTgt spid="3"/>
                                        </p:tgtEl>
                                        <p:attrNameLst>
                                          <p:attrName>style.color</p:attrName>
                                        </p:attrNameLst>
                                      </p:cBhvr>
                                      <p:to>
                                        <a:srgbClr val="B4B4B4"/>
                                      </p:to>
                                    </p:animClr>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 presetClass="entr" presetSubtype="32" fill="hold" grpId="0" nodeType="click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circle(out)">
                                      <p:cBhvr>
                                        <p:cTn id="131" dur="500"/>
                                        <p:tgtEl>
                                          <p:spTgt spid="60"/>
                                        </p:tgtEl>
                                      </p:cBhvr>
                                    </p:animEffect>
                                  </p:childTnLst>
                                </p:cTn>
                              </p:par>
                            </p:childTnLst>
                          </p:cTn>
                        </p:par>
                      </p:childTnLst>
                    </p:cTn>
                  </p:par>
                  <p:par>
                    <p:cTn id="132" fill="hold">
                      <p:stCondLst>
                        <p:cond delay="indefinite"/>
                      </p:stCondLst>
                      <p:childTnLst>
                        <p:par>
                          <p:cTn id="133" fill="hold">
                            <p:stCondLst>
                              <p:cond delay="0"/>
                            </p:stCondLst>
                            <p:childTnLst>
                              <p:par>
                                <p:cTn id="134" presetID="0" presetClass="path" presetSubtype="0" accel="50000" decel="50000" fill="hold" grpId="1" nodeType="clickEffect">
                                  <p:stCondLst>
                                    <p:cond delay="0"/>
                                  </p:stCondLst>
                                  <p:childTnLst>
                                    <p:animMotion origin="layout" path="M 0 0 L 0.00486 -0.07873 " pathEditMode="relative" ptsTypes="AA">
                                      <p:cBhvr>
                                        <p:cTn id="135" dur="1000" fill="hold"/>
                                        <p:tgtEl>
                                          <p:spTgt spid="56"/>
                                        </p:tgtEl>
                                        <p:attrNameLst>
                                          <p:attrName>ppt_x</p:attrName>
                                          <p:attrName>ppt_y</p:attrName>
                                        </p:attrNameLst>
                                      </p:cBhvr>
                                    </p:animMotion>
                                  </p:childTnLst>
                                </p:cTn>
                              </p:par>
                              <p:par>
                                <p:cTn id="136" presetID="53" presetClass="exit" presetSubtype="32" fill="hold" grpId="2" nodeType="withEffect">
                                  <p:stCondLst>
                                    <p:cond delay="0"/>
                                  </p:stCondLst>
                                  <p:childTnLst>
                                    <p:anim calcmode="lin" valueType="num">
                                      <p:cBhvr>
                                        <p:cTn id="137" dur="1000"/>
                                        <p:tgtEl>
                                          <p:spTgt spid="56"/>
                                        </p:tgtEl>
                                        <p:attrNameLst>
                                          <p:attrName>ppt_w</p:attrName>
                                        </p:attrNameLst>
                                      </p:cBhvr>
                                      <p:tavLst>
                                        <p:tav tm="0">
                                          <p:val>
                                            <p:strVal val="ppt_w"/>
                                          </p:val>
                                        </p:tav>
                                        <p:tav tm="100000">
                                          <p:val>
                                            <p:fltVal val="0"/>
                                          </p:val>
                                        </p:tav>
                                      </p:tavLst>
                                    </p:anim>
                                    <p:anim calcmode="lin" valueType="num">
                                      <p:cBhvr>
                                        <p:cTn id="138" dur="1000"/>
                                        <p:tgtEl>
                                          <p:spTgt spid="56"/>
                                        </p:tgtEl>
                                        <p:attrNameLst>
                                          <p:attrName>ppt_h</p:attrName>
                                        </p:attrNameLst>
                                      </p:cBhvr>
                                      <p:tavLst>
                                        <p:tav tm="0">
                                          <p:val>
                                            <p:strVal val="ppt_h"/>
                                          </p:val>
                                        </p:tav>
                                        <p:tav tm="100000">
                                          <p:val>
                                            <p:fltVal val="0"/>
                                          </p:val>
                                        </p:tav>
                                      </p:tavLst>
                                    </p:anim>
                                    <p:animEffect transition="out" filter="fade">
                                      <p:cBhvr>
                                        <p:cTn id="139" dur="1000"/>
                                        <p:tgtEl>
                                          <p:spTgt spid="56"/>
                                        </p:tgtEl>
                                      </p:cBhvr>
                                    </p:animEffect>
                                    <p:set>
                                      <p:cBhvr>
                                        <p:cTn id="140" dur="1" fill="hold">
                                          <p:stCondLst>
                                            <p:cond delay="999"/>
                                          </p:stCondLst>
                                        </p:cTn>
                                        <p:tgtEl>
                                          <p:spTgt spid="56"/>
                                        </p:tgtEl>
                                        <p:attrNameLst>
                                          <p:attrName>style.visibility</p:attrName>
                                        </p:attrNameLst>
                                      </p:cBhvr>
                                      <p:to>
                                        <p:strVal val="hidden"/>
                                      </p:to>
                                    </p:set>
                                  </p:childTnLst>
                                </p:cTn>
                              </p:par>
                              <p:par>
                                <p:cTn id="141" presetID="53" presetClass="entr" presetSubtype="16"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 calcmode="lin" valueType="num">
                                      <p:cBhvr>
                                        <p:cTn id="143" dur="1000" fill="hold"/>
                                        <p:tgtEl>
                                          <p:spTgt spid="59"/>
                                        </p:tgtEl>
                                        <p:attrNameLst>
                                          <p:attrName>ppt_w</p:attrName>
                                        </p:attrNameLst>
                                      </p:cBhvr>
                                      <p:tavLst>
                                        <p:tav tm="0">
                                          <p:val>
                                            <p:fltVal val="0"/>
                                          </p:val>
                                        </p:tav>
                                        <p:tav tm="100000">
                                          <p:val>
                                            <p:strVal val="#ppt_w"/>
                                          </p:val>
                                        </p:tav>
                                      </p:tavLst>
                                    </p:anim>
                                    <p:anim calcmode="lin" valueType="num">
                                      <p:cBhvr>
                                        <p:cTn id="144" dur="1000" fill="hold"/>
                                        <p:tgtEl>
                                          <p:spTgt spid="59"/>
                                        </p:tgtEl>
                                        <p:attrNameLst>
                                          <p:attrName>ppt_h</p:attrName>
                                        </p:attrNameLst>
                                      </p:cBhvr>
                                      <p:tavLst>
                                        <p:tav tm="0">
                                          <p:val>
                                            <p:fltVal val="0"/>
                                          </p:val>
                                        </p:tav>
                                        <p:tav tm="100000">
                                          <p:val>
                                            <p:strVal val="#ppt_h"/>
                                          </p:val>
                                        </p:tav>
                                      </p:tavLst>
                                    </p:anim>
                                    <p:animEffect transition="in" filter="fade">
                                      <p:cBhvr>
                                        <p:cTn id="145" dur="1000"/>
                                        <p:tgtEl>
                                          <p:spTgt spid="59"/>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60"/>
                                        </p:tgtEl>
                                        <p:attrNameLst>
                                          <p:attrName>style.visibility</p:attrName>
                                        </p:attrNameLst>
                                      </p:cBhvr>
                                      <p:to>
                                        <p:strVal val="hidden"/>
                                      </p:to>
                                    </p:set>
                                  </p:childTnLst>
                                </p:cTn>
                              </p:par>
                              <p:par>
                                <p:cTn id="150" presetID="1" presetClass="entr" presetSubtype="0" fill="hold" grpId="0" nodeType="withEffect">
                                  <p:stCondLst>
                                    <p:cond delay="0"/>
                                  </p:stCondLst>
                                  <p:childTnLst>
                                    <p:set>
                                      <p:cBhvr>
                                        <p:cTn id="151" dur="1" fill="hold">
                                          <p:stCondLst>
                                            <p:cond delay="0"/>
                                          </p:stCondLst>
                                        </p:cTn>
                                        <p:tgtEl>
                                          <p:spTgt spid="61"/>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65"/>
                                        </p:tgtEl>
                                        <p:attrNameLst>
                                          <p:attrName>style.visibility</p:attrName>
                                        </p:attrNameLst>
                                      </p:cBhvr>
                                      <p:to>
                                        <p:strVal val="visible"/>
                                      </p:to>
                                    </p:set>
                                  </p:childTnLst>
                                </p:cTn>
                              </p:par>
                              <p:par>
                                <p:cTn id="156" presetID="0" presetClass="path" presetSubtype="0" accel="50000" decel="50000" fill="hold" grpId="1" nodeType="withEffect">
                                  <p:stCondLst>
                                    <p:cond delay="0"/>
                                  </p:stCondLst>
                                  <p:childTnLst>
                                    <p:animMotion origin="layout" path="M -0.01597 -0.00393 L 0.30439 0.279 " pathEditMode="relative" rAng="0" ptsTypes="AA">
                                      <p:cBhvr>
                                        <p:cTn id="157" dur="1000" fill="hold"/>
                                        <p:tgtEl>
                                          <p:spTgt spid="64"/>
                                        </p:tgtEl>
                                        <p:attrNameLst>
                                          <p:attrName>ppt_x</p:attrName>
                                          <p:attrName>ppt_y</p:attrName>
                                        </p:attrNameLst>
                                      </p:cBhvr>
                                      <p:rCtr x="16010" y="14147"/>
                                    </p:animMotion>
                                  </p:childTnLst>
                                </p:cTn>
                              </p:par>
                              <p:par>
                                <p:cTn id="158" presetID="0" presetClass="path" presetSubtype="0" accel="50000" decel="50000" fill="hold" grpId="1" nodeType="withEffect">
                                  <p:stCondLst>
                                    <p:cond delay="0"/>
                                  </p:stCondLst>
                                  <p:childTnLst>
                                    <p:animMotion origin="layout" path="M 3.78191E-6 2.43112E-6 L 0.32436 0.03727 " pathEditMode="relative" rAng="0" ptsTypes="AA">
                                      <p:cBhvr>
                                        <p:cTn id="159" dur="1000" fill="hold"/>
                                        <p:tgtEl>
                                          <p:spTgt spid="61"/>
                                        </p:tgtEl>
                                        <p:attrNameLst>
                                          <p:attrName>ppt_x</p:attrName>
                                          <p:attrName>ppt_y</p:attrName>
                                        </p:attrNameLst>
                                      </p:cBhvr>
                                      <p:rCtr x="16218" y="1852"/>
                                    </p:animMotion>
                                  </p:childTnLst>
                                </p:cTn>
                              </p:par>
                              <p:par>
                                <p:cTn id="160" presetID="0" presetClass="path" presetSubtype="0" accel="50000" decel="50000" fill="hold" grpId="1" nodeType="withEffect">
                                  <p:stCondLst>
                                    <p:cond delay="0"/>
                                  </p:stCondLst>
                                  <p:childTnLst>
                                    <p:animMotion origin="layout" path="M 3.78191E-6 2.43112E-6 L 0.01597 0.28178 " pathEditMode="relative" rAng="0" ptsTypes="AA">
                                      <p:cBhvr>
                                        <p:cTn id="161" dur="1000" fill="hold"/>
                                        <p:tgtEl>
                                          <p:spTgt spid="65"/>
                                        </p:tgtEl>
                                        <p:attrNameLst>
                                          <p:attrName>ppt_x</p:attrName>
                                          <p:attrName>ppt_y</p:attrName>
                                        </p:attrNameLst>
                                      </p:cBhvr>
                                      <p:rCtr x="799" y="14077"/>
                                    </p:animMotion>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58"/>
                                        </p:tgtEl>
                                        <p:attrNameLst>
                                          <p:attrName>style.visibility</p:attrName>
                                        </p:attrNameLst>
                                      </p:cBhvr>
                                      <p:to>
                                        <p:strVal val="visible"/>
                                      </p:to>
                                    </p:set>
                                  </p:childTnLst>
                                </p:cTn>
                              </p:par>
                              <p:par>
                                <p:cTn id="166" presetID="3" presetClass="emph" presetSubtype="2" fill="hold" grpId="1" nodeType="withEffect">
                                  <p:stCondLst>
                                    <p:cond delay="0"/>
                                  </p:stCondLst>
                                  <p:childTnLst>
                                    <p:animClr clrSpc="rgb" dir="cw">
                                      <p:cBhvr override="childStyle">
                                        <p:cTn id="167" dur="500" fill="hold"/>
                                        <p:tgtEl>
                                          <p:spTgt spid="57"/>
                                        </p:tgtEl>
                                        <p:attrNameLst>
                                          <p:attrName>style.color</p:attrName>
                                        </p:attrNameLst>
                                      </p:cBhvr>
                                      <p:to>
                                        <a:srgbClr val="B4B4B4"/>
                                      </p:to>
                                    </p:animClr>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2" nodeType="click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wipe(up)">
                                      <p:cBhvr>
                                        <p:cTn id="172" dur="500"/>
                                        <p:tgtEl>
                                          <p:spTgt spid="46"/>
                                        </p:tgtEl>
                                      </p:cBhvr>
                                    </p:animEffect>
                                  </p:childTnLst>
                                </p:cTn>
                              </p:par>
                              <p:par>
                                <p:cTn id="173" presetID="22" presetClass="entr" presetSubtype="2" fill="hold" grpId="2" nodeType="with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wipe(right)">
                                      <p:cBhvr>
                                        <p:cTn id="175" dur="500"/>
                                        <p:tgtEl>
                                          <p:spTgt spid="45"/>
                                        </p:tgtEl>
                                      </p:cBhvr>
                                    </p:animEffect>
                                  </p:childTnLst>
                                </p:cTn>
                              </p:par>
                              <p:par>
                                <p:cTn id="176" presetID="22" presetClass="entr" presetSubtype="2" fill="hold" grpId="2" nodeType="withEffect">
                                  <p:stCondLst>
                                    <p:cond delay="0"/>
                                  </p:stCondLst>
                                  <p:childTnLst>
                                    <p:set>
                                      <p:cBhvr>
                                        <p:cTn id="177" dur="1" fill="hold">
                                          <p:stCondLst>
                                            <p:cond delay="0"/>
                                          </p:stCondLst>
                                        </p:cTn>
                                        <p:tgtEl>
                                          <p:spTgt spid="44"/>
                                        </p:tgtEl>
                                        <p:attrNameLst>
                                          <p:attrName>style.visibility</p:attrName>
                                        </p:attrNameLst>
                                      </p:cBhvr>
                                      <p:to>
                                        <p:strVal val="visible"/>
                                      </p:to>
                                    </p:set>
                                    <p:animEffect transition="in" filter="wipe(right)">
                                      <p:cBhvr>
                                        <p:cTn id="178" dur="500"/>
                                        <p:tgtEl>
                                          <p:spTgt spid="44"/>
                                        </p:tgtEl>
                                      </p:cBhvr>
                                    </p:animEffect>
                                  </p:childTnLst>
                                </p:cTn>
                              </p:par>
                              <p:par>
                                <p:cTn id="179" presetID="22" presetClass="entr" presetSubtype="4" fill="hold" grpId="2" nodeType="withEffect">
                                  <p:stCondLst>
                                    <p:cond delay="0"/>
                                  </p:stCondLst>
                                  <p:childTnLst>
                                    <p:set>
                                      <p:cBhvr>
                                        <p:cTn id="180" dur="1" fill="hold">
                                          <p:stCondLst>
                                            <p:cond delay="0"/>
                                          </p:stCondLst>
                                        </p:cTn>
                                        <p:tgtEl>
                                          <p:spTgt spid="43"/>
                                        </p:tgtEl>
                                        <p:attrNameLst>
                                          <p:attrName>style.visibility</p:attrName>
                                        </p:attrNameLst>
                                      </p:cBhvr>
                                      <p:to>
                                        <p:strVal val="visible"/>
                                      </p:to>
                                    </p:set>
                                    <p:animEffect transition="in" filter="wipe(down)">
                                      <p:cBhvr>
                                        <p:cTn id="181" dur="500"/>
                                        <p:tgtEl>
                                          <p:spTgt spid="43"/>
                                        </p:tgtEl>
                                      </p:cBhvr>
                                    </p:animEffect>
                                  </p:childTnLst>
                                </p:cTn>
                              </p:par>
                              <p:par>
                                <p:cTn id="182" presetID="22" presetClass="entr" presetSubtype="4" fill="hold" grpId="2" nodeType="withEffect">
                                  <p:stCondLst>
                                    <p:cond delay="0"/>
                                  </p:stCondLst>
                                  <p:childTnLst>
                                    <p:set>
                                      <p:cBhvr>
                                        <p:cTn id="183" dur="1" fill="hold">
                                          <p:stCondLst>
                                            <p:cond delay="0"/>
                                          </p:stCondLst>
                                        </p:cTn>
                                        <p:tgtEl>
                                          <p:spTgt spid="47"/>
                                        </p:tgtEl>
                                        <p:attrNameLst>
                                          <p:attrName>style.visibility</p:attrName>
                                        </p:attrNameLst>
                                      </p:cBhvr>
                                      <p:to>
                                        <p:strVal val="visible"/>
                                      </p:to>
                                    </p:set>
                                    <p:animEffect transition="in" filter="wipe(down)">
                                      <p:cBhvr>
                                        <p:cTn id="184" dur="500"/>
                                        <p:tgtEl>
                                          <p:spTgt spid="47"/>
                                        </p:tgtEl>
                                      </p:cBhvr>
                                    </p:animEffect>
                                  </p:childTnLst>
                                </p:cTn>
                              </p:par>
                              <p:par>
                                <p:cTn id="185" presetID="22" presetClass="entr" presetSubtype="4" fill="hold" grpId="2" nodeType="with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ipe(down)">
                                      <p:cBhvr>
                                        <p:cTn id="187" dur="500"/>
                                        <p:tgtEl>
                                          <p:spTgt spid="48"/>
                                        </p:tgtEl>
                                      </p:cBhvr>
                                    </p:animEffect>
                                  </p:childTnLst>
                                </p:cTn>
                              </p:par>
                              <p:par>
                                <p:cTn id="188" presetID="22" presetClass="entr" presetSubtype="8" fill="hold" grpId="2" nodeType="withEffect">
                                  <p:stCondLst>
                                    <p:cond delay="0"/>
                                  </p:stCondLst>
                                  <p:childTnLst>
                                    <p:set>
                                      <p:cBhvr>
                                        <p:cTn id="189" dur="1" fill="hold">
                                          <p:stCondLst>
                                            <p:cond delay="0"/>
                                          </p:stCondLst>
                                        </p:cTn>
                                        <p:tgtEl>
                                          <p:spTgt spid="49"/>
                                        </p:tgtEl>
                                        <p:attrNameLst>
                                          <p:attrName>style.visibility</p:attrName>
                                        </p:attrNameLst>
                                      </p:cBhvr>
                                      <p:to>
                                        <p:strVal val="visible"/>
                                      </p:to>
                                    </p:set>
                                    <p:animEffect transition="in" filter="wipe(left)">
                                      <p:cBhvr>
                                        <p:cTn id="190" dur="500"/>
                                        <p:tgtEl>
                                          <p:spTgt spid="49"/>
                                        </p:tgtEl>
                                      </p:cBhvr>
                                    </p:animEffect>
                                  </p:childTnLst>
                                </p:cTn>
                              </p:par>
                              <p:par>
                                <p:cTn id="191" presetID="22" presetClass="entr" presetSubtype="8" fill="hold" grpId="2" nodeType="withEffect">
                                  <p:stCondLst>
                                    <p:cond delay="0"/>
                                  </p:stCondLst>
                                  <p:childTnLst>
                                    <p:set>
                                      <p:cBhvr>
                                        <p:cTn id="192" dur="1" fill="hold">
                                          <p:stCondLst>
                                            <p:cond delay="0"/>
                                          </p:stCondLst>
                                        </p:cTn>
                                        <p:tgtEl>
                                          <p:spTgt spid="50"/>
                                        </p:tgtEl>
                                        <p:attrNameLst>
                                          <p:attrName>style.visibility</p:attrName>
                                        </p:attrNameLst>
                                      </p:cBhvr>
                                      <p:to>
                                        <p:strVal val="visible"/>
                                      </p:to>
                                    </p:set>
                                    <p:animEffect transition="in" filter="wipe(left)">
                                      <p:cBhvr>
                                        <p:cTn id="19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p:bldP spid="55" grpId="1"/>
      <p:bldP spid="60" grpId="0" animBg="1"/>
      <p:bldP spid="60" grpId="1" animBg="1"/>
      <p:bldP spid="59" grpId="0" animBg="1"/>
      <p:bldP spid="56" grpId="0" animBg="1"/>
      <p:bldP spid="56" grpId="1" animBg="1"/>
      <p:bldP spid="56" grpId="2" animBg="1"/>
      <p:bldP spid="61" grpId="0" animBg="1"/>
      <p:bldP spid="61" grpId="1" animBg="1"/>
      <p:bldP spid="64" grpId="0" animBg="1"/>
      <p:bldP spid="64" grpId="1" animBg="1"/>
      <p:bldP spid="65" grpId="0" animBg="1"/>
      <p:bldP spid="65" grpId="1" animBg="1"/>
      <p:bldP spid="3" grpId="0"/>
      <p:bldP spid="3" grpId="1"/>
      <p:bldP spid="57" grpId="0"/>
      <p:bldP spid="57" grpId="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18D9BC50-B1D0-3742-B6FF-B79A4A046506}"/>
              </a:ext>
            </a:extLst>
          </p:cNvPr>
          <p:cNvSpPr>
            <a:spLocks noGrp="1"/>
          </p:cNvSpPr>
          <p:nvPr>
            <p:ph type="title"/>
          </p:nvPr>
        </p:nvSpPr>
        <p:spPr/>
        <p:txBody>
          <a:bodyPr/>
          <a:lstStyle/>
          <a:p>
            <a:pPr eaLnBrk="1" hangingPunct="1"/>
            <a:r>
              <a:rPr kumimoji="0" lang="en-US" altLang="zh-CN"/>
              <a:t>Constructing Vertex-Cuts</a:t>
            </a:r>
          </a:p>
        </p:txBody>
      </p:sp>
      <p:sp>
        <p:nvSpPr>
          <p:cNvPr id="3" name="Content Placeholder 2">
            <a:extLst>
              <a:ext uri="{FF2B5EF4-FFF2-40B4-BE49-F238E27FC236}">
                <a16:creationId xmlns:a16="http://schemas.microsoft.com/office/drawing/2014/main" id="{963F08D1-AB5A-DF4E-8479-035CB67D6A2D}"/>
              </a:ext>
            </a:extLst>
          </p:cNvPr>
          <p:cNvSpPr>
            <a:spLocks noGrp="1"/>
          </p:cNvSpPr>
          <p:nvPr>
            <p:ph idx="1"/>
          </p:nvPr>
        </p:nvSpPr>
        <p:spPr>
          <a:xfrm>
            <a:off x="457200" y="1600200"/>
            <a:ext cx="8229600" cy="5029200"/>
          </a:xfrm>
        </p:spPr>
        <p:txBody>
          <a:bodyPr/>
          <a:lstStyle/>
          <a:p>
            <a:pPr eaLnBrk="1" hangingPunct="1">
              <a:lnSpc>
                <a:spcPct val="90000"/>
              </a:lnSpc>
            </a:pPr>
            <a:r>
              <a:rPr kumimoji="0" lang="en-US" altLang="zh-CN" b="1"/>
              <a:t>Goal:</a:t>
            </a:r>
            <a:r>
              <a:rPr kumimoji="0" lang="en-US" altLang="zh-CN"/>
              <a:t> </a:t>
            </a:r>
            <a:r>
              <a:rPr kumimoji="0" lang="en-US" altLang="zh-CN" i="1"/>
              <a:t>Parallel graph partitioning on </a:t>
            </a:r>
            <a:r>
              <a:rPr kumimoji="0" lang="en-US" altLang="zh-CN" i="1" u="sng"/>
              <a:t>ingress</a:t>
            </a:r>
            <a:endParaRPr kumimoji="0" lang="en-US" altLang="zh-CN" i="1"/>
          </a:p>
          <a:p>
            <a:pPr eaLnBrk="1" hangingPunct="1">
              <a:lnSpc>
                <a:spcPct val="90000"/>
              </a:lnSpc>
            </a:pPr>
            <a:r>
              <a:rPr kumimoji="0" lang="en-US" altLang="zh-CN"/>
              <a:t>GraphLab 2 provides three </a:t>
            </a:r>
            <a:r>
              <a:rPr kumimoji="0" lang="en-US" altLang="zh-CN" b="1"/>
              <a:t>simple</a:t>
            </a:r>
            <a:r>
              <a:rPr kumimoji="0" lang="en-US" altLang="zh-CN"/>
              <a:t> approaches:</a:t>
            </a:r>
          </a:p>
          <a:p>
            <a:pPr lvl="1" eaLnBrk="1" hangingPunct="1">
              <a:lnSpc>
                <a:spcPct val="90000"/>
              </a:lnSpc>
            </a:pPr>
            <a:r>
              <a:rPr kumimoji="0" lang="en-US" altLang="zh-CN" b="1" i="1"/>
              <a:t>Random</a:t>
            </a:r>
            <a:r>
              <a:rPr kumimoji="0" lang="en-US" altLang="zh-CN" i="1"/>
              <a:t> Edge Placement</a:t>
            </a:r>
          </a:p>
          <a:p>
            <a:pPr lvl="2" eaLnBrk="1" hangingPunct="1">
              <a:lnSpc>
                <a:spcPct val="90000"/>
              </a:lnSpc>
            </a:pPr>
            <a:r>
              <a:rPr kumimoji="0" lang="en-US" altLang="zh-CN"/>
              <a:t>Edges are placed randomly by each machine</a:t>
            </a:r>
          </a:p>
          <a:p>
            <a:pPr lvl="3" eaLnBrk="1" hangingPunct="1">
              <a:lnSpc>
                <a:spcPct val="90000"/>
              </a:lnSpc>
            </a:pPr>
            <a:r>
              <a:rPr kumimoji="0" lang="en-US" altLang="zh-CN"/>
              <a:t>Good theoretical guarantees</a:t>
            </a:r>
          </a:p>
          <a:p>
            <a:pPr lvl="1" eaLnBrk="1" hangingPunct="1">
              <a:lnSpc>
                <a:spcPct val="90000"/>
              </a:lnSpc>
            </a:pPr>
            <a:r>
              <a:rPr kumimoji="0" lang="en-US" altLang="zh-CN" b="1" i="1"/>
              <a:t>Greedy </a:t>
            </a:r>
            <a:r>
              <a:rPr kumimoji="0" lang="en-US" altLang="zh-CN" i="1"/>
              <a:t>Edge Placement with </a:t>
            </a:r>
            <a:r>
              <a:rPr kumimoji="0" lang="en-US" altLang="zh-CN" b="1" i="1"/>
              <a:t>Coordination</a:t>
            </a:r>
          </a:p>
          <a:p>
            <a:pPr lvl="2" eaLnBrk="1" hangingPunct="1">
              <a:lnSpc>
                <a:spcPct val="90000"/>
              </a:lnSpc>
            </a:pPr>
            <a:r>
              <a:rPr kumimoji="0" lang="en-US" altLang="zh-CN"/>
              <a:t>Edges are placed using a shared objective</a:t>
            </a:r>
          </a:p>
          <a:p>
            <a:pPr lvl="3" eaLnBrk="1" hangingPunct="1">
              <a:lnSpc>
                <a:spcPct val="90000"/>
              </a:lnSpc>
            </a:pPr>
            <a:r>
              <a:rPr kumimoji="0" lang="en-US" altLang="zh-CN"/>
              <a:t>Better theoretical guarantees</a:t>
            </a:r>
          </a:p>
          <a:p>
            <a:pPr lvl="1" eaLnBrk="1" hangingPunct="1">
              <a:lnSpc>
                <a:spcPct val="90000"/>
              </a:lnSpc>
            </a:pPr>
            <a:r>
              <a:rPr kumimoji="0" lang="en-US" altLang="zh-CN" b="1" i="1"/>
              <a:t>Oblivious-Greedy</a:t>
            </a:r>
            <a:r>
              <a:rPr kumimoji="0" lang="en-US" altLang="zh-CN" i="1"/>
              <a:t> Edge Placement </a:t>
            </a:r>
          </a:p>
          <a:p>
            <a:pPr lvl="2" eaLnBrk="1" hangingPunct="1">
              <a:lnSpc>
                <a:spcPct val="90000"/>
              </a:lnSpc>
            </a:pPr>
            <a:r>
              <a:rPr kumimoji="0" lang="en-US" altLang="zh-CN"/>
              <a:t>Edges are placed using a local objective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D2AD5A10-F8D4-6748-98EF-7D3DF6D06C87}"/>
              </a:ext>
            </a:extLst>
          </p:cNvPr>
          <p:cNvSpPr>
            <a:spLocks noGrp="1"/>
          </p:cNvSpPr>
          <p:nvPr>
            <p:ph type="title"/>
          </p:nvPr>
        </p:nvSpPr>
        <p:spPr/>
        <p:txBody>
          <a:bodyPr/>
          <a:lstStyle/>
          <a:p>
            <a:pPr eaLnBrk="1" hangingPunct="1"/>
            <a:r>
              <a:rPr kumimoji="0" lang="en-US" altLang="zh-CN" sz="4000"/>
              <a:t>Beyond Random Vertex Cuts!</a:t>
            </a:r>
          </a:p>
        </p:txBody>
      </p:sp>
      <p:graphicFrame>
        <p:nvGraphicFramePr>
          <p:cNvPr id="61442" name="Content Placeholder 3">
            <a:extLst>
              <a:ext uri="{FF2B5EF4-FFF2-40B4-BE49-F238E27FC236}">
                <a16:creationId xmlns:a16="http://schemas.microsoft.com/office/drawing/2014/main" id="{73CED353-CE11-7D41-A2E8-244D786E93B4}"/>
              </a:ext>
            </a:extLst>
          </p:cNvPr>
          <p:cNvGraphicFramePr>
            <a:graphicFrameLocks noGrp="1"/>
          </p:cNvGraphicFramePr>
          <p:nvPr>
            <p:ph idx="1"/>
          </p:nvPr>
        </p:nvGraphicFramePr>
        <p:xfrm>
          <a:off x="533400" y="1219200"/>
          <a:ext cx="8305800" cy="5141913"/>
        </p:xfrm>
        <a:graphic>
          <a:graphicData uri="http://schemas.openxmlformats.org/presentationml/2006/ole">
            <mc:AlternateContent xmlns:mc="http://schemas.openxmlformats.org/markup-compatibility/2006">
              <mc:Choice xmlns:v="urn:schemas-microsoft-com:vml" Requires="v">
                <p:oleObj r:id="rId2" imgW="8648700" imgH="5353050" progId="Excel.Chart.8">
                  <p:embed/>
                </p:oleObj>
              </mc:Choice>
              <mc:Fallback>
                <p:oleObj r:id="rId2" imgW="8648700" imgH="5353050" progId="Excel.Chart.8">
                  <p:embed/>
                  <p:pic>
                    <p:nvPicPr>
                      <p:cNvPr id="0" name="Content Placeholder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8305800"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3">
            <a:extLst>
              <a:ext uri="{FF2B5EF4-FFF2-40B4-BE49-F238E27FC236}">
                <a16:creationId xmlns:a16="http://schemas.microsoft.com/office/drawing/2014/main" id="{B89FDF8A-218B-9E4F-9402-E5B5E5A1969D}"/>
              </a:ext>
            </a:extLst>
          </p:cNvPr>
          <p:cNvSpPr>
            <a:spLocks noGrp="1"/>
          </p:cNvSpPr>
          <p:nvPr>
            <p:ph type="title"/>
          </p:nvPr>
        </p:nvSpPr>
        <p:spPr/>
        <p:txBody>
          <a:bodyPr/>
          <a:lstStyle/>
          <a:p>
            <a:pPr eaLnBrk="1" hangingPunct="1"/>
            <a:r>
              <a:rPr kumimoji="0" lang="en-US" altLang="zh-CN"/>
              <a:t>LDA Performance</a:t>
            </a:r>
          </a:p>
        </p:txBody>
      </p:sp>
      <p:sp>
        <p:nvSpPr>
          <p:cNvPr id="5" name="Content Placeholder 4">
            <a:extLst>
              <a:ext uri="{FF2B5EF4-FFF2-40B4-BE49-F238E27FC236}">
                <a16:creationId xmlns:a16="http://schemas.microsoft.com/office/drawing/2014/main" id="{CD80414A-D071-894F-B1E5-58786E93FD69}"/>
              </a:ext>
            </a:extLst>
          </p:cNvPr>
          <p:cNvSpPr>
            <a:spLocks noGrp="1"/>
          </p:cNvSpPr>
          <p:nvPr>
            <p:ph idx="1"/>
          </p:nvPr>
        </p:nvSpPr>
        <p:spPr>
          <a:xfrm>
            <a:off x="354013" y="1058863"/>
            <a:ext cx="8520112" cy="5141912"/>
          </a:xfrm>
        </p:spPr>
        <p:txBody>
          <a:bodyPr/>
          <a:lstStyle/>
          <a:p>
            <a:pPr eaLnBrk="1" hangingPunct="1"/>
            <a:r>
              <a:rPr kumimoji="0" lang="en-US" altLang="zh-CN"/>
              <a:t>All English language Wikipedia</a:t>
            </a:r>
          </a:p>
          <a:p>
            <a:pPr lvl="1" eaLnBrk="1" hangingPunct="1"/>
            <a:r>
              <a:rPr kumimoji="0" lang="en-US" altLang="zh-CN"/>
              <a:t>2.6M documents, 8.3M words, 500M tokens</a:t>
            </a:r>
          </a:p>
          <a:p>
            <a:pPr eaLnBrk="1" hangingPunct="1"/>
            <a:endParaRPr kumimoji="0" lang="en-US" altLang="zh-CN"/>
          </a:p>
          <a:p>
            <a:pPr eaLnBrk="1" hangingPunct="1"/>
            <a:r>
              <a:rPr kumimoji="0" lang="en-US" altLang="zh-CN"/>
              <a:t>LDA state-of-the-art sampler (100 Machines)</a:t>
            </a:r>
          </a:p>
          <a:p>
            <a:pPr lvl="1" eaLnBrk="1" hangingPunct="1"/>
            <a:r>
              <a:rPr kumimoji="0" lang="en-US" altLang="zh-CN" i="1"/>
              <a:t>Alex Smola</a:t>
            </a:r>
            <a:r>
              <a:rPr kumimoji="0" lang="en-US" altLang="zh-CN"/>
              <a:t>: 150 Million tokens per Second</a:t>
            </a:r>
          </a:p>
          <a:p>
            <a:pPr eaLnBrk="1" hangingPunct="1"/>
            <a:endParaRPr kumimoji="0" lang="en-US" altLang="zh-CN"/>
          </a:p>
          <a:p>
            <a:pPr eaLnBrk="1" hangingPunct="1"/>
            <a:r>
              <a:rPr kumimoji="0" lang="en-US" altLang="zh-CN"/>
              <a:t>GraphLab Sampler (64 cc2.8xlarge EC2 Nodes)</a:t>
            </a:r>
          </a:p>
          <a:p>
            <a:pPr lvl="1" eaLnBrk="1" hangingPunct="1"/>
            <a:r>
              <a:rPr kumimoji="0" lang="en-US" altLang="zh-CN" b="1"/>
              <a:t>100 Million Tokens per Second</a:t>
            </a:r>
          </a:p>
          <a:p>
            <a:pPr lvl="1" eaLnBrk="1" hangingPunct="1"/>
            <a:r>
              <a:rPr kumimoji="0" lang="en-US" altLang="zh-CN"/>
              <a:t>Using only 200 Lines of code and 4 human hours</a:t>
            </a:r>
          </a:p>
          <a:p>
            <a:pPr eaLnBrk="1" hangingPunct="1"/>
            <a:endParaRPr kumimoji="0" lang="en-US" altLang="zh-CN"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AF57284-AD0A-1E45-AEBD-2E2FACC648FE}"/>
              </a:ext>
            </a:extLst>
          </p:cNvPr>
          <p:cNvSpPr>
            <a:spLocks noGrp="1"/>
          </p:cNvSpPr>
          <p:nvPr>
            <p:ph type="title"/>
          </p:nvPr>
        </p:nvSpPr>
        <p:spPr/>
        <p:txBody>
          <a:bodyPr/>
          <a:lstStyle/>
          <a:p>
            <a:pPr eaLnBrk="1" hangingPunct="1"/>
            <a:r>
              <a:rPr kumimoji="0" lang="en-US" altLang="zh-CN"/>
              <a:t>PageRank</a:t>
            </a:r>
          </a:p>
        </p:txBody>
      </p:sp>
      <p:sp>
        <p:nvSpPr>
          <p:cNvPr id="63490" name="Rectangle 8">
            <a:extLst>
              <a:ext uri="{FF2B5EF4-FFF2-40B4-BE49-F238E27FC236}">
                <a16:creationId xmlns:a16="http://schemas.microsoft.com/office/drawing/2014/main" id="{86B54D45-1EF6-B146-87D9-D70C0336EBC8}"/>
              </a:ext>
            </a:extLst>
          </p:cNvPr>
          <p:cNvSpPr>
            <a:spLocks noChangeArrowheads="1"/>
          </p:cNvSpPr>
          <p:nvPr/>
        </p:nvSpPr>
        <p:spPr bwMode="auto">
          <a:xfrm>
            <a:off x="152400" y="5791200"/>
            <a:ext cx="5249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800" b="1"/>
              <a:t>40M Webpages,  1.4 Billion Links</a:t>
            </a:r>
          </a:p>
        </p:txBody>
      </p:sp>
      <p:graphicFrame>
        <p:nvGraphicFramePr>
          <p:cNvPr id="63491" name="Chart 9">
            <a:extLst>
              <a:ext uri="{FF2B5EF4-FFF2-40B4-BE49-F238E27FC236}">
                <a16:creationId xmlns:a16="http://schemas.microsoft.com/office/drawing/2014/main" id="{BACE0EFA-142D-AB4A-87BF-EA0B077615A7}"/>
              </a:ext>
            </a:extLst>
          </p:cNvPr>
          <p:cNvGraphicFramePr>
            <a:graphicFrameLocks/>
          </p:cNvGraphicFramePr>
          <p:nvPr/>
        </p:nvGraphicFramePr>
        <p:xfrm>
          <a:off x="-96838" y="1168400"/>
          <a:ext cx="8670926" cy="3605213"/>
        </p:xfrm>
        <a:graphic>
          <a:graphicData uri="http://schemas.openxmlformats.org/presentationml/2006/ole">
            <mc:AlternateContent xmlns:mc="http://schemas.openxmlformats.org/markup-compatibility/2006">
              <mc:Choice xmlns:v="urn:schemas-microsoft-com:vml" Requires="v">
                <p:oleObj r:id="rId3" imgW="9036050" imgH="3752850" progId="Excel.Chart.8">
                  <p:embed/>
                </p:oleObj>
              </mc:Choice>
              <mc:Fallback>
                <p:oleObj r:id="rId3" imgW="9036050" imgH="3752850" progId="Excel.Chart.8">
                  <p:embed/>
                  <p:pic>
                    <p:nvPicPr>
                      <p:cNvPr id="0" name="Char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8" y="1168400"/>
                        <a:ext cx="8670926"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a:extLst>
              <a:ext uri="{FF2B5EF4-FFF2-40B4-BE49-F238E27FC236}">
                <a16:creationId xmlns:a16="http://schemas.microsoft.com/office/drawing/2014/main" id="{721A1380-EB44-0548-916D-C0DEE0501A48}"/>
              </a:ext>
            </a:extLst>
          </p:cNvPr>
          <p:cNvSpPr txBox="1">
            <a:spLocks noChangeArrowheads="1"/>
          </p:cNvSpPr>
          <p:nvPr/>
        </p:nvSpPr>
        <p:spPr bwMode="auto">
          <a:xfrm>
            <a:off x="7915275" y="1814513"/>
            <a:ext cx="1044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b="1"/>
              <a:t>5.5 hrs</a:t>
            </a:r>
          </a:p>
        </p:txBody>
      </p:sp>
      <p:sp>
        <p:nvSpPr>
          <p:cNvPr id="13" name="TextBox 12">
            <a:extLst>
              <a:ext uri="{FF2B5EF4-FFF2-40B4-BE49-F238E27FC236}">
                <a16:creationId xmlns:a16="http://schemas.microsoft.com/office/drawing/2014/main" id="{314C425E-E9FB-2140-851A-4D791A3B76B0}"/>
              </a:ext>
            </a:extLst>
          </p:cNvPr>
          <p:cNvSpPr txBox="1">
            <a:spLocks noChangeArrowheads="1"/>
          </p:cNvSpPr>
          <p:nvPr/>
        </p:nvSpPr>
        <p:spPr bwMode="auto">
          <a:xfrm>
            <a:off x="3414713" y="2665413"/>
            <a:ext cx="68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b="1"/>
              <a:t>1 hr</a:t>
            </a:r>
          </a:p>
        </p:txBody>
      </p:sp>
      <p:sp>
        <p:nvSpPr>
          <p:cNvPr id="14" name="TextBox 13">
            <a:extLst>
              <a:ext uri="{FF2B5EF4-FFF2-40B4-BE49-F238E27FC236}">
                <a16:creationId xmlns:a16="http://schemas.microsoft.com/office/drawing/2014/main" id="{1EC4BDB0-7AB6-384F-93C0-F07E35A907B6}"/>
              </a:ext>
            </a:extLst>
          </p:cNvPr>
          <p:cNvSpPr txBox="1">
            <a:spLocks noChangeArrowheads="1"/>
          </p:cNvSpPr>
          <p:nvPr/>
        </p:nvSpPr>
        <p:spPr bwMode="auto">
          <a:xfrm>
            <a:off x="2633663" y="3389313"/>
            <a:ext cx="1377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4000" b="1"/>
              <a:t>8 min</a:t>
            </a:r>
          </a:p>
        </p:txBody>
      </p:sp>
      <p:sp>
        <p:nvSpPr>
          <p:cNvPr id="16" name="TextBox 15">
            <a:extLst>
              <a:ext uri="{FF2B5EF4-FFF2-40B4-BE49-F238E27FC236}">
                <a16:creationId xmlns:a16="http://schemas.microsoft.com/office/drawing/2014/main" id="{B7FEEB51-3B97-994E-8A52-A45163BBA805}"/>
              </a:ext>
            </a:extLst>
          </p:cNvPr>
          <p:cNvSpPr txBox="1">
            <a:spLocks noChangeArrowheads="1"/>
          </p:cNvSpPr>
          <p:nvPr/>
        </p:nvSpPr>
        <p:spPr bwMode="auto">
          <a:xfrm>
            <a:off x="7915275" y="1814513"/>
            <a:ext cx="808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b="1"/>
              <a:t>$180</a:t>
            </a:r>
          </a:p>
        </p:txBody>
      </p:sp>
      <p:sp>
        <p:nvSpPr>
          <p:cNvPr id="17" name="TextBox 16">
            <a:extLst>
              <a:ext uri="{FF2B5EF4-FFF2-40B4-BE49-F238E27FC236}">
                <a16:creationId xmlns:a16="http://schemas.microsoft.com/office/drawing/2014/main" id="{7023422D-BCE1-1548-8584-D9F3221B76DB}"/>
              </a:ext>
            </a:extLst>
          </p:cNvPr>
          <p:cNvSpPr txBox="1">
            <a:spLocks noChangeArrowheads="1"/>
          </p:cNvSpPr>
          <p:nvPr/>
        </p:nvSpPr>
        <p:spPr bwMode="auto">
          <a:xfrm>
            <a:off x="3492500" y="2654300"/>
            <a:ext cx="652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b="1"/>
              <a:t>$41</a:t>
            </a:r>
          </a:p>
        </p:txBody>
      </p:sp>
      <p:sp>
        <p:nvSpPr>
          <p:cNvPr id="18" name="TextBox 17">
            <a:extLst>
              <a:ext uri="{FF2B5EF4-FFF2-40B4-BE49-F238E27FC236}">
                <a16:creationId xmlns:a16="http://schemas.microsoft.com/office/drawing/2014/main" id="{EACE02EF-DA6F-E048-9AF3-D52E8F7A8C8F}"/>
              </a:ext>
            </a:extLst>
          </p:cNvPr>
          <p:cNvSpPr txBox="1">
            <a:spLocks noChangeArrowheads="1"/>
          </p:cNvSpPr>
          <p:nvPr/>
        </p:nvSpPr>
        <p:spPr bwMode="auto">
          <a:xfrm>
            <a:off x="2633663" y="3378200"/>
            <a:ext cx="963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4000" b="1"/>
              <a:t>$12</a:t>
            </a:r>
          </a:p>
        </p:txBody>
      </p:sp>
      <p:sp>
        <p:nvSpPr>
          <p:cNvPr id="63498" name="TextBox 10">
            <a:extLst>
              <a:ext uri="{FF2B5EF4-FFF2-40B4-BE49-F238E27FC236}">
                <a16:creationId xmlns:a16="http://schemas.microsoft.com/office/drawing/2014/main" id="{A18DD8C4-9FB9-7A4D-9D2D-84327B20E07B}"/>
              </a:ext>
            </a:extLst>
          </p:cNvPr>
          <p:cNvSpPr txBox="1">
            <a:spLocks noChangeArrowheads="1"/>
          </p:cNvSpPr>
          <p:nvPr/>
        </p:nvSpPr>
        <p:spPr bwMode="auto">
          <a:xfrm>
            <a:off x="47625" y="6324600"/>
            <a:ext cx="4940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1400">
                <a:solidFill>
                  <a:srgbClr val="000000"/>
                </a:solidFill>
                <a:latin typeface="Lucida Grande" panose="020B0600040502020204" pitchFamily="34" charset="0"/>
              </a:rPr>
              <a:t>Hadoop results from [Kang et al. '11]</a:t>
            </a:r>
          </a:p>
          <a:p>
            <a:pPr eaLnBrk="1" hangingPunct="1">
              <a:spcBef>
                <a:spcPct val="0"/>
              </a:spcBef>
              <a:buFontTx/>
              <a:buNone/>
            </a:pPr>
            <a:r>
              <a:rPr kumimoji="0" lang="en-US" altLang="zh-CN" sz="1400">
                <a:solidFill>
                  <a:srgbClr val="000000"/>
                </a:solidFill>
                <a:latin typeface="Lucida Grande" panose="020B0600040502020204" pitchFamily="34" charset="0"/>
              </a:rPr>
              <a:t>Twister (in-memory MapReduce) [Ekanayake et al. ‘10]</a:t>
            </a:r>
            <a:endParaRPr kumimoji="0"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B6F01-D891-C74B-80DD-14CFBCE98720}"/>
              </a:ext>
            </a:extLst>
          </p:cNvPr>
          <p:cNvSpPr>
            <a:spLocks noGrp="1"/>
          </p:cNvSpPr>
          <p:nvPr>
            <p:ph type="title"/>
          </p:nvPr>
        </p:nvSpPr>
        <p:spPr/>
        <p:txBody>
          <a:bodyPr/>
          <a:lstStyle/>
          <a:p>
            <a:r>
              <a:rPr lang="en-US" altLang="zh-CN" dirty="0"/>
              <a:t>Algorithms</a:t>
            </a:r>
            <a:r>
              <a:rPr lang="zh-CN" altLang="en-US" dirty="0"/>
              <a:t> </a:t>
            </a:r>
            <a:r>
              <a:rPr lang="en-US" altLang="zh-CN" dirty="0"/>
              <a:t>on</a:t>
            </a:r>
            <a:r>
              <a:rPr lang="zh-CN" altLang="en-US" dirty="0"/>
              <a:t> </a:t>
            </a:r>
            <a:r>
              <a:rPr lang="en-US" altLang="zh-CN" dirty="0"/>
              <a:t>Global Graph Analysis</a:t>
            </a:r>
            <a:endParaRPr kumimoji="1" lang="zh-CN" altLang="en-US" dirty="0"/>
          </a:p>
        </p:txBody>
      </p:sp>
      <p:sp>
        <p:nvSpPr>
          <p:cNvPr id="3" name="内容占位符 3">
            <a:extLst>
              <a:ext uri="{FF2B5EF4-FFF2-40B4-BE49-F238E27FC236}">
                <a16:creationId xmlns:a16="http://schemas.microsoft.com/office/drawing/2014/main" id="{02FAA770-D926-8147-BB7B-882AC934F02E}"/>
              </a:ext>
            </a:extLst>
          </p:cNvPr>
          <p:cNvSpPr txBox="1">
            <a:spLocks/>
          </p:cNvSpPr>
          <p:nvPr/>
        </p:nvSpPr>
        <p:spPr>
          <a:xfrm>
            <a:off x="331552" y="1805325"/>
            <a:ext cx="3050418" cy="2757595"/>
          </a:xfrm>
          <a:prstGeom prst="rect">
            <a:avLst/>
          </a:prstGeom>
        </p:spPr>
        <p:txBody>
          <a:bodyPr/>
          <a:lstStyle>
            <a:lvl1pPr marL="273050" indent="-273050" algn="l" rtl="0" eaLnBrk="1" fontAlgn="base" hangingPunct="1">
              <a:spcBef>
                <a:spcPct val="20000"/>
              </a:spcBef>
              <a:spcAft>
                <a:spcPct val="0"/>
              </a:spcAft>
              <a:buClr>
                <a:srgbClr val="0BD0D9"/>
              </a:buClr>
              <a:buSzPct val="95000"/>
              <a:buFont typeface="Wingdings 2" pitchFamily="18" charset="2"/>
              <a:buChar char=""/>
              <a:defRPr kumimoji="1" sz="2600">
                <a:solidFill>
                  <a:schemeClr val="tx1"/>
                </a:solidFill>
                <a:latin typeface="Arial" panose="020B0604020202020204" pitchFamily="34" charset="0"/>
                <a:ea typeface="+mn-ea"/>
                <a:cs typeface="Arial" panose="020B0604020202020204" pitchFamily="34" charset="0"/>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kumimoji="1" sz="2400">
                <a:solidFill>
                  <a:schemeClr val="tx1"/>
                </a:solidFill>
                <a:latin typeface="Arial" panose="020B0604020202020204" pitchFamily="34" charset="0"/>
                <a:ea typeface="+mn-ea"/>
                <a:cs typeface="Arial" panose="020B0604020202020204" pitchFamily="34" charset="0"/>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kumimoji="1" sz="2100">
                <a:solidFill>
                  <a:schemeClr val="tx1"/>
                </a:solidFill>
                <a:latin typeface="Arial" panose="020B0604020202020204" pitchFamily="34" charset="0"/>
                <a:ea typeface="+mn-ea"/>
                <a:cs typeface="Arial" panose="020B0604020202020204" pitchFamily="34" charset="0"/>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kumimoji="1" sz="2000">
                <a:solidFill>
                  <a:schemeClr val="tx1"/>
                </a:solidFill>
                <a:latin typeface="Arial" panose="020B0604020202020204" pitchFamily="34" charset="0"/>
                <a:ea typeface="+mn-ea"/>
                <a:cs typeface="Arial" panose="020B0604020202020204" pitchFamily="34" charset="0"/>
              </a:defRPr>
            </a:lvl5pPr>
            <a:lvl6pPr marL="19192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9550" algn="l" rtl="0" eaLnBrk="1" fontAlgn="base" hangingPunct="1">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r>
              <a:rPr lang="en-US" altLang="zh-CN" sz="1950" dirty="0"/>
              <a:t>PR (PageRank)</a:t>
            </a:r>
          </a:p>
          <a:p>
            <a:r>
              <a:rPr lang="en-US" altLang="zh-CN" sz="1950" dirty="0"/>
              <a:t>BFS (Breadth</a:t>
            </a:r>
            <a:r>
              <a:rPr lang="zh-CN" altLang="en-US" sz="1950" dirty="0"/>
              <a:t> </a:t>
            </a:r>
            <a:r>
              <a:rPr lang="en-US" altLang="zh-CN" sz="1950" dirty="0"/>
              <a:t>First</a:t>
            </a:r>
            <a:r>
              <a:rPr lang="zh-CN" altLang="en-US" sz="1950" dirty="0"/>
              <a:t> </a:t>
            </a:r>
            <a:r>
              <a:rPr lang="en-US" altLang="zh-CN" sz="1950" dirty="0"/>
              <a:t>Search)</a:t>
            </a:r>
          </a:p>
          <a:p>
            <a:r>
              <a:rPr lang="en-US" altLang="zh-CN" sz="1950" dirty="0"/>
              <a:t>WCC (Weakly</a:t>
            </a:r>
            <a:r>
              <a:rPr lang="zh-CN" altLang="en-US" sz="1950" dirty="0"/>
              <a:t> </a:t>
            </a:r>
            <a:r>
              <a:rPr lang="en-US" altLang="zh-CN" sz="1950" dirty="0"/>
              <a:t>Connected</a:t>
            </a:r>
            <a:r>
              <a:rPr lang="zh-CN" altLang="en-US" sz="1950" dirty="0"/>
              <a:t> </a:t>
            </a:r>
            <a:r>
              <a:rPr lang="en-US" altLang="zh-CN" sz="1950" dirty="0"/>
              <a:t>Component)</a:t>
            </a:r>
          </a:p>
          <a:p>
            <a:r>
              <a:rPr lang="en-US" altLang="zh-CN" sz="1950" dirty="0"/>
              <a:t>BC (Betweenness</a:t>
            </a:r>
            <a:r>
              <a:rPr lang="zh-CN" altLang="en-US" sz="1950" dirty="0"/>
              <a:t> </a:t>
            </a:r>
            <a:r>
              <a:rPr lang="en-US" altLang="zh-CN" sz="1950" dirty="0"/>
              <a:t>Centrality)</a:t>
            </a:r>
          </a:p>
          <a:p>
            <a:r>
              <a:rPr lang="en-US" altLang="zh-CN" sz="1950" dirty="0"/>
              <a:t>…</a:t>
            </a:r>
          </a:p>
          <a:p>
            <a:endParaRPr lang="en-US" altLang="zh-CN" sz="1950" kern="0" dirty="0"/>
          </a:p>
        </p:txBody>
      </p:sp>
      <p:grpSp>
        <p:nvGrpSpPr>
          <p:cNvPr id="4" name="组 1">
            <a:extLst>
              <a:ext uri="{FF2B5EF4-FFF2-40B4-BE49-F238E27FC236}">
                <a16:creationId xmlns:a16="http://schemas.microsoft.com/office/drawing/2014/main" id="{616422ED-6AF7-6848-A35F-17B03C6CE023}"/>
              </a:ext>
            </a:extLst>
          </p:cNvPr>
          <p:cNvGrpSpPr>
            <a:grpSpLocks/>
          </p:cNvGrpSpPr>
          <p:nvPr/>
        </p:nvGrpSpPr>
        <p:grpSpPr bwMode="auto">
          <a:xfrm>
            <a:off x="3409950" y="1501823"/>
            <a:ext cx="5288756" cy="3365897"/>
            <a:chOff x="762000" y="1295400"/>
            <a:chExt cx="7620000" cy="5181600"/>
          </a:xfrm>
        </p:grpSpPr>
        <p:cxnSp>
          <p:nvCxnSpPr>
            <p:cNvPr id="5" name="Straight Arrow Connector 9">
              <a:extLst>
                <a:ext uri="{FF2B5EF4-FFF2-40B4-BE49-F238E27FC236}">
                  <a16:creationId xmlns:a16="http://schemas.microsoft.com/office/drawing/2014/main" id="{9F6FEE30-A3E2-8742-8F46-F66BD9C1EB1E}"/>
                </a:ext>
              </a:extLst>
            </p:cNvPr>
            <p:cNvCxnSpPr/>
            <p:nvPr/>
          </p:nvCxnSpPr>
          <p:spPr>
            <a:xfrm flipV="1">
              <a:off x="4704089" y="2210015"/>
              <a:ext cx="1067006" cy="152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Straight Arrow Connector 11">
              <a:extLst>
                <a:ext uri="{FF2B5EF4-FFF2-40B4-BE49-F238E27FC236}">
                  <a16:creationId xmlns:a16="http://schemas.microsoft.com/office/drawing/2014/main" id="{0D9463F5-365B-5D42-ADE8-5679AB346B32}"/>
                </a:ext>
              </a:extLst>
            </p:cNvPr>
            <p:cNvCxnSpPr/>
            <p:nvPr/>
          </p:nvCxnSpPr>
          <p:spPr>
            <a:xfrm flipH="1">
              <a:off x="4731536" y="2818537"/>
              <a:ext cx="989810" cy="7698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Straight Arrow Connector 14">
              <a:extLst>
                <a:ext uri="{FF2B5EF4-FFF2-40B4-BE49-F238E27FC236}">
                  <a16:creationId xmlns:a16="http://schemas.microsoft.com/office/drawing/2014/main" id="{B36D8FF0-1C2E-2B49-B0A9-A1FFADA1F28D}"/>
                </a:ext>
              </a:extLst>
            </p:cNvPr>
            <p:cNvCxnSpPr>
              <a:stCxn id="24" idx="1"/>
              <a:endCxn id="22" idx="5"/>
            </p:cNvCxnSpPr>
            <p:nvPr/>
          </p:nvCxnSpPr>
          <p:spPr>
            <a:xfrm flipH="1" flipV="1">
              <a:off x="4333553" y="3571858"/>
              <a:ext cx="627852" cy="77898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8" name="Straight Arrow Connector 25">
              <a:extLst>
                <a:ext uri="{FF2B5EF4-FFF2-40B4-BE49-F238E27FC236}">
                  <a16:creationId xmlns:a16="http://schemas.microsoft.com/office/drawing/2014/main" id="{E0F43465-5D0C-BB46-95A1-EDD236C9D31A}"/>
                </a:ext>
              </a:extLst>
            </p:cNvPr>
            <p:cNvCxnSpPr/>
            <p:nvPr/>
          </p:nvCxnSpPr>
          <p:spPr>
            <a:xfrm flipV="1">
              <a:off x="1837583" y="3577357"/>
              <a:ext cx="595259" cy="74049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9" name="Straight Arrow Connector 27">
              <a:extLst>
                <a:ext uri="{FF2B5EF4-FFF2-40B4-BE49-F238E27FC236}">
                  <a16:creationId xmlns:a16="http://schemas.microsoft.com/office/drawing/2014/main" id="{EED3F21E-9F08-2F4C-8EED-4B8DA02DB24F}"/>
                </a:ext>
              </a:extLst>
            </p:cNvPr>
            <p:cNvCxnSpPr/>
            <p:nvPr/>
          </p:nvCxnSpPr>
          <p:spPr>
            <a:xfrm flipH="1" flipV="1">
              <a:off x="1127389" y="2730558"/>
              <a:ext cx="243593" cy="148098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30">
              <a:extLst>
                <a:ext uri="{FF2B5EF4-FFF2-40B4-BE49-F238E27FC236}">
                  <a16:creationId xmlns:a16="http://schemas.microsoft.com/office/drawing/2014/main" id="{0084A958-A6D7-154E-8493-E37C16AE5D00}"/>
                </a:ext>
              </a:extLst>
            </p:cNvPr>
            <p:cNvCxnSpPr>
              <a:stCxn id="28" idx="0"/>
            </p:cNvCxnSpPr>
            <p:nvPr/>
          </p:nvCxnSpPr>
          <p:spPr>
            <a:xfrm flipV="1">
              <a:off x="2789654" y="3962265"/>
              <a:ext cx="274471" cy="160012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Straight Arrow Connector 32">
              <a:extLst>
                <a:ext uri="{FF2B5EF4-FFF2-40B4-BE49-F238E27FC236}">
                  <a16:creationId xmlns:a16="http://schemas.microsoft.com/office/drawing/2014/main" id="{01216426-4A77-104F-8C3A-1B1A3728019A}"/>
                </a:ext>
              </a:extLst>
            </p:cNvPr>
            <p:cNvCxnSpPr>
              <a:stCxn id="28" idx="7"/>
            </p:cNvCxnSpPr>
            <p:nvPr/>
          </p:nvCxnSpPr>
          <p:spPr>
            <a:xfrm flipV="1">
              <a:off x="2983499" y="4953863"/>
              <a:ext cx="1816655" cy="68916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37">
              <a:extLst>
                <a:ext uri="{FF2B5EF4-FFF2-40B4-BE49-F238E27FC236}">
                  <a16:creationId xmlns:a16="http://schemas.microsoft.com/office/drawing/2014/main" id="{50762117-D196-E945-8903-D5384261AED9}"/>
                </a:ext>
              </a:extLst>
            </p:cNvPr>
            <p:cNvCxnSpPr/>
            <p:nvPr/>
          </p:nvCxnSpPr>
          <p:spPr>
            <a:xfrm flipH="1" flipV="1">
              <a:off x="1998834" y="4601947"/>
              <a:ext cx="2828767" cy="13746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39">
              <a:extLst>
                <a:ext uri="{FF2B5EF4-FFF2-40B4-BE49-F238E27FC236}">
                  <a16:creationId xmlns:a16="http://schemas.microsoft.com/office/drawing/2014/main" id="{E47B04FE-6CDC-0244-AC7B-D19483D3B1BB}"/>
                </a:ext>
              </a:extLst>
            </p:cNvPr>
            <p:cNvCxnSpPr/>
            <p:nvPr/>
          </p:nvCxnSpPr>
          <p:spPr>
            <a:xfrm flipH="1" flipV="1">
              <a:off x="3390059" y="3989759"/>
              <a:ext cx="236731" cy="187505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4" name="Straight Arrow Connector 41">
              <a:extLst>
                <a:ext uri="{FF2B5EF4-FFF2-40B4-BE49-F238E27FC236}">
                  <a16:creationId xmlns:a16="http://schemas.microsoft.com/office/drawing/2014/main" id="{03A0AFF5-831B-C547-B539-C676594CEA52}"/>
                </a:ext>
              </a:extLst>
            </p:cNvPr>
            <p:cNvCxnSpPr/>
            <p:nvPr/>
          </p:nvCxnSpPr>
          <p:spPr>
            <a:xfrm flipV="1">
              <a:off x="3800050" y="5133487"/>
              <a:ext cx="1140770" cy="79181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44">
              <a:extLst>
                <a:ext uri="{FF2B5EF4-FFF2-40B4-BE49-F238E27FC236}">
                  <a16:creationId xmlns:a16="http://schemas.microsoft.com/office/drawing/2014/main" id="{C10BFC32-026A-4C44-B1FC-CFC6D7CD3960}"/>
                </a:ext>
              </a:extLst>
            </p:cNvPr>
            <p:cNvCxnSpPr>
              <a:stCxn id="30" idx="7"/>
            </p:cNvCxnSpPr>
            <p:nvPr/>
          </p:nvCxnSpPr>
          <p:spPr>
            <a:xfrm flipV="1">
              <a:off x="4719528" y="5287450"/>
              <a:ext cx="461455" cy="72032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6" name="Straight Arrow Connector 46">
              <a:extLst>
                <a:ext uri="{FF2B5EF4-FFF2-40B4-BE49-F238E27FC236}">
                  <a16:creationId xmlns:a16="http://schemas.microsoft.com/office/drawing/2014/main" id="{5A93599E-0661-A34A-BDB8-1E304484474E}"/>
                </a:ext>
              </a:extLst>
            </p:cNvPr>
            <p:cNvCxnSpPr/>
            <p:nvPr/>
          </p:nvCxnSpPr>
          <p:spPr>
            <a:xfrm flipH="1" flipV="1">
              <a:off x="3963018" y="3859623"/>
              <a:ext cx="562665" cy="211699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7" name="Straight Arrow Connector 48">
              <a:extLst>
                <a:ext uri="{FF2B5EF4-FFF2-40B4-BE49-F238E27FC236}">
                  <a16:creationId xmlns:a16="http://schemas.microsoft.com/office/drawing/2014/main" id="{1F768BE2-0420-8945-9CB0-53D967332F1E}"/>
                </a:ext>
              </a:extLst>
            </p:cNvPr>
            <p:cNvCxnSpPr/>
            <p:nvPr/>
          </p:nvCxnSpPr>
          <p:spPr>
            <a:xfrm flipV="1">
              <a:off x="6750613" y="5195805"/>
              <a:ext cx="300203" cy="7294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8" name="Straight Arrow Connector 56">
              <a:extLst>
                <a:ext uri="{FF2B5EF4-FFF2-40B4-BE49-F238E27FC236}">
                  <a16:creationId xmlns:a16="http://schemas.microsoft.com/office/drawing/2014/main" id="{E2406D9B-BADA-FD4A-9762-703C72905C92}"/>
                </a:ext>
              </a:extLst>
            </p:cNvPr>
            <p:cNvCxnSpPr>
              <a:stCxn id="32" idx="1"/>
            </p:cNvCxnSpPr>
            <p:nvPr/>
          </p:nvCxnSpPr>
          <p:spPr>
            <a:xfrm flipH="1" flipV="1">
              <a:off x="7314994" y="5182975"/>
              <a:ext cx="370536" cy="689169"/>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9" name="Straight Arrow Connector 59">
              <a:extLst>
                <a:ext uri="{FF2B5EF4-FFF2-40B4-BE49-F238E27FC236}">
                  <a16:creationId xmlns:a16="http://schemas.microsoft.com/office/drawing/2014/main" id="{1A7558E2-4897-5A49-A80C-BE0C69BDCB9D}"/>
                </a:ext>
              </a:extLst>
            </p:cNvPr>
            <p:cNvCxnSpPr>
              <a:stCxn id="25" idx="1"/>
            </p:cNvCxnSpPr>
            <p:nvPr/>
          </p:nvCxnSpPr>
          <p:spPr>
            <a:xfrm flipH="1" flipV="1">
              <a:off x="4647479" y="3199780"/>
              <a:ext cx="2230077" cy="127936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61">
              <a:extLst>
                <a:ext uri="{FF2B5EF4-FFF2-40B4-BE49-F238E27FC236}">
                  <a16:creationId xmlns:a16="http://schemas.microsoft.com/office/drawing/2014/main" id="{9014F391-7D3D-8C48-A5A2-886D66E3E8C3}"/>
                </a:ext>
              </a:extLst>
            </p:cNvPr>
            <p:cNvCxnSpPr/>
            <p:nvPr/>
          </p:nvCxnSpPr>
          <p:spPr>
            <a:xfrm flipH="1" flipV="1">
              <a:off x="5898038" y="4898876"/>
              <a:ext cx="873160" cy="5498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43007">
              <a:extLst>
                <a:ext uri="{FF2B5EF4-FFF2-40B4-BE49-F238E27FC236}">
                  <a16:creationId xmlns:a16="http://schemas.microsoft.com/office/drawing/2014/main" id="{C56C1C53-F0EB-2B4D-8609-14A5B8475836}"/>
                </a:ext>
              </a:extLst>
            </p:cNvPr>
            <p:cNvCxnSpPr/>
            <p:nvPr/>
          </p:nvCxnSpPr>
          <p:spPr>
            <a:xfrm>
              <a:off x="5877452" y="4601947"/>
              <a:ext cx="873160" cy="6781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22" name="Oval 4">
              <a:extLst>
                <a:ext uri="{FF2B5EF4-FFF2-40B4-BE49-F238E27FC236}">
                  <a16:creationId xmlns:a16="http://schemas.microsoft.com/office/drawing/2014/main" id="{6B03AF93-6722-A14D-BD4A-67C399C6D4D7}"/>
                </a:ext>
              </a:extLst>
            </p:cNvPr>
            <p:cNvSpPr/>
            <p:nvPr/>
          </p:nvSpPr>
          <p:spPr>
            <a:xfrm>
              <a:off x="2057159" y="1295400"/>
              <a:ext cx="2667515" cy="2666865"/>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B</a:t>
              </a:r>
            </a:p>
            <a:p>
              <a:pPr algn="ctr" eaLnBrk="1" hangingPunct="1">
                <a:defRPr/>
              </a:pPr>
              <a:r>
                <a:rPr lang="en-US" sz="1500" b="1" dirty="0">
                  <a:latin typeface="STHeiti Light" charset="-122"/>
                  <a:ea typeface="STHeiti Light" charset="-122"/>
                  <a:cs typeface="STHeiti Light" charset="-122"/>
                </a:rPr>
                <a:t>38.4</a:t>
              </a:r>
            </a:p>
            <a:p>
              <a:pPr algn="ctr" eaLnBrk="1" hangingPunct="1">
                <a:defRPr/>
              </a:pPr>
              <a:endParaRPr lang="en-US" sz="1500" b="1" dirty="0">
                <a:latin typeface="STHeiti Light" charset="-122"/>
                <a:ea typeface="STHeiti Light" charset="-122"/>
                <a:cs typeface="STHeiti Light" charset="-122"/>
              </a:endParaRPr>
            </a:p>
          </p:txBody>
        </p:sp>
        <p:sp>
          <p:nvSpPr>
            <p:cNvPr id="23" name="Oval 8">
              <a:extLst>
                <a:ext uri="{FF2B5EF4-FFF2-40B4-BE49-F238E27FC236}">
                  <a16:creationId xmlns:a16="http://schemas.microsoft.com/office/drawing/2014/main" id="{7D25450E-6A44-3946-9E0E-6E1A419E4F7E}"/>
                </a:ext>
              </a:extLst>
            </p:cNvPr>
            <p:cNvSpPr/>
            <p:nvPr/>
          </p:nvSpPr>
          <p:spPr>
            <a:xfrm>
              <a:off x="5714485" y="1295400"/>
              <a:ext cx="2667515" cy="2666865"/>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C</a:t>
              </a:r>
            </a:p>
            <a:p>
              <a:pPr algn="ctr" eaLnBrk="1" hangingPunct="1">
                <a:defRPr/>
              </a:pPr>
              <a:r>
                <a:rPr lang="en-US" sz="1500" b="1" dirty="0">
                  <a:latin typeface="STHeiti Light" charset="-122"/>
                  <a:ea typeface="STHeiti Light" charset="-122"/>
                  <a:cs typeface="STHeiti Light" charset="-122"/>
                </a:rPr>
                <a:t>34.3</a:t>
              </a:r>
            </a:p>
          </p:txBody>
        </p:sp>
        <p:sp>
          <p:nvSpPr>
            <p:cNvPr id="24" name="Oval 12">
              <a:extLst>
                <a:ext uri="{FF2B5EF4-FFF2-40B4-BE49-F238E27FC236}">
                  <a16:creationId xmlns:a16="http://schemas.microsoft.com/office/drawing/2014/main" id="{3EE83561-C86A-5F41-AA32-395ADDE88A4C}"/>
                </a:ext>
              </a:extLst>
            </p:cNvPr>
            <p:cNvSpPr/>
            <p:nvPr/>
          </p:nvSpPr>
          <p:spPr>
            <a:xfrm>
              <a:off x="4800154" y="4191378"/>
              <a:ext cx="1097884" cy="1096073"/>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E</a:t>
              </a:r>
            </a:p>
            <a:p>
              <a:pPr algn="ctr" eaLnBrk="1" hangingPunct="1">
                <a:defRPr/>
              </a:pPr>
              <a:r>
                <a:rPr lang="en-US" sz="1500" b="1" dirty="0">
                  <a:latin typeface="STHeiti Light" charset="-122"/>
                  <a:ea typeface="STHeiti Light" charset="-122"/>
                  <a:cs typeface="STHeiti Light" charset="-122"/>
                </a:rPr>
                <a:t>8.1</a:t>
              </a:r>
            </a:p>
          </p:txBody>
        </p:sp>
        <p:sp>
          <p:nvSpPr>
            <p:cNvPr id="25" name="Oval 15">
              <a:extLst>
                <a:ext uri="{FF2B5EF4-FFF2-40B4-BE49-F238E27FC236}">
                  <a16:creationId xmlns:a16="http://schemas.microsoft.com/office/drawing/2014/main" id="{1A0A8746-BD81-3D4D-BC41-86A3FF73B23B}"/>
                </a:ext>
              </a:extLst>
            </p:cNvPr>
            <p:cNvSpPr/>
            <p:nvPr/>
          </p:nvSpPr>
          <p:spPr>
            <a:xfrm>
              <a:off x="6755760" y="4360004"/>
              <a:ext cx="823413" cy="82297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F</a:t>
              </a:r>
            </a:p>
            <a:p>
              <a:pPr algn="ctr" eaLnBrk="1" hangingPunct="1">
                <a:defRPr/>
              </a:pPr>
              <a:r>
                <a:rPr lang="en-US" sz="1500" b="1" dirty="0">
                  <a:latin typeface="STHeiti Light" charset="-122"/>
                  <a:ea typeface="STHeiti Light" charset="-122"/>
                  <a:cs typeface="STHeiti Light" charset="-122"/>
                </a:rPr>
                <a:t>3.9</a:t>
              </a:r>
            </a:p>
          </p:txBody>
        </p:sp>
        <p:sp>
          <p:nvSpPr>
            <p:cNvPr id="26" name="Oval 17">
              <a:extLst>
                <a:ext uri="{FF2B5EF4-FFF2-40B4-BE49-F238E27FC236}">
                  <a16:creationId xmlns:a16="http://schemas.microsoft.com/office/drawing/2014/main" id="{29820563-0BE5-B340-85D8-69975A373983}"/>
                </a:ext>
              </a:extLst>
            </p:cNvPr>
            <p:cNvSpPr/>
            <p:nvPr/>
          </p:nvSpPr>
          <p:spPr>
            <a:xfrm>
              <a:off x="1147974" y="4191378"/>
              <a:ext cx="823413" cy="821138"/>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D</a:t>
              </a:r>
            </a:p>
            <a:p>
              <a:pPr algn="ctr" eaLnBrk="1" hangingPunct="1">
                <a:defRPr/>
              </a:pPr>
              <a:r>
                <a:rPr lang="en-US" sz="1500" b="1" dirty="0">
                  <a:latin typeface="STHeiti Light" charset="-122"/>
                  <a:ea typeface="STHeiti Light" charset="-122"/>
                  <a:cs typeface="STHeiti Light" charset="-122"/>
                </a:rPr>
                <a:t>3.9</a:t>
              </a:r>
            </a:p>
          </p:txBody>
        </p:sp>
        <p:sp>
          <p:nvSpPr>
            <p:cNvPr id="27" name="Oval 18">
              <a:extLst>
                <a:ext uri="{FF2B5EF4-FFF2-40B4-BE49-F238E27FC236}">
                  <a16:creationId xmlns:a16="http://schemas.microsoft.com/office/drawing/2014/main" id="{B414277F-0B70-DA43-9737-6F11A1E8C8B4}"/>
                </a:ext>
              </a:extLst>
            </p:cNvPr>
            <p:cNvSpPr/>
            <p:nvPr/>
          </p:nvSpPr>
          <p:spPr>
            <a:xfrm>
              <a:off x="762000" y="1979070"/>
              <a:ext cx="732494" cy="731327"/>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A</a:t>
              </a:r>
            </a:p>
            <a:p>
              <a:pPr algn="ctr" eaLnBrk="1" hangingPunct="1">
                <a:defRPr/>
              </a:pPr>
              <a:r>
                <a:rPr lang="en-US" sz="1500" b="1" dirty="0">
                  <a:latin typeface="STHeiti Light" charset="-122"/>
                  <a:ea typeface="STHeiti Light" charset="-122"/>
                  <a:cs typeface="STHeiti Light" charset="-122"/>
                </a:rPr>
                <a:t>3.3</a:t>
              </a:r>
            </a:p>
          </p:txBody>
        </p:sp>
        <p:sp>
          <p:nvSpPr>
            <p:cNvPr id="28" name="Oval 19">
              <a:extLst>
                <a:ext uri="{FF2B5EF4-FFF2-40B4-BE49-F238E27FC236}">
                  <a16:creationId xmlns:a16="http://schemas.microsoft.com/office/drawing/2014/main" id="{897249FC-4F64-4241-BA8F-D9BFDC257174}"/>
                </a:ext>
              </a:extLst>
            </p:cNvPr>
            <p:cNvSpPr/>
            <p:nvPr/>
          </p:nvSpPr>
          <p:spPr>
            <a:xfrm>
              <a:off x="2515183" y="5562385"/>
              <a:ext cx="548942" cy="549869"/>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1.6</a:t>
              </a:r>
            </a:p>
          </p:txBody>
        </p:sp>
        <p:sp>
          <p:nvSpPr>
            <p:cNvPr id="29" name="Oval 21">
              <a:extLst>
                <a:ext uri="{FF2B5EF4-FFF2-40B4-BE49-F238E27FC236}">
                  <a16:creationId xmlns:a16="http://schemas.microsoft.com/office/drawing/2014/main" id="{6C338D7A-7D48-4743-983D-23D165A0F3E3}"/>
                </a:ext>
              </a:extLst>
            </p:cNvPr>
            <p:cNvSpPr/>
            <p:nvPr/>
          </p:nvSpPr>
          <p:spPr>
            <a:xfrm>
              <a:off x="3352320" y="5837319"/>
              <a:ext cx="548942" cy="548036"/>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1.6</a:t>
              </a:r>
            </a:p>
          </p:txBody>
        </p:sp>
        <p:sp>
          <p:nvSpPr>
            <p:cNvPr id="30" name="Oval 22">
              <a:extLst>
                <a:ext uri="{FF2B5EF4-FFF2-40B4-BE49-F238E27FC236}">
                  <a16:creationId xmlns:a16="http://schemas.microsoft.com/office/drawing/2014/main" id="{F9751BBD-70C3-3446-86EF-ED5FCBA9E170}"/>
                </a:ext>
              </a:extLst>
            </p:cNvPr>
            <p:cNvSpPr/>
            <p:nvPr/>
          </p:nvSpPr>
          <p:spPr>
            <a:xfrm>
              <a:off x="4251212" y="5927131"/>
              <a:ext cx="548942" cy="549869"/>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1.6</a:t>
              </a:r>
            </a:p>
          </p:txBody>
        </p:sp>
        <p:sp>
          <p:nvSpPr>
            <p:cNvPr id="31" name="Oval 23">
              <a:extLst>
                <a:ext uri="{FF2B5EF4-FFF2-40B4-BE49-F238E27FC236}">
                  <a16:creationId xmlns:a16="http://schemas.microsoft.com/office/drawing/2014/main" id="{8F634312-A8DF-634B-9C52-5A8FA5E512B3}"/>
                </a:ext>
              </a:extLst>
            </p:cNvPr>
            <p:cNvSpPr/>
            <p:nvPr/>
          </p:nvSpPr>
          <p:spPr>
            <a:xfrm>
              <a:off x="6385224" y="5877643"/>
              <a:ext cx="548942" cy="549869"/>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1.6</a:t>
              </a:r>
            </a:p>
          </p:txBody>
        </p:sp>
        <p:sp>
          <p:nvSpPr>
            <p:cNvPr id="32" name="Oval 24">
              <a:extLst>
                <a:ext uri="{FF2B5EF4-FFF2-40B4-BE49-F238E27FC236}">
                  <a16:creationId xmlns:a16="http://schemas.microsoft.com/office/drawing/2014/main" id="{C5EFC1C7-1C9D-7F4D-8CCA-CC2CB2173446}"/>
                </a:ext>
              </a:extLst>
            </p:cNvPr>
            <p:cNvSpPr/>
            <p:nvPr/>
          </p:nvSpPr>
          <p:spPr>
            <a:xfrm>
              <a:off x="7604904" y="5791496"/>
              <a:ext cx="548942" cy="549869"/>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anchor="ctr" anchorCtr="1"/>
            <a:lstStyle/>
            <a:p>
              <a:pPr algn="ctr" eaLnBrk="1" hangingPunct="1">
                <a:defRPr/>
              </a:pPr>
              <a:r>
                <a:rPr lang="en-US" sz="1500" b="1" dirty="0">
                  <a:latin typeface="STHeiti Light" charset="-122"/>
                  <a:ea typeface="STHeiti Light" charset="-122"/>
                  <a:cs typeface="STHeiti Light" charset="-122"/>
                </a:rPr>
                <a:t>1.6</a:t>
              </a:r>
            </a:p>
          </p:txBody>
        </p:sp>
      </p:grpSp>
      <p:sp>
        <p:nvSpPr>
          <p:cNvPr id="33" name="Footer Placeholder 3">
            <a:extLst>
              <a:ext uri="{FF2B5EF4-FFF2-40B4-BE49-F238E27FC236}">
                <a16:creationId xmlns:a16="http://schemas.microsoft.com/office/drawing/2014/main" id="{DBE70A46-4F2F-BA4B-A769-ED354AA03C85}"/>
              </a:ext>
            </a:extLst>
          </p:cNvPr>
          <p:cNvSpPr txBox="1">
            <a:spLocks/>
          </p:cNvSpPr>
          <p:nvPr/>
        </p:nvSpPr>
        <p:spPr>
          <a:xfrm>
            <a:off x="5702061" y="5337147"/>
            <a:ext cx="2347807" cy="273844"/>
          </a:xfrm>
          <a:prstGeom prst="rect">
            <a:avLst/>
          </a:prstGeom>
        </p:spPr>
        <p:txBody>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dirty="0">
                <a:latin typeface="STHeiti Light" charset="-122"/>
                <a:ea typeface="STHeiti Light" charset="-122"/>
                <a:cs typeface="STHeiti Light" charset="-122"/>
              </a:rPr>
              <a:t>*</a:t>
            </a:r>
            <a:r>
              <a:rPr lang="en-US" altLang="zh-CN" dirty="0">
                <a:latin typeface="STHeiti Light" charset="-122"/>
                <a:ea typeface="STHeiti Light" charset="-122"/>
                <a:cs typeface="STHeiti Light" charset="-122"/>
              </a:rPr>
              <a:t>Figure</a:t>
            </a:r>
            <a:r>
              <a:rPr lang="zh-CN" altLang="en-US" dirty="0">
                <a:latin typeface="STHeiti Light" charset="-122"/>
                <a:ea typeface="STHeiti Light" charset="-122"/>
                <a:cs typeface="STHeiti Light" charset="-122"/>
              </a:rPr>
              <a:t> </a:t>
            </a:r>
            <a:r>
              <a:rPr lang="en-US" altLang="zh-CN" dirty="0">
                <a:latin typeface="STHeiti Light" charset="-122"/>
                <a:ea typeface="STHeiti Light" charset="-122"/>
                <a:cs typeface="STHeiti Light" charset="-122"/>
              </a:rPr>
              <a:t>from</a:t>
            </a:r>
            <a:r>
              <a:rPr lang="zh-CN" altLang="en-US" dirty="0">
                <a:latin typeface="STHeiti Light" charset="-122"/>
                <a:ea typeface="STHeiti Light" charset="-122"/>
                <a:cs typeface="STHeiti Light" charset="-122"/>
              </a:rPr>
              <a:t> </a:t>
            </a:r>
            <a:r>
              <a:rPr lang="en-US" dirty="0">
                <a:latin typeface="STHeiti Light" charset="-122"/>
                <a:ea typeface="STHeiti Light" charset="-122"/>
                <a:cs typeface="STHeiti Light" charset="-122"/>
              </a:rPr>
              <a:t>J. </a:t>
            </a:r>
            <a:r>
              <a:rPr lang="en-US" dirty="0" err="1">
                <a:latin typeface="STHeiti Light" charset="-122"/>
                <a:ea typeface="STHeiti Light" charset="-122"/>
                <a:cs typeface="STHeiti Light" charset="-122"/>
              </a:rPr>
              <a:t>Leskovec</a:t>
            </a:r>
            <a:endParaRPr lang="en-US" dirty="0">
              <a:latin typeface="STHeiti Light" charset="-122"/>
              <a:ea typeface="STHeiti Light" charset="-122"/>
              <a:cs typeface="STHeiti Light" charset="-122"/>
            </a:endParaRPr>
          </a:p>
        </p:txBody>
      </p:sp>
      <p:pic>
        <p:nvPicPr>
          <p:cNvPr id="34" name="图片 2">
            <a:extLst>
              <a:ext uri="{FF2B5EF4-FFF2-40B4-BE49-F238E27FC236}">
                <a16:creationId xmlns:a16="http://schemas.microsoft.com/office/drawing/2014/main" id="{95505E97-CE45-F34F-8788-044E49AF2B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3623" y="5293368"/>
            <a:ext cx="4046935" cy="43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909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44792117-4AB4-F84B-9948-C06487D4C802}"/>
              </a:ext>
            </a:extLst>
          </p:cNvPr>
          <p:cNvSpPr>
            <a:spLocks noGrp="1"/>
          </p:cNvSpPr>
          <p:nvPr>
            <p:ph type="title"/>
          </p:nvPr>
        </p:nvSpPr>
        <p:spPr/>
        <p:txBody>
          <a:bodyPr/>
          <a:lstStyle/>
          <a:p>
            <a:pPr eaLnBrk="1" hangingPunct="1"/>
            <a:r>
              <a:rPr kumimoji="0" lang="en-US" altLang="zh-CN"/>
              <a:t>How well does GraphLab scale?</a:t>
            </a:r>
          </a:p>
        </p:txBody>
      </p:sp>
      <p:sp>
        <p:nvSpPr>
          <p:cNvPr id="65538" name="Content Placeholder 2">
            <a:extLst>
              <a:ext uri="{FF2B5EF4-FFF2-40B4-BE49-F238E27FC236}">
                <a16:creationId xmlns:a16="http://schemas.microsoft.com/office/drawing/2014/main" id="{ACFF70CD-BB63-8C4E-9515-3BC47CD12C30}"/>
              </a:ext>
            </a:extLst>
          </p:cNvPr>
          <p:cNvSpPr>
            <a:spLocks noGrp="1"/>
          </p:cNvSpPr>
          <p:nvPr>
            <p:ph idx="1"/>
          </p:nvPr>
        </p:nvSpPr>
        <p:spPr>
          <a:xfrm>
            <a:off x="146050" y="1293813"/>
            <a:ext cx="8788400" cy="1203325"/>
          </a:xfrm>
        </p:spPr>
        <p:txBody>
          <a:bodyPr/>
          <a:lstStyle/>
          <a:p>
            <a:pPr marL="0" indent="0" eaLnBrk="1" hangingPunct="1">
              <a:buFont typeface="Arial" panose="020B0604020202020204" pitchFamily="34" charset="0"/>
              <a:buNone/>
            </a:pPr>
            <a:r>
              <a:rPr kumimoji="0" lang="en-US" altLang="zh-CN"/>
              <a:t>Yahoo Altavista Web Graph (2002):</a:t>
            </a:r>
          </a:p>
          <a:p>
            <a:pPr marL="0" indent="0" eaLnBrk="1" hangingPunct="1">
              <a:buFont typeface="Arial" panose="020B0604020202020204" pitchFamily="34" charset="0"/>
              <a:buNone/>
            </a:pPr>
            <a:r>
              <a:rPr kumimoji="0" lang="en-US" altLang="zh-CN" sz="2800"/>
              <a:t>	One of the largest publicly available webgraphs</a:t>
            </a:r>
          </a:p>
        </p:txBody>
      </p:sp>
      <p:sp>
        <p:nvSpPr>
          <p:cNvPr id="4" name="Rectangle 3">
            <a:extLst>
              <a:ext uri="{FF2B5EF4-FFF2-40B4-BE49-F238E27FC236}">
                <a16:creationId xmlns:a16="http://schemas.microsoft.com/office/drawing/2014/main" id="{12C9E494-C0F2-D847-B815-265664051B78}"/>
              </a:ext>
            </a:extLst>
          </p:cNvPr>
          <p:cNvSpPr>
            <a:spLocks noChangeArrowheads="1"/>
          </p:cNvSpPr>
          <p:nvPr/>
        </p:nvSpPr>
        <p:spPr bwMode="auto">
          <a:xfrm>
            <a:off x="1684338" y="2365375"/>
            <a:ext cx="57515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b="1"/>
              <a:t>1.4B Webpages,  6.6 Billion Links</a:t>
            </a:r>
          </a:p>
        </p:txBody>
      </p:sp>
      <p:grpSp>
        <p:nvGrpSpPr>
          <p:cNvPr id="2" name="Group 8">
            <a:extLst>
              <a:ext uri="{FF2B5EF4-FFF2-40B4-BE49-F238E27FC236}">
                <a16:creationId xmlns:a16="http://schemas.microsoft.com/office/drawing/2014/main" id="{DC1A4B89-E3D8-FF4B-9637-6098E79CC12F}"/>
              </a:ext>
            </a:extLst>
          </p:cNvPr>
          <p:cNvGrpSpPr>
            <a:grpSpLocks/>
          </p:cNvGrpSpPr>
          <p:nvPr/>
        </p:nvGrpSpPr>
        <p:grpSpPr bwMode="auto">
          <a:xfrm>
            <a:off x="882650" y="4652963"/>
            <a:ext cx="2921000" cy="1981200"/>
            <a:chOff x="789443" y="4193825"/>
            <a:chExt cx="3346890" cy="2270156"/>
          </a:xfrm>
        </p:grpSpPr>
        <p:pic>
          <p:nvPicPr>
            <p:cNvPr id="65548" name="Picture 6">
              <a:extLst>
                <a:ext uri="{FF2B5EF4-FFF2-40B4-BE49-F238E27FC236}">
                  <a16:creationId xmlns:a16="http://schemas.microsoft.com/office/drawing/2014/main" id="{67DF2EB1-F8F6-0C4C-AC65-F6C80D19F6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6955" y="4193825"/>
              <a:ext cx="2518295" cy="17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9" name="Rectangle 7">
              <a:extLst>
                <a:ext uri="{FF2B5EF4-FFF2-40B4-BE49-F238E27FC236}">
                  <a16:creationId xmlns:a16="http://schemas.microsoft.com/office/drawing/2014/main" id="{3459F860-1114-4A43-A7A4-2008F165A75D}"/>
                </a:ext>
              </a:extLst>
            </p:cNvPr>
            <p:cNvSpPr>
              <a:spLocks noChangeArrowheads="1"/>
            </p:cNvSpPr>
            <p:nvPr/>
          </p:nvSpPr>
          <p:spPr bwMode="auto">
            <a:xfrm>
              <a:off x="789443" y="5940761"/>
              <a:ext cx="33468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2800" b="1"/>
                <a:t>1024 Cores (2048 HT)</a:t>
              </a:r>
            </a:p>
          </p:txBody>
        </p:sp>
      </p:grpSp>
      <p:grpSp>
        <p:nvGrpSpPr>
          <p:cNvPr id="3" name="Group 14">
            <a:extLst>
              <a:ext uri="{FF2B5EF4-FFF2-40B4-BE49-F238E27FC236}">
                <a16:creationId xmlns:a16="http://schemas.microsoft.com/office/drawing/2014/main" id="{891C5A77-4EFD-A245-9F08-B58CC9D876F5}"/>
              </a:ext>
            </a:extLst>
          </p:cNvPr>
          <p:cNvGrpSpPr>
            <a:grpSpLocks/>
          </p:cNvGrpSpPr>
          <p:nvPr/>
        </p:nvGrpSpPr>
        <p:grpSpPr bwMode="auto">
          <a:xfrm>
            <a:off x="5635625" y="4481513"/>
            <a:ext cx="2584450" cy="2152650"/>
            <a:chOff x="5634938" y="4309916"/>
            <a:chExt cx="2584523" cy="2152929"/>
          </a:xfrm>
        </p:grpSpPr>
        <p:pic>
          <p:nvPicPr>
            <p:cNvPr id="65546" name="Picture 12">
              <a:extLst>
                <a:ext uri="{FF2B5EF4-FFF2-40B4-BE49-F238E27FC236}">
                  <a16:creationId xmlns:a16="http://schemas.microsoft.com/office/drawing/2014/main" id="{BE543E1F-87D8-B240-8EB6-49292DB6C7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4938" y="4309916"/>
              <a:ext cx="2584523" cy="14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Rectangle 13">
              <a:extLst>
                <a:ext uri="{FF2B5EF4-FFF2-40B4-BE49-F238E27FC236}">
                  <a16:creationId xmlns:a16="http://schemas.microsoft.com/office/drawing/2014/main" id="{8381353A-89B8-CF48-A291-0D09F182E111}"/>
                </a:ext>
              </a:extLst>
            </p:cNvPr>
            <p:cNvSpPr>
              <a:spLocks noChangeArrowheads="1"/>
            </p:cNvSpPr>
            <p:nvPr/>
          </p:nvSpPr>
          <p:spPr bwMode="auto">
            <a:xfrm>
              <a:off x="5963653" y="5939625"/>
              <a:ext cx="19195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2800" b="1"/>
                <a:t>4.4 TB RAM</a:t>
              </a:r>
            </a:p>
          </p:txBody>
        </p:sp>
      </p:grpSp>
      <p:grpSp>
        <p:nvGrpSpPr>
          <p:cNvPr id="5" name="Group 17">
            <a:extLst>
              <a:ext uri="{FF2B5EF4-FFF2-40B4-BE49-F238E27FC236}">
                <a16:creationId xmlns:a16="http://schemas.microsoft.com/office/drawing/2014/main" id="{D6BB5C46-CCDE-C246-B75B-CB2F0BBC6854}"/>
              </a:ext>
            </a:extLst>
          </p:cNvPr>
          <p:cNvGrpSpPr>
            <a:grpSpLocks/>
          </p:cNvGrpSpPr>
          <p:nvPr/>
        </p:nvGrpSpPr>
        <p:grpSpPr bwMode="auto">
          <a:xfrm>
            <a:off x="3302000" y="3008313"/>
            <a:ext cx="2533650" cy="1535112"/>
            <a:chOff x="3302092" y="3008544"/>
            <a:chExt cx="2533466" cy="1534093"/>
          </a:xfrm>
        </p:grpSpPr>
        <p:sp>
          <p:nvSpPr>
            <p:cNvPr id="65544" name="Rectangle 4">
              <a:extLst>
                <a:ext uri="{FF2B5EF4-FFF2-40B4-BE49-F238E27FC236}">
                  <a16:creationId xmlns:a16="http://schemas.microsoft.com/office/drawing/2014/main" id="{AC581B88-050E-1D49-A0F2-4F1F62C50BA7}"/>
                </a:ext>
              </a:extLst>
            </p:cNvPr>
            <p:cNvSpPr>
              <a:spLocks noChangeArrowheads="1"/>
            </p:cNvSpPr>
            <p:nvPr/>
          </p:nvSpPr>
          <p:spPr bwMode="auto">
            <a:xfrm>
              <a:off x="3436356" y="4019417"/>
              <a:ext cx="22649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2800" b="1"/>
                <a:t>64 HPC Nodes</a:t>
              </a:r>
            </a:p>
          </p:txBody>
        </p:sp>
        <p:pic>
          <p:nvPicPr>
            <p:cNvPr id="65545" name="Picture 16">
              <a:extLst>
                <a:ext uri="{FF2B5EF4-FFF2-40B4-BE49-F238E27FC236}">
                  <a16:creationId xmlns:a16="http://schemas.microsoft.com/office/drawing/2014/main" id="{5CCD6D11-0BC6-1448-ADA1-BD8A667D7E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92" y="3008544"/>
              <a:ext cx="2533466" cy="92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19">
            <a:extLst>
              <a:ext uri="{FF2B5EF4-FFF2-40B4-BE49-F238E27FC236}">
                <a16:creationId xmlns:a16="http://schemas.microsoft.com/office/drawing/2014/main" id="{A78BBD31-A1D3-664C-BEFF-F53E1D9A0DD2}"/>
              </a:ext>
            </a:extLst>
          </p:cNvPr>
          <p:cNvSpPr/>
          <p:nvPr/>
        </p:nvSpPr>
        <p:spPr>
          <a:xfrm>
            <a:off x="457200" y="2971800"/>
            <a:ext cx="8223250" cy="2667000"/>
          </a:xfrm>
          <a:prstGeom prst="rect">
            <a:avLst/>
          </a:prstGeom>
          <a:solidFill>
            <a:schemeClr val="lt1">
              <a:alpha val="90000"/>
            </a:schemeClr>
          </a:solidFill>
          <a:ln>
            <a:noFill/>
          </a:ln>
        </p:spPr>
        <p:style>
          <a:lnRef idx="2">
            <a:schemeClr val="dk1"/>
          </a:lnRef>
          <a:fillRef idx="1">
            <a:schemeClr val="lt1"/>
          </a:fillRef>
          <a:effectRef idx="0">
            <a:schemeClr val="dk1"/>
          </a:effectRef>
          <a:fontRef idx="minor">
            <a:schemeClr val="dk1"/>
          </a:fontRef>
        </p:style>
        <p:txBody>
          <a:bodyPr anchor="ct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pPr algn="ctr" eaLnBrk="1" hangingPunct="1">
              <a:defRPr/>
            </a:pPr>
            <a:endParaRPr kumimoji="0" lang="en-US" altLang="zh-CN" sz="3200" b="1">
              <a:solidFill>
                <a:srgbClr val="000000"/>
              </a:solidFill>
              <a:latin typeface="Calibri" charset="0"/>
            </a:endParaRPr>
          </a:p>
          <a:p>
            <a:pPr algn="ctr" eaLnBrk="1" hangingPunct="1">
              <a:defRPr/>
            </a:pPr>
            <a:r>
              <a:rPr kumimoji="0" lang="en-US" altLang="zh-CN" sz="7200" b="1">
                <a:solidFill>
                  <a:srgbClr val="000000"/>
                </a:solidFill>
                <a:latin typeface="Calibri" charset="0"/>
              </a:rPr>
              <a:t>11 Mins</a:t>
            </a:r>
          </a:p>
          <a:p>
            <a:pPr algn="ctr" eaLnBrk="1" hangingPunct="1">
              <a:defRPr/>
            </a:pPr>
            <a:r>
              <a:rPr kumimoji="0" lang="en-US" altLang="zh-CN" sz="4800" b="1">
                <a:solidFill>
                  <a:srgbClr val="000000"/>
                </a:solidFill>
                <a:latin typeface="Calibri" charset="0"/>
              </a:rPr>
              <a:t>1B links processed per second</a:t>
            </a:r>
          </a:p>
          <a:p>
            <a:pPr algn="ctr" eaLnBrk="1" hangingPunct="1">
              <a:defRPr/>
            </a:pPr>
            <a:r>
              <a:rPr kumimoji="0" lang="en-US" altLang="zh-CN" sz="4800" b="1">
                <a:solidFill>
                  <a:srgbClr val="000000"/>
                </a:solidFill>
                <a:latin typeface="Calibri" charset="0"/>
              </a:rPr>
              <a:t>30 lines of user code</a:t>
            </a:r>
          </a:p>
          <a:p>
            <a:pPr algn="ctr" eaLnBrk="1" hangingPunct="1">
              <a:defRPr/>
            </a:pPr>
            <a:endParaRPr kumimoji="0" lang="en-US" altLang="zh-CN" sz="4800" b="1">
              <a:solidFill>
                <a:srgbClr val="000000"/>
              </a:solidFill>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a:extLst>
              <a:ext uri="{FF2B5EF4-FFF2-40B4-BE49-F238E27FC236}">
                <a16:creationId xmlns:a16="http://schemas.microsoft.com/office/drawing/2014/main" id="{455DDEA8-B66A-4F4E-A1FA-1E4474333497}"/>
              </a:ext>
            </a:extLst>
          </p:cNvPr>
          <p:cNvSpPr>
            <a:spLocks noGrp="1"/>
          </p:cNvSpPr>
          <p:nvPr>
            <p:ph type="title"/>
          </p:nvPr>
        </p:nvSpPr>
        <p:spPr/>
        <p:txBody>
          <a:bodyPr/>
          <a:lstStyle/>
          <a:p>
            <a:r>
              <a:rPr lang="en-US" altLang="zh-CN"/>
              <a:t>PowerLyra</a:t>
            </a:r>
            <a:endParaRPr lang="zh-CN" altLang="en-US"/>
          </a:p>
        </p:txBody>
      </p:sp>
      <p:sp>
        <p:nvSpPr>
          <p:cNvPr id="66562" name="内容占位符 2">
            <a:extLst>
              <a:ext uri="{FF2B5EF4-FFF2-40B4-BE49-F238E27FC236}">
                <a16:creationId xmlns:a16="http://schemas.microsoft.com/office/drawing/2014/main" id="{BE10B224-2F90-FB45-BAD3-1929F13F5D54}"/>
              </a:ext>
            </a:extLst>
          </p:cNvPr>
          <p:cNvSpPr>
            <a:spLocks noGrp="1"/>
          </p:cNvSpPr>
          <p:nvPr>
            <p:ph idx="1"/>
          </p:nvPr>
        </p:nvSpPr>
        <p:spPr/>
        <p:txBody>
          <a:bodyPr/>
          <a:lstStyle/>
          <a:p>
            <a:r>
              <a:rPr lang="en-US" altLang="zh-CN"/>
              <a:t>PowerGraph</a:t>
            </a:r>
            <a:r>
              <a:rPr lang="zh-CN" altLang="en-US"/>
              <a:t> </a:t>
            </a:r>
            <a:r>
              <a:rPr lang="en-US" altLang="zh-CN"/>
              <a:t>partitions</a:t>
            </a:r>
            <a:r>
              <a:rPr lang="zh-CN" altLang="en-US"/>
              <a:t> </a:t>
            </a:r>
            <a:r>
              <a:rPr lang="en-US" altLang="zh-CN"/>
              <a:t>graph</a:t>
            </a:r>
            <a:r>
              <a:rPr lang="zh-CN" altLang="en-US"/>
              <a:t> </a:t>
            </a:r>
            <a:r>
              <a:rPr lang="en-US" altLang="zh-CN"/>
              <a:t>for</a:t>
            </a:r>
            <a:r>
              <a:rPr lang="zh-CN" altLang="en-US"/>
              <a:t> </a:t>
            </a:r>
            <a:r>
              <a:rPr lang="en-US" altLang="zh-CN"/>
              <a:t>high</a:t>
            </a:r>
            <a:r>
              <a:rPr lang="zh-CN" altLang="en-US"/>
              <a:t> </a:t>
            </a:r>
            <a:r>
              <a:rPr lang="en-US" altLang="zh-CN"/>
              <a:t>degree</a:t>
            </a:r>
            <a:r>
              <a:rPr lang="zh-CN" altLang="en-US"/>
              <a:t> </a:t>
            </a:r>
            <a:r>
              <a:rPr lang="en-US" altLang="zh-CN"/>
              <a:t>vertices,</a:t>
            </a:r>
            <a:r>
              <a:rPr lang="zh-CN" altLang="en-US"/>
              <a:t> </a:t>
            </a:r>
            <a:r>
              <a:rPr lang="en-US" altLang="zh-CN"/>
              <a:t>but</a:t>
            </a:r>
            <a:r>
              <a:rPr lang="zh-CN" altLang="en-US"/>
              <a:t> </a:t>
            </a:r>
            <a:r>
              <a:rPr lang="en-US" altLang="zh-CN"/>
              <a:t>is</a:t>
            </a:r>
            <a:r>
              <a:rPr lang="zh-CN" altLang="en-US"/>
              <a:t> </a:t>
            </a:r>
            <a:r>
              <a:rPr lang="en-US" altLang="zh-CN"/>
              <a:t>not</a:t>
            </a:r>
            <a:r>
              <a:rPr lang="zh-CN" altLang="en-US"/>
              <a:t> </a:t>
            </a:r>
            <a:r>
              <a:rPr lang="en-US" altLang="zh-CN"/>
              <a:t>friendly</a:t>
            </a:r>
            <a:r>
              <a:rPr lang="zh-CN" altLang="en-US"/>
              <a:t> </a:t>
            </a:r>
            <a:r>
              <a:rPr lang="en-US" altLang="zh-CN"/>
              <a:t>to</a:t>
            </a:r>
            <a:r>
              <a:rPr lang="zh-CN" altLang="en-US"/>
              <a:t> </a:t>
            </a:r>
            <a:r>
              <a:rPr lang="en-US" altLang="zh-CN"/>
              <a:t>the</a:t>
            </a:r>
            <a:r>
              <a:rPr lang="zh-CN" altLang="en-US"/>
              <a:t> </a:t>
            </a:r>
            <a:r>
              <a:rPr lang="en-US" altLang="zh-CN"/>
              <a:t>low</a:t>
            </a:r>
            <a:r>
              <a:rPr lang="zh-CN" altLang="en-US"/>
              <a:t> </a:t>
            </a:r>
            <a:r>
              <a:rPr lang="en-US" altLang="zh-CN"/>
              <a:t>degree</a:t>
            </a:r>
            <a:r>
              <a:rPr lang="zh-CN" altLang="en-US"/>
              <a:t> </a:t>
            </a:r>
            <a:r>
              <a:rPr lang="en-US" altLang="zh-CN"/>
              <a:t>vertices(locality)</a:t>
            </a:r>
          </a:p>
          <a:p>
            <a:r>
              <a:rPr lang="en-US" altLang="zh-CN"/>
              <a:t>Optimize</a:t>
            </a:r>
            <a:r>
              <a:rPr lang="zh-CN" altLang="en-US"/>
              <a:t> </a:t>
            </a:r>
            <a:r>
              <a:rPr lang="en-US" altLang="zh-CN"/>
              <a:t>the</a:t>
            </a:r>
            <a:r>
              <a:rPr lang="zh-CN" altLang="en-US"/>
              <a:t> </a:t>
            </a:r>
            <a:r>
              <a:rPr lang="en-US" altLang="zh-CN"/>
              <a:t>low</a:t>
            </a:r>
            <a:r>
              <a:rPr lang="zh-CN" altLang="en-US"/>
              <a:t> </a:t>
            </a:r>
            <a:r>
              <a:rPr lang="en-US" altLang="zh-CN"/>
              <a:t>degree</a:t>
            </a:r>
            <a:r>
              <a:rPr lang="zh-CN" altLang="en-US"/>
              <a:t> </a:t>
            </a:r>
            <a:r>
              <a:rPr lang="en-US" altLang="zh-CN"/>
              <a:t>vertices’</a:t>
            </a:r>
            <a:r>
              <a:rPr lang="zh-CN" altLang="en-US"/>
              <a:t> </a:t>
            </a:r>
            <a:r>
              <a:rPr lang="en-US" altLang="zh-CN"/>
              <a:t>locality</a:t>
            </a:r>
            <a:endParaRPr lang="zh-CN" altLang="en-US"/>
          </a:p>
          <a:p>
            <a:pPr lvl="1"/>
            <a:r>
              <a:rPr lang="en-US" altLang="zh-CN"/>
              <a:t>Avoids</a:t>
            </a:r>
            <a:r>
              <a:rPr lang="zh-CN" altLang="en-US"/>
              <a:t> </a:t>
            </a:r>
            <a:r>
              <a:rPr lang="en-US" altLang="zh-CN"/>
              <a:t>unnecessary</a:t>
            </a:r>
            <a:r>
              <a:rPr lang="zh-CN" altLang="en-US"/>
              <a:t> </a:t>
            </a:r>
            <a:r>
              <a:rPr lang="en-US" altLang="zh-CN"/>
              <a:t>communications</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E6C7-F0C4-FB42-B3C8-060EF91550B4}"/>
              </a:ext>
            </a:extLst>
          </p:cNvPr>
          <p:cNvSpPr>
            <a:spLocks noGrp="1"/>
          </p:cNvSpPr>
          <p:nvPr>
            <p:ph type="title"/>
          </p:nvPr>
        </p:nvSpPr>
        <p:spPr>
          <a:xfrm>
            <a:off x="0" y="0"/>
            <a:ext cx="9144000" cy="1417638"/>
          </a:xfrm>
        </p:spPr>
        <p:txBody>
          <a:bodyPr rtlCol="0">
            <a:normAutofit/>
          </a:bodyPr>
          <a:lstStyle/>
          <a:p>
            <a:pPr>
              <a:defRPr/>
            </a:pPr>
            <a:r>
              <a:rPr lang="en-US" altLang="zh-CN" dirty="0" err="1">
                <a:effectLst>
                  <a:outerShdw blurRad="38100" dist="38100" dir="2700000" algn="tl">
                    <a:srgbClr val="000000">
                      <a:alpha val="43137"/>
                    </a:srgbClr>
                  </a:outerShdw>
                </a:effectLst>
                <a:latin typeface="Eras Medium ITC" pitchFamily="34" charset="0"/>
                <a:ea typeface="Verdana" pitchFamily="34" charset="0"/>
                <a:cs typeface="Verdana" pitchFamily="34" charset="0"/>
              </a:rPr>
              <a:t>PowerLyra</a:t>
            </a:r>
            <a:r>
              <a:rPr lang="zh-CN" altLang="en-US"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性能</a:t>
            </a:r>
            <a:endParaRPr lang="zh-TW" altLang="en-US" dirty="0">
              <a:effectLst>
                <a:outerShdw blurRad="38100" dist="38100" dir="2700000" algn="tl">
                  <a:srgbClr val="000000">
                    <a:alpha val="43137"/>
                  </a:srgbClr>
                </a:outerShdw>
              </a:effectLst>
              <a:latin typeface="Eras Medium ITC" pitchFamily="34" charset="0"/>
              <a:ea typeface="Verdana" pitchFamily="34" charset="0"/>
              <a:cs typeface="Verdana" pitchFamily="34" charset="0"/>
            </a:endParaRPr>
          </a:p>
        </p:txBody>
      </p:sp>
      <p:sp>
        <p:nvSpPr>
          <p:cNvPr id="67586" name="Rectangle 6">
            <a:extLst>
              <a:ext uri="{FF2B5EF4-FFF2-40B4-BE49-F238E27FC236}">
                <a16:creationId xmlns:a16="http://schemas.microsoft.com/office/drawing/2014/main" id="{E849B2C2-3E24-EF49-A92A-67BB58F248DF}"/>
              </a:ext>
            </a:extLst>
          </p:cNvPr>
          <p:cNvSpPr>
            <a:spLocks noChangeArrowheads="1"/>
          </p:cNvSpPr>
          <p:nvPr/>
        </p:nvSpPr>
        <p:spPr bwMode="auto">
          <a:xfrm>
            <a:off x="152400" y="6305550"/>
            <a:ext cx="799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000000"/>
                </a:solidFill>
                <a:latin typeface="Eras Medium ITC" panose="020F0502020204030204" pitchFamily="34" charset="0"/>
                <a:ea typeface="Verdana" panose="020B0604030504040204" pitchFamily="34" charset="0"/>
                <a:cs typeface="Verdana" panose="020B0604030504040204" pitchFamily="34" charset="0"/>
              </a:rPr>
              <a:t>48 machines and </a:t>
            </a:r>
            <a:r>
              <a:rPr kumimoji="0" lang="en-US" altLang="zh-CN" sz="2000" u="sng">
                <a:solidFill>
                  <a:srgbClr val="000000"/>
                </a:solidFill>
                <a:latin typeface="Eras Medium ITC" panose="020F0502020204030204" pitchFamily="34" charset="0"/>
                <a:ea typeface="Verdana" panose="020B0604030504040204" pitchFamily="34" charset="0"/>
                <a:cs typeface="Verdana" panose="020B0604030504040204" pitchFamily="34" charset="0"/>
              </a:rPr>
              <a:t>baseline</a:t>
            </a:r>
            <a:r>
              <a:rPr kumimoji="0" lang="en-US" altLang="zh-CN" sz="2000">
                <a:solidFill>
                  <a:srgbClr val="000000"/>
                </a:solidFill>
                <a:latin typeface="Eras Medium ITC" panose="020F0502020204030204" pitchFamily="34" charset="0"/>
                <a:ea typeface="Verdana" panose="020B0604030504040204" pitchFamily="34" charset="0"/>
                <a:cs typeface="Verdana" panose="020B0604030504040204" pitchFamily="34" charset="0"/>
              </a:rPr>
              <a:t>: PowerGraph + Grid (default) </a:t>
            </a:r>
            <a:endParaRPr kumimoji="0" lang="zh-CN" altLang="en-US" sz="2000">
              <a:solidFill>
                <a:srgbClr val="000000"/>
              </a:solidFill>
              <a:latin typeface="Tahoma" panose="020B0604030504040204" pitchFamily="34" charset="0"/>
              <a:ea typeface="ＭＳ Ｐゴシック" panose="020B0600070205080204" pitchFamily="34" charset="-128"/>
            </a:endParaRPr>
          </a:p>
        </p:txBody>
      </p:sp>
      <p:sp>
        <p:nvSpPr>
          <p:cNvPr id="67587" name="Rectangle 22">
            <a:extLst>
              <a:ext uri="{FF2B5EF4-FFF2-40B4-BE49-F238E27FC236}">
                <a16:creationId xmlns:a16="http://schemas.microsoft.com/office/drawing/2014/main" id="{EF3B8A69-D1A1-AD4B-BE72-76475F4E6DAE}"/>
              </a:ext>
            </a:extLst>
          </p:cNvPr>
          <p:cNvSpPr>
            <a:spLocks noChangeArrowheads="1"/>
          </p:cNvSpPr>
          <p:nvPr/>
        </p:nvSpPr>
        <p:spPr bwMode="auto">
          <a:xfrm>
            <a:off x="6081713" y="5086350"/>
            <a:ext cx="2279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Real-world Graphs</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sp>
        <p:nvSpPr>
          <p:cNvPr id="67588" name="Rectangle 24">
            <a:extLst>
              <a:ext uri="{FF2B5EF4-FFF2-40B4-BE49-F238E27FC236}">
                <a16:creationId xmlns:a16="http://schemas.microsoft.com/office/drawing/2014/main" id="{AD67B5D9-C7F5-174C-981F-D9E47D630CB8}"/>
              </a:ext>
            </a:extLst>
          </p:cNvPr>
          <p:cNvSpPr>
            <a:spLocks noChangeArrowheads="1"/>
          </p:cNvSpPr>
          <p:nvPr/>
        </p:nvSpPr>
        <p:spPr bwMode="auto">
          <a:xfrm>
            <a:off x="1509713" y="5086350"/>
            <a:ext cx="2278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Power-law Graphs</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pic>
        <p:nvPicPr>
          <p:cNvPr id="67589" name="Picture 2">
            <a:extLst>
              <a:ext uri="{FF2B5EF4-FFF2-40B4-BE49-F238E27FC236}">
                <a16:creationId xmlns:a16="http://schemas.microsoft.com/office/drawing/2014/main" id="{6AFE4897-6CE0-5047-A17E-17C1C8F68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05000"/>
            <a:ext cx="88693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11">
            <a:extLst>
              <a:ext uri="{FF2B5EF4-FFF2-40B4-BE49-F238E27FC236}">
                <a16:creationId xmlns:a16="http://schemas.microsoft.com/office/drawing/2014/main" id="{E24D27C7-FB26-F948-B11A-63055F850A1E}"/>
              </a:ext>
            </a:extLst>
          </p:cNvPr>
          <p:cNvSpPr>
            <a:spLocks noChangeArrowheads="1"/>
          </p:cNvSpPr>
          <p:nvPr/>
        </p:nvSpPr>
        <p:spPr bwMode="auto">
          <a:xfrm>
            <a:off x="2133600" y="1189038"/>
            <a:ext cx="26701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Hybrid: 2.02X ~ 2.96X</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sp>
        <p:nvSpPr>
          <p:cNvPr id="67591" name="Rectangle 12">
            <a:extLst>
              <a:ext uri="{FF2B5EF4-FFF2-40B4-BE49-F238E27FC236}">
                <a16:creationId xmlns:a16="http://schemas.microsoft.com/office/drawing/2014/main" id="{14E3F4F5-B08F-6943-873B-CD48B8837F8B}"/>
              </a:ext>
            </a:extLst>
          </p:cNvPr>
          <p:cNvSpPr>
            <a:spLocks noChangeArrowheads="1"/>
          </p:cNvSpPr>
          <p:nvPr/>
        </p:nvSpPr>
        <p:spPr bwMode="auto">
          <a:xfrm>
            <a:off x="2133600" y="1589088"/>
            <a:ext cx="26701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Ginger: 2.17X ~ 3.26X</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sp>
        <p:nvSpPr>
          <p:cNvPr id="67592" name="Rectangle 14">
            <a:extLst>
              <a:ext uri="{FF2B5EF4-FFF2-40B4-BE49-F238E27FC236}">
                <a16:creationId xmlns:a16="http://schemas.microsoft.com/office/drawing/2014/main" id="{5F0A8E87-D91E-A241-B0C9-4463B9AFC514}"/>
              </a:ext>
            </a:extLst>
          </p:cNvPr>
          <p:cNvSpPr>
            <a:spLocks noChangeArrowheads="1"/>
          </p:cNvSpPr>
          <p:nvPr/>
        </p:nvSpPr>
        <p:spPr bwMode="auto">
          <a:xfrm>
            <a:off x="5314950" y="1125538"/>
            <a:ext cx="26701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Hybrid: 1.40X ~ 2.05X</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sp>
        <p:nvSpPr>
          <p:cNvPr id="67593" name="Rectangle 15">
            <a:extLst>
              <a:ext uri="{FF2B5EF4-FFF2-40B4-BE49-F238E27FC236}">
                <a16:creationId xmlns:a16="http://schemas.microsoft.com/office/drawing/2014/main" id="{2E7AB28A-FC4B-474B-BA30-D04E1915C48D}"/>
              </a:ext>
            </a:extLst>
          </p:cNvPr>
          <p:cNvSpPr>
            <a:spLocks noChangeArrowheads="1"/>
          </p:cNvSpPr>
          <p:nvPr/>
        </p:nvSpPr>
        <p:spPr bwMode="auto">
          <a:xfrm>
            <a:off x="5314950" y="1525588"/>
            <a:ext cx="27622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000">
                <a:solidFill>
                  <a:srgbClr val="FF0066"/>
                </a:solidFill>
                <a:latin typeface="Eras Medium ITC" panose="020F0502020204030204" pitchFamily="34" charset="0"/>
                <a:ea typeface="Verdana" panose="020B0604030504040204" pitchFamily="34" charset="0"/>
                <a:cs typeface="Verdana" panose="020B0604030504040204" pitchFamily="34" charset="0"/>
              </a:rPr>
              <a:t>Ginger: 1.97X ~ 5.53X</a:t>
            </a:r>
            <a:endParaRPr kumimoji="0" lang="zh-CN" altLang="en-US" sz="2000">
              <a:solidFill>
                <a:srgbClr val="FF0066"/>
              </a:solidFill>
              <a:latin typeface="Tahoma" panose="020B0604030504040204" pitchFamily="34" charset="0"/>
              <a:ea typeface="ＭＳ Ｐゴシック" panose="020B0600070205080204" pitchFamily="34" charset="-128"/>
            </a:endParaRPr>
          </a:p>
        </p:txBody>
      </p:sp>
      <p:sp>
        <p:nvSpPr>
          <p:cNvPr id="17" name="Rectangle 16">
            <a:extLst>
              <a:ext uri="{FF2B5EF4-FFF2-40B4-BE49-F238E27FC236}">
                <a16:creationId xmlns:a16="http://schemas.microsoft.com/office/drawing/2014/main" id="{1AA080AC-2B7C-9542-A57E-D7FE5B64A295}"/>
              </a:ext>
            </a:extLst>
          </p:cNvPr>
          <p:cNvSpPr/>
          <p:nvPr/>
        </p:nvSpPr>
        <p:spPr>
          <a:xfrm>
            <a:off x="1752600" y="5562600"/>
            <a:ext cx="6080125" cy="461963"/>
          </a:xfrm>
          <a:prstGeom prst="rect">
            <a:avLst/>
          </a:prstGeom>
        </p:spPr>
        <p:txBody>
          <a:bodyPr>
            <a:spAutoFit/>
          </a:bodyPr>
          <a:lstStyle/>
          <a:p>
            <a:pPr algn="ctr" eaLnBrk="1" hangingPunct="1">
              <a:defRPr/>
            </a:pPr>
            <a:r>
              <a:rPr lang="en-US" altLang="zh-CN" sz="24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PageRank</a:t>
            </a:r>
            <a:r>
              <a:rPr lang="en-US" altLang="zh-CN" sz="2000" b="1" dirty="0">
                <a:solidFill>
                  <a:prstClr val="black"/>
                </a:solidFill>
                <a:effectLst>
                  <a:outerShdw blurRad="38100" dist="38100" dir="2700000" algn="tl">
                    <a:srgbClr val="000000">
                      <a:alpha val="43137"/>
                    </a:srgbClr>
                  </a:outerShdw>
                </a:effectLst>
                <a:latin typeface="Eras Medium ITC" pitchFamily="34" charset="0"/>
                <a:ea typeface="Verdana" pitchFamily="34" charset="0"/>
                <a:cs typeface="Verdana" pitchFamily="34" charset="0"/>
              </a:rPr>
              <a:t>  </a:t>
            </a:r>
            <a:r>
              <a:rPr lang="en-US" altLang="zh-CN" sz="2000" dirty="0">
                <a:solidFill>
                  <a:prstClr val="black"/>
                </a:solidFill>
                <a:latin typeface="Eras Medium ITC" pitchFamily="34" charset="0"/>
                <a:ea typeface="Verdana" pitchFamily="34" charset="0"/>
                <a:cs typeface="Verdana" pitchFamily="34" charset="0"/>
              </a:rPr>
              <a:t>Gather: IN / Scatter: OUT</a:t>
            </a:r>
            <a:endParaRPr lang="zh-CN" altLang="en-US" sz="2000" dirty="0">
              <a:solidFill>
                <a:prstClr val="black"/>
              </a:solidFill>
              <a:latin typeface="Tahoma" charset="0"/>
              <a:ea typeface="ＭＳ Ｐゴシック" charset="-128"/>
            </a:endParaRPr>
          </a:p>
        </p:txBody>
      </p:sp>
      <p:cxnSp>
        <p:nvCxnSpPr>
          <p:cNvPr id="18" name="Straight Arrow Connector 17">
            <a:extLst>
              <a:ext uri="{FF2B5EF4-FFF2-40B4-BE49-F238E27FC236}">
                <a16:creationId xmlns:a16="http://schemas.microsoft.com/office/drawing/2014/main" id="{12A7EE25-9DC5-FD4C-9D92-A41655D33AEB}"/>
              </a:ext>
            </a:extLst>
          </p:cNvPr>
          <p:cNvCxnSpPr/>
          <p:nvPr/>
        </p:nvCxnSpPr>
        <p:spPr>
          <a:xfrm flipV="1">
            <a:off x="533400" y="4819650"/>
            <a:ext cx="0" cy="75565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67596" name="TextBox 18">
            <a:extLst>
              <a:ext uri="{FF2B5EF4-FFF2-40B4-BE49-F238E27FC236}">
                <a16:creationId xmlns:a16="http://schemas.microsoft.com/office/drawing/2014/main" id="{A29D4600-350F-9340-8126-71DA4E7342D9}"/>
              </a:ext>
            </a:extLst>
          </p:cNvPr>
          <p:cNvSpPr txBox="1">
            <a:spLocks noChangeArrowheads="1"/>
          </p:cNvSpPr>
          <p:nvPr/>
        </p:nvSpPr>
        <p:spPr bwMode="auto">
          <a:xfrm>
            <a:off x="152400" y="5102225"/>
            <a:ext cx="7556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en-US" altLang="zh-CN" sz="2000">
                <a:solidFill>
                  <a:srgbClr val="FF3399"/>
                </a:solidFill>
                <a:latin typeface="Eras Medium ITC" panose="020F0502020204030204" pitchFamily="34" charset="0"/>
                <a:ea typeface="ＭＳ Ｐゴシック" panose="020B0600070205080204" pitchFamily="34" charset="-128"/>
              </a:rPr>
              <a:t>better</a:t>
            </a:r>
            <a:endParaRPr kumimoji="0" lang="zh-CN" altLang="en-US" sz="2000">
              <a:solidFill>
                <a:srgbClr val="FF3399"/>
              </a:solidFill>
              <a:latin typeface="Eras Medium ITC" panose="020F0502020204030204" pitchFamily="34" charset="0"/>
              <a:ea typeface="ＭＳ Ｐゴシック" panose="020B0600070205080204"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67F6F-369F-C140-BBEB-8A7DC382D67F}"/>
              </a:ext>
            </a:extLst>
          </p:cNvPr>
          <p:cNvSpPr>
            <a:spLocks noGrp="1"/>
          </p:cNvSpPr>
          <p:nvPr>
            <p:ph type="title"/>
          </p:nvPr>
        </p:nvSpPr>
        <p:spPr/>
        <p:txBody>
          <a:bodyPr/>
          <a:lstStyle/>
          <a:p>
            <a:r>
              <a:rPr lang="en-US" altLang="zh-CN" dirty="0"/>
              <a:t>Outline</a:t>
            </a:r>
            <a:endParaRPr kumimoji="1" lang="zh-CN" altLang="en-US" dirty="0"/>
          </a:p>
        </p:txBody>
      </p:sp>
      <p:sp>
        <p:nvSpPr>
          <p:cNvPr id="3" name="内容占位符 2">
            <a:extLst>
              <a:ext uri="{FF2B5EF4-FFF2-40B4-BE49-F238E27FC236}">
                <a16:creationId xmlns:a16="http://schemas.microsoft.com/office/drawing/2014/main" id="{3E05D512-445A-C647-80CF-C13F30A2B2EF}"/>
              </a:ext>
            </a:extLst>
          </p:cNvPr>
          <p:cNvSpPr>
            <a:spLocks noGrp="1"/>
          </p:cNvSpPr>
          <p:nvPr>
            <p:ph idx="1"/>
          </p:nvPr>
        </p:nvSpPr>
        <p:spPr/>
        <p:txBody>
          <a:bodyPr/>
          <a:lstStyle/>
          <a:p>
            <a:r>
              <a:rPr lang="en-US" altLang="zh-CN" dirty="0"/>
              <a:t>Applications of Graph Analysis</a:t>
            </a:r>
          </a:p>
          <a:p>
            <a:r>
              <a:rPr lang="en-US" altLang="zh-CN" dirty="0"/>
              <a:t>Vertex-centric graph processing</a:t>
            </a:r>
          </a:p>
          <a:p>
            <a:r>
              <a:rPr kumimoji="1" lang="en-US" altLang="zh-CN" dirty="0"/>
              <a:t>Asynchronous processing</a:t>
            </a:r>
          </a:p>
          <a:p>
            <a:r>
              <a:rPr lang="en-US" altLang="zh-CN" dirty="0"/>
              <a:t>Graph partition on power law graphs and GAS model</a:t>
            </a:r>
          </a:p>
          <a:p>
            <a:r>
              <a:rPr kumimoji="1" lang="en-US" altLang="zh-CN" dirty="0">
                <a:solidFill>
                  <a:srgbClr val="FF0000"/>
                </a:solidFill>
              </a:rPr>
              <a:t>Out</a:t>
            </a:r>
            <a:r>
              <a:rPr kumimoji="1" lang="zh-CN" altLang="en-US" dirty="0">
                <a:solidFill>
                  <a:srgbClr val="FF0000"/>
                </a:solidFill>
              </a:rPr>
              <a:t> </a:t>
            </a:r>
            <a:r>
              <a:rPr kumimoji="1" lang="en-US" altLang="zh-CN" dirty="0">
                <a:solidFill>
                  <a:srgbClr val="FF0000"/>
                </a:solidFill>
              </a:rPr>
              <a:t>of core graph processing</a:t>
            </a:r>
          </a:p>
          <a:p>
            <a:endParaRPr kumimoji="1" lang="zh-CN" altLang="en-US" dirty="0"/>
          </a:p>
        </p:txBody>
      </p:sp>
    </p:spTree>
    <p:extLst>
      <p:ext uri="{BB962C8B-B14F-4D97-AF65-F5344CB8AC3E}">
        <p14:creationId xmlns:p14="http://schemas.microsoft.com/office/powerpoint/2010/main" val="112631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A0F9D-7066-A248-AC46-53D21C4078A5}"/>
              </a:ext>
            </a:extLst>
          </p:cNvPr>
          <p:cNvSpPr>
            <a:spLocks noGrp="1"/>
          </p:cNvSpPr>
          <p:nvPr>
            <p:ph type="title"/>
          </p:nvPr>
        </p:nvSpPr>
        <p:spPr/>
        <p:txBody>
          <a:bodyPr/>
          <a:lstStyle/>
          <a:p>
            <a:r>
              <a:rPr kumimoji="1" lang="en-US" altLang="zh-CN" dirty="0"/>
              <a:t>Out-of-core</a:t>
            </a:r>
            <a:r>
              <a:rPr kumimoji="1" lang="zh-CN" altLang="en-US" dirty="0"/>
              <a:t> </a:t>
            </a:r>
            <a:r>
              <a:rPr kumimoji="1" lang="en-US" altLang="zh-CN" dirty="0"/>
              <a:t>Graph</a:t>
            </a:r>
            <a:r>
              <a:rPr kumimoji="1" lang="zh-CN" altLang="en-US" dirty="0"/>
              <a:t> </a:t>
            </a:r>
            <a:r>
              <a:rPr kumimoji="1" lang="en-US" altLang="zh-CN" dirty="0"/>
              <a:t>Processing</a:t>
            </a:r>
            <a:endParaRPr kumimoji="1" lang="zh-CN" altLang="en-US" dirty="0"/>
          </a:p>
        </p:txBody>
      </p:sp>
      <p:sp>
        <p:nvSpPr>
          <p:cNvPr id="3" name="内容占位符 2">
            <a:extLst>
              <a:ext uri="{FF2B5EF4-FFF2-40B4-BE49-F238E27FC236}">
                <a16:creationId xmlns:a16="http://schemas.microsoft.com/office/drawing/2014/main" id="{ED3D65B0-2331-9B4F-B4DB-35D9D202A79B}"/>
              </a:ext>
            </a:extLst>
          </p:cNvPr>
          <p:cNvSpPr>
            <a:spLocks noGrp="1"/>
          </p:cNvSpPr>
          <p:nvPr>
            <p:ph idx="1"/>
          </p:nvPr>
        </p:nvSpPr>
        <p:spPr>
          <a:xfrm>
            <a:off x="457200" y="1406887"/>
            <a:ext cx="8229600" cy="4525963"/>
          </a:xfrm>
        </p:spPr>
        <p:txBody>
          <a:bodyPr/>
          <a:lstStyle/>
          <a:p>
            <a:r>
              <a:rPr kumimoji="1" lang="en-US" altLang="zh-CN" dirty="0"/>
              <a:t>Processing</a:t>
            </a:r>
            <a:r>
              <a:rPr kumimoji="1" lang="zh-CN" altLang="en-US" dirty="0"/>
              <a:t> </a:t>
            </a:r>
            <a:r>
              <a:rPr kumimoji="1" lang="en-US" altLang="zh-CN" dirty="0"/>
              <a:t>large</a:t>
            </a:r>
            <a:r>
              <a:rPr kumimoji="1" lang="zh-CN" altLang="en-US" dirty="0"/>
              <a:t> </a:t>
            </a:r>
            <a:r>
              <a:rPr kumimoji="1" lang="en-US" altLang="zh-CN" dirty="0"/>
              <a:t>graphs</a:t>
            </a:r>
            <a:r>
              <a:rPr kumimoji="1" lang="zh-CN" altLang="en-US" dirty="0"/>
              <a:t> </a:t>
            </a:r>
            <a:r>
              <a:rPr kumimoji="1" lang="en-US" altLang="zh-CN" dirty="0"/>
              <a:t>with</a:t>
            </a:r>
            <a:r>
              <a:rPr kumimoji="1" lang="zh-CN" altLang="en-US" dirty="0"/>
              <a:t> </a:t>
            </a:r>
            <a:r>
              <a:rPr kumimoji="1" lang="en-US" altLang="zh-CN" dirty="0"/>
              <a:t>limited</a:t>
            </a:r>
            <a:r>
              <a:rPr kumimoji="1" lang="zh-CN" altLang="en-US" dirty="0"/>
              <a:t> </a:t>
            </a:r>
            <a:r>
              <a:rPr kumimoji="1" lang="en-US" altLang="zh-CN" dirty="0"/>
              <a:t>memory</a:t>
            </a:r>
          </a:p>
          <a:p>
            <a:pPr lvl="1"/>
            <a:r>
              <a:rPr lang="en-US" altLang="zh-CN" dirty="0"/>
              <a:t>Low</a:t>
            </a:r>
            <a:r>
              <a:rPr lang="zh-CN" altLang="en-US" dirty="0"/>
              <a:t> </a:t>
            </a:r>
            <a:r>
              <a:rPr lang="en-US" altLang="zh-CN" dirty="0"/>
              <a:t>cost</a:t>
            </a:r>
            <a:r>
              <a:rPr lang="zh-CN" altLang="en-US" dirty="0"/>
              <a:t> </a:t>
            </a:r>
            <a:r>
              <a:rPr lang="en-US" altLang="zh-CN" dirty="0"/>
              <a:t>graph analysis engine </a:t>
            </a:r>
            <a:endParaRPr kumimoji="1" lang="zh-CN" altLang="en-US" dirty="0"/>
          </a:p>
        </p:txBody>
      </p:sp>
      <p:pic>
        <p:nvPicPr>
          <p:cNvPr id="4" name="Picture 2">
            <a:extLst>
              <a:ext uri="{FF2B5EF4-FFF2-40B4-BE49-F238E27FC236}">
                <a16:creationId xmlns:a16="http://schemas.microsoft.com/office/drawing/2014/main" id="{7439F8D1-743A-9448-A108-095F6092A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6692945" cy="44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35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9C712-4658-3140-A749-4A744DEFD342}"/>
              </a:ext>
            </a:extLst>
          </p:cNvPr>
          <p:cNvSpPr>
            <a:spLocks noGrp="1"/>
          </p:cNvSpPr>
          <p:nvPr>
            <p:ph type="title"/>
          </p:nvPr>
        </p:nvSpPr>
        <p:spPr/>
        <p:txBody>
          <a:bodyPr/>
          <a:lstStyle/>
          <a:p>
            <a:r>
              <a:rPr lang="en-US" altLang="zh-CN" dirty="0"/>
              <a:t>Single machine out-of-core graph processing</a:t>
            </a:r>
            <a:endParaRPr kumimoji="1" lang="zh-CN" altLang="en-US" dirty="0"/>
          </a:p>
        </p:txBody>
      </p:sp>
      <p:sp>
        <p:nvSpPr>
          <p:cNvPr id="3" name="内容占位符 2">
            <a:extLst>
              <a:ext uri="{FF2B5EF4-FFF2-40B4-BE49-F238E27FC236}">
                <a16:creationId xmlns:a16="http://schemas.microsoft.com/office/drawing/2014/main" id="{78C05939-87A3-D049-8B10-E04D055C07BC}"/>
              </a:ext>
            </a:extLst>
          </p:cNvPr>
          <p:cNvSpPr>
            <a:spLocks noGrp="1"/>
          </p:cNvSpPr>
          <p:nvPr>
            <p:ph idx="1"/>
          </p:nvPr>
        </p:nvSpPr>
        <p:spPr/>
        <p:txBody>
          <a:bodyPr/>
          <a:lstStyle/>
          <a:p>
            <a:r>
              <a:rPr lang="en-US" altLang="zh-CN" dirty="0"/>
              <a:t>Reorder computing and memory accessing</a:t>
            </a:r>
          </a:p>
          <a:p>
            <a:pPr lvl="1"/>
            <a:r>
              <a:rPr kumimoji="1" lang="en-US" altLang="zh-CN" dirty="0" err="1"/>
              <a:t>GraphChi</a:t>
            </a:r>
            <a:endParaRPr kumimoji="1" lang="en-US" altLang="zh-CN" dirty="0"/>
          </a:p>
          <a:p>
            <a:pPr marL="457200" lvl="1" indent="0">
              <a:buNone/>
            </a:pPr>
            <a:r>
              <a:rPr lang="en" altLang="zh-CN" sz="1800" dirty="0" err="1"/>
              <a:t>Kyrola</a:t>
            </a:r>
            <a:r>
              <a:rPr lang="en" altLang="zh-CN" sz="1800" dirty="0"/>
              <a:t>, A., </a:t>
            </a:r>
            <a:r>
              <a:rPr lang="en" altLang="zh-CN" sz="1800" dirty="0" err="1"/>
              <a:t>Blelloch</a:t>
            </a:r>
            <a:r>
              <a:rPr lang="en" altLang="zh-CN" sz="1800" dirty="0"/>
              <a:t>, G., &amp; </a:t>
            </a:r>
            <a:r>
              <a:rPr lang="en" altLang="zh-CN" sz="1800" dirty="0" err="1"/>
              <a:t>Guestrin</a:t>
            </a:r>
            <a:r>
              <a:rPr lang="en" altLang="zh-CN" sz="1800" dirty="0"/>
              <a:t>, C. (2012). </a:t>
            </a:r>
            <a:r>
              <a:rPr lang="en" altLang="zh-CN" sz="1800" dirty="0" err="1"/>
              <a:t>Graphchi</a:t>
            </a:r>
            <a:r>
              <a:rPr lang="en" altLang="zh-CN" sz="1800" dirty="0"/>
              <a:t>: Large-scale graph computation on just a {PC}. In </a:t>
            </a:r>
            <a:r>
              <a:rPr lang="en" altLang="zh-CN" sz="1800" i="1" dirty="0"/>
              <a:t>Presented as part of the 10th {USENIX} Symposium on Operating Systems Design and Implementation ({OSDI} 12)</a:t>
            </a:r>
            <a:r>
              <a:rPr lang="en" altLang="zh-CN" sz="1800" dirty="0"/>
              <a:t> (pp. 31-46).</a:t>
            </a:r>
            <a:endParaRPr kumimoji="1" lang="en-US" altLang="zh-CN" sz="1800" dirty="0"/>
          </a:p>
          <a:p>
            <a:pPr lvl="1"/>
            <a:r>
              <a:rPr lang="en-US" altLang="zh-CN" dirty="0" err="1"/>
              <a:t>Xstream</a:t>
            </a:r>
            <a:endParaRPr lang="en-US" altLang="zh-CN" dirty="0"/>
          </a:p>
          <a:p>
            <a:pPr marL="457200" lvl="1" indent="0">
              <a:buNone/>
            </a:pPr>
            <a:r>
              <a:rPr lang="en" altLang="zh-CN" sz="1800" dirty="0"/>
              <a:t>Roy, A., </a:t>
            </a:r>
            <a:r>
              <a:rPr lang="en" altLang="zh-CN" sz="1800" dirty="0" err="1"/>
              <a:t>Mihailovic</a:t>
            </a:r>
            <a:r>
              <a:rPr lang="en" altLang="zh-CN" sz="1800" dirty="0"/>
              <a:t>, I., &amp; </a:t>
            </a:r>
            <a:r>
              <a:rPr lang="en" altLang="zh-CN" sz="1800" dirty="0" err="1"/>
              <a:t>Zwaenepoel</a:t>
            </a:r>
            <a:r>
              <a:rPr lang="en" altLang="zh-CN" sz="1800" dirty="0"/>
              <a:t>, W. (2013, November). X-stream: Edge-centric graph processing using streaming partitions. In </a:t>
            </a:r>
            <a:r>
              <a:rPr lang="en" altLang="zh-CN" sz="1800" i="1" dirty="0"/>
              <a:t>Proceedings of the Twenty-Fourth ACM Symposium on Operating Systems Principles</a:t>
            </a:r>
            <a:r>
              <a:rPr lang="en" altLang="zh-CN" sz="1800" dirty="0"/>
              <a:t> (pp. 472-488).</a:t>
            </a:r>
            <a:endParaRPr lang="en-US" altLang="zh-CN" sz="1800" dirty="0"/>
          </a:p>
          <a:p>
            <a:pPr lvl="1"/>
            <a:r>
              <a:rPr kumimoji="1" lang="en-US" altLang="zh-CN" dirty="0" err="1"/>
              <a:t>GridGraph</a:t>
            </a:r>
            <a:endParaRPr kumimoji="1" lang="en-US" altLang="zh-CN" dirty="0"/>
          </a:p>
          <a:p>
            <a:pPr marL="457200" lvl="1" indent="0">
              <a:buNone/>
            </a:pPr>
            <a:r>
              <a:rPr lang="en" altLang="zh-CN" sz="1800" dirty="0"/>
              <a:t>Zhu, X., Han, W., &amp; Chen, W. (2015). </a:t>
            </a:r>
            <a:r>
              <a:rPr lang="en" altLang="zh-CN" sz="1800" dirty="0" err="1"/>
              <a:t>GridGraph</a:t>
            </a:r>
            <a:r>
              <a:rPr lang="en" altLang="zh-CN" sz="1800" dirty="0"/>
              <a:t>: Large-scale graph processing on a single machine using 2-level hierarchical partitioning. In </a:t>
            </a:r>
            <a:r>
              <a:rPr lang="en" altLang="zh-CN" sz="1800" i="1" dirty="0"/>
              <a:t>2015 {USENIX} Annual Technical Conference ({USENIX}{ATC} 15)</a:t>
            </a:r>
            <a:r>
              <a:rPr lang="en" altLang="zh-CN" sz="1800" dirty="0"/>
              <a:t> (pp. 375-386).</a:t>
            </a:r>
            <a:endParaRPr kumimoji="1" lang="zh-CN" altLang="en-US" sz="1800" dirty="0"/>
          </a:p>
        </p:txBody>
      </p:sp>
    </p:spTree>
    <p:extLst>
      <p:ext uri="{BB962C8B-B14F-4D97-AF65-F5344CB8AC3E}">
        <p14:creationId xmlns:p14="http://schemas.microsoft.com/office/powerpoint/2010/main" val="3332876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a:extLst>
              <a:ext uri="{FF2B5EF4-FFF2-40B4-BE49-F238E27FC236}">
                <a16:creationId xmlns:a16="http://schemas.microsoft.com/office/drawing/2014/main" id="{93271504-4C0E-8145-962F-C082BBCDBA7F}"/>
              </a:ext>
            </a:extLst>
          </p:cNvPr>
          <p:cNvSpPr>
            <a:spLocks noGrp="1"/>
          </p:cNvSpPr>
          <p:nvPr>
            <p:ph type="title"/>
          </p:nvPr>
        </p:nvSpPr>
        <p:spPr/>
        <p:txBody>
          <a:bodyPr/>
          <a:lstStyle/>
          <a:p>
            <a:pPr eaLnBrk="1" hangingPunct="1"/>
            <a:endParaRPr kumimoji="0" lang="zh-CN" altLang="en-US"/>
          </a:p>
        </p:txBody>
      </p:sp>
      <p:sp>
        <p:nvSpPr>
          <p:cNvPr id="56322" name="内容占位符 2">
            <a:extLst>
              <a:ext uri="{FF2B5EF4-FFF2-40B4-BE49-F238E27FC236}">
                <a16:creationId xmlns:a16="http://schemas.microsoft.com/office/drawing/2014/main" id="{055ECF54-0645-1447-888D-47A5501DC798}"/>
              </a:ext>
            </a:extLst>
          </p:cNvPr>
          <p:cNvSpPr>
            <a:spLocks noGrp="1"/>
          </p:cNvSpPr>
          <p:nvPr>
            <p:ph idx="1"/>
          </p:nvPr>
        </p:nvSpPr>
        <p:spPr/>
        <p:txBody>
          <a:bodyPr/>
          <a:lstStyle/>
          <a:p>
            <a:pPr eaLnBrk="1" hangingPunct="1"/>
            <a:endParaRPr kumimoji="0" lang="zh-CN" altLang="en-US"/>
          </a:p>
        </p:txBody>
      </p:sp>
      <p:pic>
        <p:nvPicPr>
          <p:cNvPr id="56323" name="Picture 2">
            <a:extLst>
              <a:ext uri="{FF2B5EF4-FFF2-40B4-BE49-F238E27FC236}">
                <a16:creationId xmlns:a16="http://schemas.microsoft.com/office/drawing/2014/main" id="{2BB79854-F199-7F4B-8E8B-9A0F64599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285750"/>
            <a:ext cx="8988425"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873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9D2C250C-A028-CF42-B254-E832E83745D0}"/>
              </a:ext>
            </a:extLst>
          </p:cNvPr>
          <p:cNvSpPr>
            <a:spLocks noGrp="1"/>
          </p:cNvSpPr>
          <p:nvPr>
            <p:ph type="title"/>
          </p:nvPr>
        </p:nvSpPr>
        <p:spPr/>
        <p:txBody>
          <a:bodyPr/>
          <a:lstStyle/>
          <a:p>
            <a:r>
              <a:rPr lang="en-US" altLang="zh-CN" dirty="0"/>
              <a:t>Generalized</a:t>
            </a:r>
            <a:r>
              <a:rPr lang="zh-CN" altLang="en-US" dirty="0"/>
              <a:t> </a:t>
            </a:r>
            <a:r>
              <a:rPr lang="en-US" altLang="zh-CN" dirty="0"/>
              <a:t>Graph</a:t>
            </a:r>
            <a:r>
              <a:rPr lang="zh-CN" altLang="en-US" dirty="0"/>
              <a:t> </a:t>
            </a:r>
            <a:r>
              <a:rPr lang="en-US" altLang="zh-CN" dirty="0"/>
              <a:t>Processing</a:t>
            </a:r>
            <a:r>
              <a:rPr lang="zh-CN" altLang="en-US" dirty="0"/>
              <a:t> </a:t>
            </a:r>
          </a:p>
        </p:txBody>
      </p:sp>
      <p:sp>
        <p:nvSpPr>
          <p:cNvPr id="74754" name="Rectangle 6">
            <a:extLst>
              <a:ext uri="{FF2B5EF4-FFF2-40B4-BE49-F238E27FC236}">
                <a16:creationId xmlns:a16="http://schemas.microsoft.com/office/drawing/2014/main" id="{EFA008D7-EC50-5A48-BC0F-594A7D302057}"/>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4755" name="Rectangle 6">
            <a:extLst>
              <a:ext uri="{FF2B5EF4-FFF2-40B4-BE49-F238E27FC236}">
                <a16:creationId xmlns:a16="http://schemas.microsoft.com/office/drawing/2014/main" id="{0B2DA083-808E-6E41-A8E5-99FDFC395C1A}"/>
              </a:ext>
            </a:extLst>
          </p:cNvPr>
          <p:cNvSpPr>
            <a:spLocks noChangeArrowheads="1"/>
          </p:cNvSpPr>
          <p:nvPr/>
        </p:nvSpPr>
        <p:spPr bwMode="auto">
          <a:xfrm>
            <a:off x="365125" y="1665288"/>
            <a:ext cx="3981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endParaRPr kumimoji="0" lang="en-US" altLang="zh-CN" sz="2400">
              <a:latin typeface="Arial" panose="020B0604020202020204" pitchFamily="34" charset="0"/>
            </a:endParaRPr>
          </a:p>
          <a:p>
            <a:pPr eaLnBrk="1" hangingPunct="1">
              <a:spcBef>
                <a:spcPct val="0"/>
              </a:spcBef>
              <a:buFontTx/>
              <a:buNone/>
            </a:pPr>
            <a:r>
              <a:rPr kumimoji="0" lang="en-US" altLang="zh-CN" sz="2400">
                <a:latin typeface="Arial" panose="020B0604020202020204" pitchFamily="34" charset="0"/>
              </a:rPr>
              <a:t>   if</a:t>
            </a:r>
            <a:r>
              <a:rPr kumimoji="0" lang="zh-CN" altLang="en-US" sz="2400">
                <a:latin typeface="Arial" panose="020B0604020202020204" pitchFamily="34" charset="0"/>
              </a:rPr>
              <a:t> </a:t>
            </a:r>
            <a:r>
              <a:rPr kumimoji="0" lang="en-US" altLang="zh-CN" sz="2400">
                <a:latin typeface="Arial" panose="020B0604020202020204" pitchFamily="34" charset="0"/>
              </a:rPr>
              <a:t>v</a:t>
            </a:r>
            <a:r>
              <a:rPr kumimoji="0" lang="zh-CN" altLang="en-US" sz="2400">
                <a:latin typeface="Arial" panose="020B0604020202020204" pitchFamily="34" charset="0"/>
              </a:rPr>
              <a:t> </a:t>
            </a:r>
            <a:r>
              <a:rPr kumimoji="0" lang="en-US" altLang="zh-CN" sz="2400">
                <a:latin typeface="Arial" panose="020B0604020202020204" pitchFamily="34" charset="0"/>
              </a:rPr>
              <a:t>is</a:t>
            </a:r>
            <a:r>
              <a:rPr kumimoji="0" lang="zh-CN" altLang="en-US" sz="2400">
                <a:latin typeface="Arial" panose="020B0604020202020204" pitchFamily="34" charset="0"/>
              </a:rPr>
              <a:t> </a:t>
            </a:r>
            <a:r>
              <a:rPr kumimoji="0" lang="en-US" altLang="zh-CN" sz="2400">
                <a:latin typeface="Arial" panose="020B0604020202020204" pitchFamily="34" charset="0"/>
              </a:rPr>
              <a:t>active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to v</a:t>
            </a:r>
          </a:p>
          <a:p>
            <a:pPr eaLnBrk="1" hangingPunct="1">
              <a:spcBef>
                <a:spcPct val="0"/>
              </a:spcBef>
              <a:buFontTx/>
              <a:buNone/>
            </a:pPr>
            <a:r>
              <a:rPr kumimoji="0" lang="en-US" altLang="zh-CN" sz="2400">
                <a:latin typeface="Arial" panose="020B0604020202020204" pitchFamily="34" charset="0"/>
              </a:rPr>
              <a:t>         gather update along e</a:t>
            </a:r>
            <a:endParaRPr kumimoji="0" lang="zh-CN" altLang="en-US" sz="2400">
              <a:latin typeface="Arial" panose="020B0604020202020204" pitchFamily="34" charset="0"/>
            </a:endParaRPr>
          </a:p>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apply</a:t>
            </a:r>
            <a:r>
              <a:rPr kumimoji="0" lang="zh-CN" altLang="en-US" sz="2400">
                <a:latin typeface="Arial" panose="020B0604020202020204" pitchFamily="34" charset="0"/>
              </a:rPr>
              <a:t> </a:t>
            </a:r>
            <a:r>
              <a:rPr kumimoji="0" lang="en-US" altLang="zh-CN" sz="2400">
                <a:latin typeface="Arial" panose="020B0604020202020204" pitchFamily="34" charset="0"/>
              </a:rPr>
              <a:t>updated</a:t>
            </a:r>
            <a:r>
              <a:rPr kumimoji="0" lang="zh-CN" altLang="en-US" sz="2400">
                <a:latin typeface="Arial" panose="020B0604020202020204" pitchFamily="34" charset="0"/>
              </a:rPr>
              <a:t> </a:t>
            </a:r>
            <a:r>
              <a:rPr kumimoji="0" lang="en-US" altLang="zh-CN" sz="2400">
                <a:latin typeface="Arial" panose="020B0604020202020204" pitchFamily="34" charset="0"/>
              </a:rPr>
              <a:t>value</a:t>
            </a:r>
            <a:r>
              <a:rPr kumimoji="0" lang="zh-CN" altLang="en-US" sz="2400">
                <a:latin typeface="Arial" panose="020B0604020202020204" pitchFamily="34" charset="0"/>
              </a:rPr>
              <a:t> </a:t>
            </a:r>
            <a:r>
              <a:rPr kumimoji="0" lang="en-US" altLang="zh-CN" sz="2400">
                <a:latin typeface="Arial" panose="020B0604020202020204" pitchFamily="34" charset="0"/>
              </a:rPr>
              <a:t>to</a:t>
            </a:r>
            <a:r>
              <a:rPr kumimoji="0" lang="zh-CN" altLang="en-US" sz="2400">
                <a:latin typeface="Arial" panose="020B0604020202020204" pitchFamily="34" charset="0"/>
              </a:rPr>
              <a:t> </a:t>
            </a:r>
            <a:r>
              <a:rPr kumimoji="0" lang="en-US" altLang="zh-CN" sz="2400">
                <a:latin typeface="Arial" panose="020B0604020202020204" pitchFamily="34" charset="0"/>
              </a:rPr>
              <a:t>v</a:t>
            </a:r>
            <a:endParaRPr kumimoji="0" lang="zh-CN" altLang="en-US" sz="2400">
              <a:latin typeface="Arial" panose="020B0604020202020204" pitchFamily="34" charset="0"/>
            </a:endParaRPr>
          </a:p>
        </p:txBody>
      </p:sp>
      <p:sp>
        <p:nvSpPr>
          <p:cNvPr id="35" name="矩形 34">
            <a:extLst>
              <a:ext uri="{FF2B5EF4-FFF2-40B4-BE49-F238E27FC236}">
                <a16:creationId xmlns:a16="http://schemas.microsoft.com/office/drawing/2014/main" id="{CFF76F5E-9736-6F48-9BB0-032AE076D5B1}"/>
              </a:ext>
            </a:extLst>
          </p:cNvPr>
          <p:cNvSpPr/>
          <p:nvPr/>
        </p:nvSpPr>
        <p:spPr>
          <a:xfrm>
            <a:off x="457200" y="5645832"/>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A lot of random accesses to vertices, vertices should in memory</a:t>
            </a:r>
            <a:endParaRPr kumimoji="1" lang="zh-CN" altLang="en-US" sz="3600" dirty="0"/>
          </a:p>
        </p:txBody>
      </p:sp>
      <p:pic>
        <p:nvPicPr>
          <p:cNvPr id="36" name="图片 35">
            <a:extLst>
              <a:ext uri="{FF2B5EF4-FFF2-40B4-BE49-F238E27FC236}">
                <a16:creationId xmlns:a16="http://schemas.microsoft.com/office/drawing/2014/main" id="{56C8E2D9-D400-0647-BF0C-BB3A8138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组合 36">
            <a:extLst>
              <a:ext uri="{FF2B5EF4-FFF2-40B4-BE49-F238E27FC236}">
                <a16:creationId xmlns:a16="http://schemas.microsoft.com/office/drawing/2014/main" id="{B593F565-34A0-5C42-B95E-DA819A7BAE15}"/>
              </a:ext>
            </a:extLst>
          </p:cNvPr>
          <p:cNvGrpSpPr/>
          <p:nvPr/>
        </p:nvGrpSpPr>
        <p:grpSpPr>
          <a:xfrm>
            <a:off x="5364088" y="3279699"/>
            <a:ext cx="2891934" cy="2125359"/>
            <a:chOff x="4572000" y="2107710"/>
            <a:chExt cx="2891934" cy="2125359"/>
          </a:xfrm>
        </p:grpSpPr>
        <p:sp>
          <p:nvSpPr>
            <p:cNvPr id="38" name="文本框 37">
              <a:extLst>
                <a:ext uri="{FF2B5EF4-FFF2-40B4-BE49-F238E27FC236}">
                  <a16:creationId xmlns:a16="http://schemas.microsoft.com/office/drawing/2014/main" id="{EAB6388E-4101-0946-AF20-1A57CC3B3721}"/>
                </a:ext>
              </a:extLst>
            </p:cNvPr>
            <p:cNvSpPr txBox="1"/>
            <p:nvPr/>
          </p:nvSpPr>
          <p:spPr>
            <a:xfrm>
              <a:off x="5580112" y="2137484"/>
              <a:ext cx="18838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a:t>
              </a:r>
              <a:r>
                <a:rPr kumimoji="1" lang="zh-CN" altLang="en-US" dirty="0"/>
                <a:t>      </a:t>
              </a:r>
              <a:r>
                <a:rPr kumimoji="1" lang="en-US" altLang="zh-CN" dirty="0"/>
                <a:t>2      3      4</a:t>
              </a:r>
              <a:endParaRPr kumimoji="1" lang="zh-CN" altLang="en-US" dirty="0"/>
            </a:p>
          </p:txBody>
        </p:sp>
        <p:sp>
          <p:nvSpPr>
            <p:cNvPr id="39" name="文本框 38">
              <a:extLst>
                <a:ext uri="{FF2B5EF4-FFF2-40B4-BE49-F238E27FC236}">
                  <a16:creationId xmlns:a16="http://schemas.microsoft.com/office/drawing/2014/main" id="{03A38524-01F4-BD4A-8DFA-7254B87C673B}"/>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40" name="文本框 39">
              <a:extLst>
                <a:ext uri="{FF2B5EF4-FFF2-40B4-BE49-F238E27FC236}">
                  <a16:creationId xmlns:a16="http://schemas.microsoft.com/office/drawing/2014/main" id="{8A6AF6D1-418B-F04B-9074-D86E02A0435E}"/>
                </a:ext>
              </a:extLst>
            </p:cNvPr>
            <p:cNvSpPr txBox="1"/>
            <p:nvPr/>
          </p:nvSpPr>
          <p:spPr>
            <a:xfrm>
              <a:off x="4572000" y="3007594"/>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41" name="文本框 40">
              <a:extLst>
                <a:ext uri="{FF2B5EF4-FFF2-40B4-BE49-F238E27FC236}">
                  <a16:creationId xmlns:a16="http://schemas.microsoft.com/office/drawing/2014/main" id="{054FCA9D-DE9C-8C43-AC20-8096770188AE}"/>
                </a:ext>
              </a:extLst>
            </p:cNvPr>
            <p:cNvSpPr txBox="1"/>
            <p:nvPr/>
          </p:nvSpPr>
          <p:spPr>
            <a:xfrm>
              <a:off x="5580112" y="3032740"/>
              <a:ext cx="188382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Tree>
    <p:extLst>
      <p:ext uri="{BB962C8B-B14F-4D97-AF65-F5344CB8AC3E}">
        <p14:creationId xmlns:p14="http://schemas.microsoft.com/office/powerpoint/2010/main" val="3591056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charset="0"/>
                <a:ea typeface="宋体" charset="0"/>
              </a:defRPr>
            </a:lvl1pPr>
            <a:lvl2pPr marL="742950" indent="-285750">
              <a:defRPr kumimoji="1" sz="2400">
                <a:solidFill>
                  <a:schemeClr val="tx1"/>
                </a:solidFill>
                <a:latin typeface="Arial" charset="0"/>
                <a:ea typeface="宋体" charset="0"/>
              </a:defRPr>
            </a:lvl2pPr>
            <a:lvl3pPr marL="1143000" indent="-228600">
              <a:defRPr kumimoji="1" sz="2400">
                <a:solidFill>
                  <a:schemeClr val="tx1"/>
                </a:solidFill>
                <a:latin typeface="Arial" charset="0"/>
                <a:ea typeface="宋体" charset="0"/>
              </a:defRPr>
            </a:lvl3pPr>
            <a:lvl4pPr marL="1600200" indent="-228600">
              <a:defRPr kumimoji="1" sz="2400">
                <a:solidFill>
                  <a:schemeClr val="tx1"/>
                </a:solidFill>
                <a:latin typeface="Arial" charset="0"/>
                <a:ea typeface="宋体" charset="0"/>
              </a:defRPr>
            </a:lvl4pPr>
            <a:lvl5pPr marL="2057400" indent="-228600">
              <a:defRPr kumimoji="1" sz="2400">
                <a:solidFill>
                  <a:schemeClr val="tx1"/>
                </a:solidFill>
                <a:latin typeface="Arial" charset="0"/>
                <a:ea typeface="宋体" charset="0"/>
              </a:defRPr>
            </a:lvl5pPr>
            <a:lvl6pPr marL="2514600" indent="-228600" fontAlgn="base">
              <a:spcBef>
                <a:spcPct val="0"/>
              </a:spcBef>
              <a:spcAft>
                <a:spcPct val="0"/>
              </a:spcAft>
              <a:defRPr kumimoji="1" sz="2400">
                <a:solidFill>
                  <a:schemeClr val="tx1"/>
                </a:solidFill>
                <a:latin typeface="Arial" charset="0"/>
                <a:ea typeface="宋体" charset="0"/>
              </a:defRPr>
            </a:lvl6pPr>
            <a:lvl7pPr marL="2971800" indent="-228600" fontAlgn="base">
              <a:spcBef>
                <a:spcPct val="0"/>
              </a:spcBef>
              <a:spcAft>
                <a:spcPct val="0"/>
              </a:spcAft>
              <a:defRPr kumimoji="1" sz="2400">
                <a:solidFill>
                  <a:schemeClr val="tx1"/>
                </a:solidFill>
                <a:latin typeface="Arial" charset="0"/>
                <a:ea typeface="宋体" charset="0"/>
              </a:defRPr>
            </a:lvl7pPr>
            <a:lvl8pPr marL="3429000" indent="-228600" fontAlgn="base">
              <a:spcBef>
                <a:spcPct val="0"/>
              </a:spcBef>
              <a:spcAft>
                <a:spcPct val="0"/>
              </a:spcAft>
              <a:defRPr kumimoji="1" sz="2400">
                <a:solidFill>
                  <a:schemeClr val="tx1"/>
                </a:solidFill>
                <a:latin typeface="Arial" charset="0"/>
                <a:ea typeface="宋体" charset="0"/>
              </a:defRPr>
            </a:lvl8pPr>
            <a:lvl9pPr marL="3886200" indent="-228600" fontAlgn="base">
              <a:spcBef>
                <a:spcPct val="0"/>
              </a:spcBef>
              <a:spcAft>
                <a:spcPct val="0"/>
              </a:spcAft>
              <a:defRPr kumimoji="1" sz="2400">
                <a:solidFill>
                  <a:schemeClr val="tx1"/>
                </a:solidFill>
                <a:latin typeface="Arial" charset="0"/>
                <a:ea typeface="宋体" charset="0"/>
              </a:defRPr>
            </a:lvl9pPr>
          </a:lstStyle>
          <a:p>
            <a:fld id="{566307B1-36AE-CF4C-A326-4702A0DAF3A3}" type="slidenum">
              <a:rPr kumimoji="0" lang="en-US" altLang="zh-CN" sz="1200">
                <a:solidFill>
                  <a:srgbClr val="898989"/>
                </a:solidFill>
                <a:latin typeface="Calibri" charset="0"/>
              </a:rPr>
              <a:pPr/>
              <a:t>58</a:t>
            </a:fld>
            <a:endParaRPr kumimoji="0" lang="en-US" altLang="zh-CN" sz="1200">
              <a:solidFill>
                <a:srgbClr val="898989"/>
              </a:solidFill>
              <a:latin typeface="Calibri" charset="0"/>
            </a:endParaRPr>
          </a:p>
        </p:txBody>
      </p:sp>
      <p:sp>
        <p:nvSpPr>
          <p:cNvPr id="16470" name="Title 1"/>
          <p:cNvSpPr>
            <a:spLocks noGrp="1"/>
          </p:cNvSpPr>
          <p:nvPr>
            <p:ph type="title"/>
          </p:nvPr>
        </p:nvSpPr>
        <p:spPr>
          <a:xfrm>
            <a:off x="628650" y="7937"/>
            <a:ext cx="7886700" cy="1282699"/>
          </a:xfrm>
        </p:spPr>
        <p:txBody>
          <a:bodyPr/>
          <a:lstStyle/>
          <a:p>
            <a:r>
              <a:rPr lang="en-US" altLang="zh-CN" dirty="0"/>
              <a:t>Performance</a:t>
            </a:r>
            <a:r>
              <a:rPr lang="zh-CN" altLang="en-US" dirty="0"/>
              <a:t> </a:t>
            </a:r>
            <a:r>
              <a:rPr lang="en-US" altLang="zh-CN" dirty="0"/>
              <a:t>gap</a:t>
            </a:r>
            <a:r>
              <a:rPr lang="zh-CN" altLang="en-US" dirty="0"/>
              <a:t> </a:t>
            </a:r>
            <a:r>
              <a:rPr lang="en-US" altLang="zh-CN" dirty="0"/>
              <a:t>between</a:t>
            </a:r>
            <a:r>
              <a:rPr lang="zh-CN" altLang="en-US" dirty="0"/>
              <a:t> </a:t>
            </a:r>
            <a:r>
              <a:rPr lang="en-US" altLang="zh-CN" dirty="0"/>
              <a:t>disks</a:t>
            </a:r>
            <a:r>
              <a:rPr lang="zh-CN" altLang="en-US" dirty="0"/>
              <a:t> </a:t>
            </a:r>
            <a:r>
              <a:rPr lang="en-US" altLang="zh-CN" dirty="0"/>
              <a:t>and</a:t>
            </a:r>
            <a:r>
              <a:rPr lang="zh-CN" altLang="en-US" dirty="0"/>
              <a:t> </a:t>
            </a:r>
            <a:r>
              <a:rPr lang="en-US" altLang="zh-CN" dirty="0"/>
              <a:t>memory</a:t>
            </a:r>
          </a:p>
        </p:txBody>
      </p:sp>
      <p:pic>
        <p:nvPicPr>
          <p:cNvPr id="1647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729986"/>
            <a:ext cx="1637494" cy="122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700808"/>
            <a:ext cx="15430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表格 1"/>
          <p:cNvGraphicFramePr>
            <a:graphicFrameLocks noGrp="1"/>
          </p:cNvGraphicFramePr>
          <p:nvPr/>
        </p:nvGraphicFramePr>
        <p:xfrm>
          <a:off x="1259632" y="3356993"/>
          <a:ext cx="5988496" cy="2088231"/>
        </p:xfrm>
        <a:graphic>
          <a:graphicData uri="http://schemas.openxmlformats.org/drawingml/2006/table">
            <a:tbl>
              <a:tblPr firstRow="1" bandRow="1">
                <a:tableStyleId>{5C22544A-7EE6-4342-B048-85BDC9FD1C3A}</a:tableStyleId>
              </a:tblPr>
              <a:tblGrid>
                <a:gridCol w="2216133">
                  <a:extLst>
                    <a:ext uri="{9D8B030D-6E8A-4147-A177-3AD203B41FA5}">
                      <a16:colId xmlns:a16="http://schemas.microsoft.com/office/drawing/2014/main" val="20000"/>
                    </a:ext>
                  </a:extLst>
                </a:gridCol>
                <a:gridCol w="1756139">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tblGrid>
              <a:tr h="696077">
                <a:tc>
                  <a:txBody>
                    <a:bodyPr/>
                    <a:lstStyle/>
                    <a:p>
                      <a:endParaRPr lang="zh-CN" altLang="en-US" dirty="0"/>
                    </a:p>
                  </a:txBody>
                  <a:tcPr/>
                </a:tc>
                <a:tc>
                  <a:txBody>
                    <a:bodyPr/>
                    <a:lstStyle/>
                    <a:p>
                      <a:pPr algn="ctr"/>
                      <a:r>
                        <a:rPr lang="en-US" altLang="zh-CN" dirty="0"/>
                        <a:t>Memory</a:t>
                      </a:r>
                      <a:endParaRPr lang="zh-CN" altLang="en-US" dirty="0"/>
                    </a:p>
                  </a:txBody>
                  <a:tcPr/>
                </a:tc>
                <a:tc>
                  <a:txBody>
                    <a:bodyPr/>
                    <a:lstStyle/>
                    <a:p>
                      <a:pPr algn="ctr"/>
                      <a:r>
                        <a:rPr lang="en-US" altLang="zh-CN" dirty="0"/>
                        <a:t>Disk</a:t>
                      </a:r>
                      <a:endParaRPr lang="zh-CN" altLang="en-US" dirty="0"/>
                    </a:p>
                  </a:txBody>
                  <a:tcPr/>
                </a:tc>
                <a:extLst>
                  <a:ext uri="{0D108BD9-81ED-4DB2-BD59-A6C34878D82A}">
                    <a16:rowId xmlns:a16="http://schemas.microsoft.com/office/drawing/2014/main" val="10000"/>
                  </a:ext>
                </a:extLst>
              </a:tr>
              <a:tr h="696077">
                <a:tc>
                  <a:txBody>
                    <a:bodyPr/>
                    <a:lstStyle/>
                    <a:p>
                      <a:r>
                        <a:rPr lang="en-US" altLang="zh-CN" dirty="0"/>
                        <a:t>Sequential</a:t>
                      </a:r>
                      <a:r>
                        <a:rPr lang="zh-CN" altLang="en-US" dirty="0"/>
                        <a:t> </a:t>
                      </a:r>
                      <a:r>
                        <a:rPr lang="en-US" altLang="zh-CN" dirty="0"/>
                        <a:t>Access</a:t>
                      </a:r>
                      <a:endParaRPr lang="zh-CN" altLang="en-US" dirty="0"/>
                    </a:p>
                    <a:p>
                      <a:r>
                        <a:rPr lang="en-US" altLang="zh-CN" dirty="0"/>
                        <a:t>(200X)</a:t>
                      </a:r>
                      <a:endParaRPr lang="zh-CN" altLang="en-US" dirty="0"/>
                    </a:p>
                  </a:txBody>
                  <a:tcPr/>
                </a:tc>
                <a:tc>
                  <a:txBody>
                    <a:bodyPr/>
                    <a:lstStyle/>
                    <a:p>
                      <a:pPr algn="ctr"/>
                      <a:r>
                        <a:rPr lang="en-US" altLang="zh-CN" dirty="0"/>
                        <a:t>20GB/s</a:t>
                      </a:r>
                      <a:endParaRPr lang="zh-CN" altLang="en-US" dirty="0"/>
                    </a:p>
                  </a:txBody>
                  <a:tcPr/>
                </a:tc>
                <a:tc>
                  <a:txBody>
                    <a:bodyPr/>
                    <a:lstStyle/>
                    <a:p>
                      <a:pPr algn="ctr"/>
                      <a:r>
                        <a:rPr lang="en-US" altLang="zh-CN" dirty="0"/>
                        <a:t>100MB/s</a:t>
                      </a:r>
                      <a:endParaRPr lang="zh-CN" altLang="en-US" dirty="0"/>
                    </a:p>
                  </a:txBody>
                  <a:tcPr/>
                </a:tc>
                <a:extLst>
                  <a:ext uri="{0D108BD9-81ED-4DB2-BD59-A6C34878D82A}">
                    <a16:rowId xmlns:a16="http://schemas.microsoft.com/office/drawing/2014/main" val="10001"/>
                  </a:ext>
                </a:extLst>
              </a:tr>
              <a:tr h="696077">
                <a:tc>
                  <a:txBody>
                    <a:bodyPr/>
                    <a:lstStyle/>
                    <a:p>
                      <a:r>
                        <a:rPr lang="en-US" altLang="zh-CN" dirty="0"/>
                        <a:t>Random</a:t>
                      </a:r>
                      <a:r>
                        <a:rPr lang="zh-CN" altLang="en-US" baseline="0" dirty="0"/>
                        <a:t> </a:t>
                      </a:r>
                      <a:r>
                        <a:rPr lang="en-US" altLang="zh-CN" baseline="0" dirty="0"/>
                        <a:t>Access</a:t>
                      </a:r>
                      <a:endParaRPr lang="zh-CN" altLang="en-US" baseline="0" dirty="0"/>
                    </a:p>
                    <a:p>
                      <a:r>
                        <a:rPr lang="en-US" altLang="zh-CN" baseline="0" dirty="0"/>
                        <a:t>(100,000X)</a:t>
                      </a:r>
                      <a:endParaRPr lang="zh-CN" altLang="en-US" dirty="0"/>
                    </a:p>
                  </a:txBody>
                  <a:tcPr/>
                </a:tc>
                <a:tc>
                  <a:txBody>
                    <a:bodyPr/>
                    <a:lstStyle/>
                    <a:p>
                      <a:pPr algn="ctr"/>
                      <a:r>
                        <a:rPr lang="en-US" altLang="zh-CN" dirty="0"/>
                        <a:t>100ns</a:t>
                      </a:r>
                      <a:endParaRPr lang="zh-CN" altLang="en-US" dirty="0"/>
                    </a:p>
                  </a:txBody>
                  <a:tcPr/>
                </a:tc>
                <a:tc>
                  <a:txBody>
                    <a:bodyPr/>
                    <a:lstStyle/>
                    <a:p>
                      <a:pPr algn="ctr"/>
                      <a:r>
                        <a:rPr lang="en-US" altLang="zh-CN" dirty="0"/>
                        <a:t>10ms</a:t>
                      </a:r>
                      <a:endParaRPr lang="zh-CN" altLang="en-US" dirty="0"/>
                    </a:p>
                  </a:txBody>
                  <a:tcPr/>
                </a:tc>
                <a:extLst>
                  <a:ext uri="{0D108BD9-81ED-4DB2-BD59-A6C34878D82A}">
                    <a16:rowId xmlns:a16="http://schemas.microsoft.com/office/drawing/2014/main" val="10002"/>
                  </a:ext>
                </a:extLst>
              </a:tr>
            </a:tbl>
          </a:graphicData>
        </a:graphic>
      </p:graphicFrame>
      <p:sp>
        <p:nvSpPr>
          <p:cNvPr id="14" name="Content Placeholder 55"/>
          <p:cNvSpPr txBox="1">
            <a:spLocks/>
          </p:cNvSpPr>
          <p:nvPr/>
        </p:nvSpPr>
        <p:spPr>
          <a:xfrm>
            <a:off x="472008" y="5844109"/>
            <a:ext cx="8214792" cy="61277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600" dirty="0"/>
              <a:t>SSD is in between, but still favor sequential accesses</a:t>
            </a:r>
          </a:p>
        </p:txBody>
      </p:sp>
    </p:spTree>
    <p:extLst>
      <p:ext uri="{BB962C8B-B14F-4D97-AF65-F5344CB8AC3E}">
        <p14:creationId xmlns:p14="http://schemas.microsoft.com/office/powerpoint/2010/main" val="2540994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A897022-9F73-1847-852C-E56DDEB7B9C1}"/>
              </a:ext>
            </a:extLst>
          </p:cNvPr>
          <p:cNvSpPr/>
          <p:nvPr/>
        </p:nvSpPr>
        <p:spPr>
          <a:xfrm>
            <a:off x="323528" y="2636912"/>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The key of out-of-core graph systems is the </a:t>
            </a:r>
          </a:p>
          <a:p>
            <a:pPr algn="ctr"/>
            <a:r>
              <a:rPr kumimoji="1" lang="en-US" altLang="zh-CN" sz="3600" dirty="0"/>
              <a:t>sequential access to graph data</a:t>
            </a:r>
            <a:endParaRPr kumimoji="1" lang="zh-CN" altLang="en-US" sz="3600" dirty="0"/>
          </a:p>
        </p:txBody>
      </p:sp>
    </p:spTree>
    <p:extLst>
      <p:ext uri="{BB962C8B-B14F-4D97-AF65-F5344CB8AC3E}">
        <p14:creationId xmlns:p14="http://schemas.microsoft.com/office/powerpoint/2010/main" val="3300538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F8FEC-EDEF-1B43-B222-D760EF0406FC}"/>
              </a:ext>
            </a:extLst>
          </p:cNvPr>
          <p:cNvSpPr>
            <a:spLocks noGrp="1"/>
          </p:cNvSpPr>
          <p:nvPr>
            <p:ph type="title"/>
          </p:nvPr>
        </p:nvSpPr>
        <p:spPr/>
        <p:txBody>
          <a:bodyPr/>
          <a:lstStyle/>
          <a:p>
            <a:r>
              <a:rPr kumimoji="1" lang="en-US" altLang="zh-CN" dirty="0"/>
              <a:t>Applications</a:t>
            </a:r>
            <a:r>
              <a:rPr kumimoji="1" lang="zh-CN" altLang="en-US" dirty="0"/>
              <a:t> </a:t>
            </a:r>
            <a:r>
              <a:rPr kumimoji="1" lang="en-US" altLang="zh-CN" dirty="0"/>
              <a:t>of</a:t>
            </a:r>
            <a:r>
              <a:rPr kumimoji="1" lang="zh-CN" altLang="en-US" dirty="0"/>
              <a:t> </a:t>
            </a:r>
            <a:r>
              <a:rPr kumimoji="1" lang="en-US" altLang="zh-CN" dirty="0"/>
              <a:t>Graph</a:t>
            </a:r>
            <a:r>
              <a:rPr kumimoji="1" lang="zh-CN" altLang="en-US" dirty="0"/>
              <a:t> </a:t>
            </a:r>
            <a:r>
              <a:rPr kumimoji="1" lang="en-US" altLang="zh-CN" dirty="0"/>
              <a:t>Analytics</a:t>
            </a:r>
            <a:r>
              <a:rPr kumimoji="1" lang="zh-CN" altLang="en-US" dirty="0"/>
              <a:t> </a:t>
            </a:r>
          </a:p>
        </p:txBody>
      </p:sp>
      <p:pic>
        <p:nvPicPr>
          <p:cNvPr id="3" name="图片 2">
            <a:extLst>
              <a:ext uri="{FF2B5EF4-FFF2-40B4-BE49-F238E27FC236}">
                <a16:creationId xmlns:a16="http://schemas.microsoft.com/office/drawing/2014/main" id="{F744C3EF-AAB3-D940-A23E-FAD0FB7BF22D}"/>
              </a:ext>
            </a:extLst>
          </p:cNvPr>
          <p:cNvPicPr>
            <a:picLocks noChangeAspect="1"/>
          </p:cNvPicPr>
          <p:nvPr/>
        </p:nvPicPr>
        <p:blipFill>
          <a:blip r:embed="rId2"/>
          <a:stretch>
            <a:fillRect/>
          </a:stretch>
        </p:blipFill>
        <p:spPr>
          <a:xfrm>
            <a:off x="696515" y="2050256"/>
            <a:ext cx="1971675" cy="2286000"/>
          </a:xfrm>
          <a:prstGeom prst="rect">
            <a:avLst/>
          </a:prstGeom>
        </p:spPr>
      </p:pic>
      <p:pic>
        <p:nvPicPr>
          <p:cNvPr id="4" name="图片 3">
            <a:extLst>
              <a:ext uri="{FF2B5EF4-FFF2-40B4-BE49-F238E27FC236}">
                <a16:creationId xmlns:a16="http://schemas.microsoft.com/office/drawing/2014/main" id="{0A31811F-E00A-914D-B5B5-2156DA03D3A2}"/>
              </a:ext>
            </a:extLst>
          </p:cNvPr>
          <p:cNvPicPr>
            <a:picLocks noChangeAspect="1"/>
          </p:cNvPicPr>
          <p:nvPr/>
        </p:nvPicPr>
        <p:blipFill>
          <a:blip r:embed="rId3"/>
          <a:stretch>
            <a:fillRect/>
          </a:stretch>
        </p:blipFill>
        <p:spPr>
          <a:xfrm>
            <a:off x="3763210" y="2050256"/>
            <a:ext cx="1375172" cy="2031786"/>
          </a:xfrm>
          <a:prstGeom prst="rect">
            <a:avLst/>
          </a:prstGeom>
        </p:spPr>
      </p:pic>
      <p:sp>
        <p:nvSpPr>
          <p:cNvPr id="5" name="Footer Placeholder 3">
            <a:extLst>
              <a:ext uri="{FF2B5EF4-FFF2-40B4-BE49-F238E27FC236}">
                <a16:creationId xmlns:a16="http://schemas.microsoft.com/office/drawing/2014/main" id="{402D5299-5F4C-B046-9F97-5646462E03E3}"/>
              </a:ext>
            </a:extLst>
          </p:cNvPr>
          <p:cNvSpPr txBox="1">
            <a:spLocks/>
          </p:cNvSpPr>
          <p:nvPr/>
        </p:nvSpPr>
        <p:spPr>
          <a:xfrm>
            <a:off x="477280" y="5186133"/>
            <a:ext cx="4196687" cy="273844"/>
          </a:xfrm>
          <a:prstGeom prst="rect">
            <a:avLst/>
          </a:prstGeom>
        </p:spPr>
        <p:txBody>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dirty="0">
                <a:latin typeface="STHeiti Light" charset="-122"/>
                <a:ea typeface="STHeiti Light" charset="-122"/>
                <a:cs typeface="STHeiti Light" charset="-122"/>
              </a:rPr>
              <a:t>*</a:t>
            </a:r>
            <a:r>
              <a:rPr lang="en-US" altLang="zh-CN" dirty="0">
                <a:latin typeface="STHeiti Light" charset="-122"/>
                <a:ea typeface="STHeiti Light" charset="-122"/>
                <a:cs typeface="STHeiti Light" charset="-122"/>
              </a:rPr>
              <a:t>Images</a:t>
            </a:r>
            <a:r>
              <a:rPr lang="zh-CN" altLang="en-US" dirty="0">
                <a:latin typeface="STHeiti Light" charset="-122"/>
                <a:ea typeface="STHeiti Light" charset="-122"/>
                <a:cs typeface="STHeiti Light" charset="-122"/>
              </a:rPr>
              <a:t> </a:t>
            </a:r>
            <a:r>
              <a:rPr lang="en-US" altLang="zh-CN" dirty="0">
                <a:latin typeface="STHeiti Light" charset="-122"/>
                <a:ea typeface="STHeiti Light" charset="-122"/>
                <a:cs typeface="STHeiti Light" charset="-122"/>
              </a:rPr>
              <a:t>from</a:t>
            </a:r>
            <a:r>
              <a:rPr lang="zh-CN" altLang="en-US" dirty="0">
                <a:latin typeface="STHeiti Light" charset="-122"/>
                <a:ea typeface="STHeiti Light" charset="-122"/>
                <a:cs typeface="STHeiti Light" charset="-122"/>
              </a:rPr>
              <a:t> </a:t>
            </a:r>
            <a:r>
              <a:rPr lang="en-US" altLang="zh-CN" dirty="0" err="1">
                <a:latin typeface="STHeiti Light" charset="-122"/>
                <a:ea typeface="STHeiti Light" charset="-122"/>
                <a:cs typeface="STHeiti Light" charset="-122"/>
              </a:rPr>
              <a:t>Zhengping</a:t>
            </a:r>
            <a:r>
              <a:rPr lang="zh-CN" altLang="en-US" dirty="0">
                <a:latin typeface="STHeiti Light" charset="-122"/>
                <a:ea typeface="STHeiti Light" charset="-122"/>
                <a:cs typeface="STHeiti Light" charset="-122"/>
              </a:rPr>
              <a:t> </a:t>
            </a:r>
            <a:r>
              <a:rPr lang="en-US" altLang="zh-CN" dirty="0">
                <a:latin typeface="STHeiti Light" charset="-122"/>
                <a:ea typeface="STHeiti Light" charset="-122"/>
                <a:cs typeface="STHeiti Light" charset="-122"/>
              </a:rPr>
              <a:t>Qian,</a:t>
            </a:r>
            <a:r>
              <a:rPr lang="zh-CN" altLang="en-US" dirty="0">
                <a:latin typeface="STHeiti Light" charset="-122"/>
                <a:ea typeface="STHeiti Light" charset="-122"/>
                <a:cs typeface="STHeiti Light" charset="-122"/>
              </a:rPr>
              <a:t> </a:t>
            </a:r>
            <a:r>
              <a:rPr lang="en-US" altLang="zh-CN" dirty="0">
                <a:latin typeface="STHeiti Light" charset="-122"/>
                <a:ea typeface="STHeiti Light" charset="-122"/>
                <a:cs typeface="STHeiti Light" charset="-122"/>
              </a:rPr>
              <a:t>Alibaba</a:t>
            </a:r>
            <a:endParaRPr lang="en-US" dirty="0">
              <a:latin typeface="STHeiti Light" charset="-122"/>
              <a:ea typeface="STHeiti Light" charset="-122"/>
              <a:cs typeface="STHeiti Light" charset="-122"/>
            </a:endParaRPr>
          </a:p>
        </p:txBody>
      </p:sp>
      <p:sp>
        <p:nvSpPr>
          <p:cNvPr id="6" name="TextBox 50">
            <a:extLst>
              <a:ext uri="{FF2B5EF4-FFF2-40B4-BE49-F238E27FC236}">
                <a16:creationId xmlns:a16="http://schemas.microsoft.com/office/drawing/2014/main" id="{E4D5C798-73E6-EF45-AD7F-402D5BA919C1}"/>
              </a:ext>
            </a:extLst>
          </p:cNvPr>
          <p:cNvSpPr txBox="1"/>
          <p:nvPr/>
        </p:nvSpPr>
        <p:spPr>
          <a:xfrm>
            <a:off x="477280" y="4438029"/>
            <a:ext cx="2646687" cy="346249"/>
          </a:xfrm>
          <a:prstGeom prst="rect">
            <a:avLst/>
          </a:prstGeom>
          <a:noFill/>
        </p:spPr>
        <p:txBody>
          <a:bodyPr wrap="none" rtlCol="0">
            <a:spAutoFit/>
          </a:bodyPr>
          <a:lstStyle/>
          <a:p>
            <a:r>
              <a:rPr lang="en-US" altLang="zh-CN" sz="1650" dirty="0">
                <a:latin typeface="Corbel"/>
                <a:cs typeface="Corbel"/>
              </a:rPr>
              <a:t>Real-time</a:t>
            </a:r>
            <a:r>
              <a:rPr lang="zh-CN" altLang="en-US" sz="1650" dirty="0">
                <a:latin typeface="Corbel"/>
                <a:cs typeface="Corbel"/>
              </a:rPr>
              <a:t> </a:t>
            </a:r>
            <a:r>
              <a:rPr lang="en-US" altLang="zh-CN" sz="1650" dirty="0">
                <a:latin typeface="Corbel"/>
                <a:cs typeface="Corbel"/>
              </a:rPr>
              <a:t>Recommendation</a:t>
            </a:r>
          </a:p>
        </p:txBody>
      </p:sp>
      <p:sp>
        <p:nvSpPr>
          <p:cNvPr id="7" name="TextBox 50">
            <a:extLst>
              <a:ext uri="{FF2B5EF4-FFF2-40B4-BE49-F238E27FC236}">
                <a16:creationId xmlns:a16="http://schemas.microsoft.com/office/drawing/2014/main" id="{D2DC9AC2-1396-8945-9631-429BFA12FC14}"/>
              </a:ext>
            </a:extLst>
          </p:cNvPr>
          <p:cNvSpPr txBox="1"/>
          <p:nvPr/>
        </p:nvSpPr>
        <p:spPr>
          <a:xfrm>
            <a:off x="3478023" y="4403553"/>
            <a:ext cx="2236381" cy="346249"/>
          </a:xfrm>
          <a:prstGeom prst="rect">
            <a:avLst/>
          </a:prstGeom>
          <a:noFill/>
        </p:spPr>
        <p:txBody>
          <a:bodyPr wrap="none" rtlCol="0">
            <a:spAutoFit/>
          </a:bodyPr>
          <a:lstStyle/>
          <a:p>
            <a:r>
              <a:rPr lang="en-US" altLang="zh-CN" sz="1650" dirty="0">
                <a:latin typeface="Corbel"/>
                <a:cs typeface="Corbel"/>
              </a:rPr>
              <a:t>Click-farming detection</a:t>
            </a:r>
            <a:endParaRPr lang="en-US" sz="1650" dirty="0">
              <a:latin typeface="Corbel"/>
              <a:cs typeface="Corbel"/>
            </a:endParaRPr>
          </a:p>
        </p:txBody>
      </p:sp>
      <p:pic>
        <p:nvPicPr>
          <p:cNvPr id="8" name="图片 7">
            <a:extLst>
              <a:ext uri="{FF2B5EF4-FFF2-40B4-BE49-F238E27FC236}">
                <a16:creationId xmlns:a16="http://schemas.microsoft.com/office/drawing/2014/main" id="{6B56E124-B805-4748-A83C-9A0728520B74}"/>
              </a:ext>
            </a:extLst>
          </p:cNvPr>
          <p:cNvPicPr>
            <a:picLocks noChangeAspect="1"/>
          </p:cNvPicPr>
          <p:nvPr/>
        </p:nvPicPr>
        <p:blipFill>
          <a:blip r:embed="rId4"/>
          <a:stretch>
            <a:fillRect/>
          </a:stretch>
        </p:blipFill>
        <p:spPr>
          <a:xfrm>
            <a:off x="5580907" y="1939046"/>
            <a:ext cx="3325814" cy="2397210"/>
          </a:xfrm>
          <a:prstGeom prst="rect">
            <a:avLst/>
          </a:prstGeom>
        </p:spPr>
      </p:pic>
      <p:sp>
        <p:nvSpPr>
          <p:cNvPr id="9" name="TextBox 50">
            <a:extLst>
              <a:ext uri="{FF2B5EF4-FFF2-40B4-BE49-F238E27FC236}">
                <a16:creationId xmlns:a16="http://schemas.microsoft.com/office/drawing/2014/main" id="{5ED2E5A2-5E13-7448-9D16-72AD7611F376}"/>
              </a:ext>
            </a:extLst>
          </p:cNvPr>
          <p:cNvSpPr txBox="1"/>
          <p:nvPr/>
        </p:nvSpPr>
        <p:spPr>
          <a:xfrm>
            <a:off x="6482667" y="4438029"/>
            <a:ext cx="1571264" cy="346249"/>
          </a:xfrm>
          <a:prstGeom prst="rect">
            <a:avLst/>
          </a:prstGeom>
          <a:noFill/>
        </p:spPr>
        <p:txBody>
          <a:bodyPr wrap="none" rtlCol="0">
            <a:spAutoFit/>
          </a:bodyPr>
          <a:lstStyle/>
          <a:p>
            <a:r>
              <a:rPr lang="en-US" altLang="zh-CN" sz="1650" dirty="0">
                <a:latin typeface="Corbel"/>
                <a:cs typeface="Corbel"/>
              </a:rPr>
              <a:t>Fraud detection</a:t>
            </a:r>
            <a:endParaRPr lang="en-US" sz="1650" dirty="0">
              <a:latin typeface="Corbel"/>
              <a:cs typeface="Corbel"/>
            </a:endParaRPr>
          </a:p>
        </p:txBody>
      </p:sp>
    </p:spTree>
    <p:extLst>
      <p:ext uri="{BB962C8B-B14F-4D97-AF65-F5344CB8AC3E}">
        <p14:creationId xmlns:p14="http://schemas.microsoft.com/office/powerpoint/2010/main" val="2129192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9D2C250C-A028-CF42-B254-E832E83745D0}"/>
              </a:ext>
            </a:extLst>
          </p:cNvPr>
          <p:cNvSpPr>
            <a:spLocks noGrp="1"/>
          </p:cNvSpPr>
          <p:nvPr>
            <p:ph type="title"/>
          </p:nvPr>
        </p:nvSpPr>
        <p:spPr/>
        <p:txBody>
          <a:bodyPr/>
          <a:lstStyle/>
          <a:p>
            <a:r>
              <a:rPr lang="en-US" altLang="zh-CN" dirty="0"/>
              <a:t>Generalized</a:t>
            </a:r>
            <a:r>
              <a:rPr lang="zh-CN" altLang="en-US" dirty="0"/>
              <a:t> </a:t>
            </a:r>
            <a:r>
              <a:rPr lang="en-US" altLang="zh-CN" dirty="0"/>
              <a:t>Graph</a:t>
            </a:r>
            <a:r>
              <a:rPr lang="zh-CN" altLang="en-US" dirty="0"/>
              <a:t> </a:t>
            </a:r>
            <a:r>
              <a:rPr lang="en-US" altLang="zh-CN" dirty="0"/>
              <a:t>Processing</a:t>
            </a:r>
            <a:r>
              <a:rPr lang="zh-CN" altLang="en-US" dirty="0"/>
              <a:t> </a:t>
            </a:r>
          </a:p>
        </p:txBody>
      </p:sp>
      <p:sp>
        <p:nvSpPr>
          <p:cNvPr id="74754" name="Rectangle 6">
            <a:extLst>
              <a:ext uri="{FF2B5EF4-FFF2-40B4-BE49-F238E27FC236}">
                <a16:creationId xmlns:a16="http://schemas.microsoft.com/office/drawing/2014/main" id="{EFA008D7-EC50-5A48-BC0F-594A7D302057}"/>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4755" name="Rectangle 6">
            <a:extLst>
              <a:ext uri="{FF2B5EF4-FFF2-40B4-BE49-F238E27FC236}">
                <a16:creationId xmlns:a16="http://schemas.microsoft.com/office/drawing/2014/main" id="{0B2DA083-808E-6E41-A8E5-99FDFC395C1A}"/>
              </a:ext>
            </a:extLst>
          </p:cNvPr>
          <p:cNvSpPr>
            <a:spLocks noChangeArrowheads="1"/>
          </p:cNvSpPr>
          <p:nvPr/>
        </p:nvSpPr>
        <p:spPr bwMode="auto">
          <a:xfrm>
            <a:off x="365125" y="1665288"/>
            <a:ext cx="3981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endParaRPr kumimoji="0" lang="en-US" altLang="zh-CN" sz="2400">
              <a:latin typeface="Arial" panose="020B0604020202020204" pitchFamily="34" charset="0"/>
            </a:endParaRPr>
          </a:p>
          <a:p>
            <a:pPr eaLnBrk="1" hangingPunct="1">
              <a:spcBef>
                <a:spcPct val="0"/>
              </a:spcBef>
              <a:buFontTx/>
              <a:buNone/>
            </a:pPr>
            <a:r>
              <a:rPr kumimoji="0" lang="en-US" altLang="zh-CN" sz="2400">
                <a:latin typeface="Arial" panose="020B0604020202020204" pitchFamily="34" charset="0"/>
              </a:rPr>
              <a:t>   if</a:t>
            </a:r>
            <a:r>
              <a:rPr kumimoji="0" lang="zh-CN" altLang="en-US" sz="2400">
                <a:latin typeface="Arial" panose="020B0604020202020204" pitchFamily="34" charset="0"/>
              </a:rPr>
              <a:t> </a:t>
            </a:r>
            <a:r>
              <a:rPr kumimoji="0" lang="en-US" altLang="zh-CN" sz="2400">
                <a:latin typeface="Arial" panose="020B0604020202020204" pitchFamily="34" charset="0"/>
              </a:rPr>
              <a:t>v</a:t>
            </a:r>
            <a:r>
              <a:rPr kumimoji="0" lang="zh-CN" altLang="en-US" sz="2400">
                <a:latin typeface="Arial" panose="020B0604020202020204" pitchFamily="34" charset="0"/>
              </a:rPr>
              <a:t> </a:t>
            </a:r>
            <a:r>
              <a:rPr kumimoji="0" lang="en-US" altLang="zh-CN" sz="2400">
                <a:latin typeface="Arial" panose="020B0604020202020204" pitchFamily="34" charset="0"/>
              </a:rPr>
              <a:t>is</a:t>
            </a:r>
            <a:r>
              <a:rPr kumimoji="0" lang="zh-CN" altLang="en-US" sz="2400">
                <a:latin typeface="Arial" panose="020B0604020202020204" pitchFamily="34" charset="0"/>
              </a:rPr>
              <a:t> </a:t>
            </a:r>
            <a:r>
              <a:rPr kumimoji="0" lang="en-US" altLang="zh-CN" sz="2400">
                <a:latin typeface="Arial" panose="020B0604020202020204" pitchFamily="34" charset="0"/>
              </a:rPr>
              <a:t>active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to v</a:t>
            </a:r>
          </a:p>
          <a:p>
            <a:pPr eaLnBrk="1" hangingPunct="1">
              <a:spcBef>
                <a:spcPct val="0"/>
              </a:spcBef>
              <a:buFontTx/>
              <a:buNone/>
            </a:pPr>
            <a:r>
              <a:rPr kumimoji="0" lang="en-US" altLang="zh-CN" sz="2400">
                <a:latin typeface="Arial" panose="020B0604020202020204" pitchFamily="34" charset="0"/>
              </a:rPr>
              <a:t>         gather update along e</a:t>
            </a:r>
            <a:endParaRPr kumimoji="0" lang="zh-CN" altLang="en-US" sz="2400">
              <a:latin typeface="Arial" panose="020B0604020202020204" pitchFamily="34" charset="0"/>
            </a:endParaRPr>
          </a:p>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apply</a:t>
            </a:r>
            <a:r>
              <a:rPr kumimoji="0" lang="zh-CN" altLang="en-US" sz="2400">
                <a:latin typeface="Arial" panose="020B0604020202020204" pitchFamily="34" charset="0"/>
              </a:rPr>
              <a:t> </a:t>
            </a:r>
            <a:r>
              <a:rPr kumimoji="0" lang="en-US" altLang="zh-CN" sz="2400">
                <a:latin typeface="Arial" panose="020B0604020202020204" pitchFamily="34" charset="0"/>
              </a:rPr>
              <a:t>updated</a:t>
            </a:r>
            <a:r>
              <a:rPr kumimoji="0" lang="zh-CN" altLang="en-US" sz="2400">
                <a:latin typeface="Arial" panose="020B0604020202020204" pitchFamily="34" charset="0"/>
              </a:rPr>
              <a:t> </a:t>
            </a:r>
            <a:r>
              <a:rPr kumimoji="0" lang="en-US" altLang="zh-CN" sz="2400">
                <a:latin typeface="Arial" panose="020B0604020202020204" pitchFamily="34" charset="0"/>
              </a:rPr>
              <a:t>value</a:t>
            </a:r>
            <a:r>
              <a:rPr kumimoji="0" lang="zh-CN" altLang="en-US" sz="2400">
                <a:latin typeface="Arial" panose="020B0604020202020204" pitchFamily="34" charset="0"/>
              </a:rPr>
              <a:t> </a:t>
            </a:r>
            <a:r>
              <a:rPr kumimoji="0" lang="en-US" altLang="zh-CN" sz="2400">
                <a:latin typeface="Arial" panose="020B0604020202020204" pitchFamily="34" charset="0"/>
              </a:rPr>
              <a:t>to</a:t>
            </a:r>
            <a:r>
              <a:rPr kumimoji="0" lang="zh-CN" altLang="en-US" sz="2400">
                <a:latin typeface="Arial" panose="020B0604020202020204" pitchFamily="34" charset="0"/>
              </a:rPr>
              <a:t> </a:t>
            </a:r>
            <a:r>
              <a:rPr kumimoji="0" lang="en-US" altLang="zh-CN" sz="2400">
                <a:latin typeface="Arial" panose="020B0604020202020204" pitchFamily="34" charset="0"/>
              </a:rPr>
              <a:t>v</a:t>
            </a:r>
            <a:endParaRPr kumimoji="0" lang="zh-CN" altLang="en-US" sz="2400">
              <a:latin typeface="Arial" panose="020B0604020202020204" pitchFamily="34" charset="0"/>
            </a:endParaRPr>
          </a:p>
        </p:txBody>
      </p:sp>
      <p:sp>
        <p:nvSpPr>
          <p:cNvPr id="35" name="矩形 34">
            <a:extLst>
              <a:ext uri="{FF2B5EF4-FFF2-40B4-BE49-F238E27FC236}">
                <a16:creationId xmlns:a16="http://schemas.microsoft.com/office/drawing/2014/main" id="{CFF76F5E-9736-6F48-9BB0-032AE076D5B1}"/>
              </a:ext>
            </a:extLst>
          </p:cNvPr>
          <p:cNvSpPr/>
          <p:nvPr/>
        </p:nvSpPr>
        <p:spPr>
          <a:xfrm>
            <a:off x="439575" y="5754349"/>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How to store edges?  Can accesses to edges  sequential? </a:t>
            </a:r>
          </a:p>
        </p:txBody>
      </p:sp>
      <p:pic>
        <p:nvPicPr>
          <p:cNvPr id="36" name="图片 35">
            <a:extLst>
              <a:ext uri="{FF2B5EF4-FFF2-40B4-BE49-F238E27FC236}">
                <a16:creationId xmlns:a16="http://schemas.microsoft.com/office/drawing/2014/main" id="{56C8E2D9-D400-0647-BF0C-BB3A8138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组合 36">
            <a:extLst>
              <a:ext uri="{FF2B5EF4-FFF2-40B4-BE49-F238E27FC236}">
                <a16:creationId xmlns:a16="http://schemas.microsoft.com/office/drawing/2014/main" id="{B593F565-34A0-5C42-B95E-DA819A7BAE15}"/>
              </a:ext>
            </a:extLst>
          </p:cNvPr>
          <p:cNvGrpSpPr/>
          <p:nvPr/>
        </p:nvGrpSpPr>
        <p:grpSpPr>
          <a:xfrm>
            <a:off x="5364088" y="3279699"/>
            <a:ext cx="3024336" cy="2125359"/>
            <a:chOff x="4572000" y="2107710"/>
            <a:chExt cx="3024336" cy="2125359"/>
          </a:xfrm>
        </p:grpSpPr>
        <p:sp>
          <p:nvSpPr>
            <p:cNvPr id="38" name="文本框 37">
              <a:extLst>
                <a:ext uri="{FF2B5EF4-FFF2-40B4-BE49-F238E27FC236}">
                  <a16:creationId xmlns:a16="http://schemas.microsoft.com/office/drawing/2014/main" id="{EAB6388E-4101-0946-AF20-1A57CC3B3721}"/>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39" name="文本框 38">
              <a:extLst>
                <a:ext uri="{FF2B5EF4-FFF2-40B4-BE49-F238E27FC236}">
                  <a16:creationId xmlns:a16="http://schemas.microsoft.com/office/drawing/2014/main" id="{03A38524-01F4-BD4A-8DFA-7254B87C673B}"/>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40" name="文本框 39">
              <a:extLst>
                <a:ext uri="{FF2B5EF4-FFF2-40B4-BE49-F238E27FC236}">
                  <a16:creationId xmlns:a16="http://schemas.microsoft.com/office/drawing/2014/main" id="{8A6AF6D1-418B-F04B-9074-D86E02A0435E}"/>
                </a:ext>
              </a:extLst>
            </p:cNvPr>
            <p:cNvSpPr txBox="1"/>
            <p:nvPr/>
          </p:nvSpPr>
          <p:spPr>
            <a:xfrm>
              <a:off x="4572000" y="3007594"/>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41" name="文本框 40">
              <a:extLst>
                <a:ext uri="{FF2B5EF4-FFF2-40B4-BE49-F238E27FC236}">
                  <a16:creationId xmlns:a16="http://schemas.microsoft.com/office/drawing/2014/main" id="{054FCA9D-DE9C-8C43-AC20-8096770188AE}"/>
                </a:ext>
              </a:extLst>
            </p:cNvPr>
            <p:cNvSpPr txBox="1"/>
            <p:nvPr/>
          </p:nvSpPr>
          <p:spPr>
            <a:xfrm>
              <a:off x="5580112" y="3032740"/>
              <a:ext cx="201622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Tree>
    <p:extLst>
      <p:ext uri="{BB962C8B-B14F-4D97-AF65-F5344CB8AC3E}">
        <p14:creationId xmlns:p14="http://schemas.microsoft.com/office/powerpoint/2010/main" val="2547667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9D2C250C-A028-CF42-B254-E832E83745D0}"/>
              </a:ext>
            </a:extLst>
          </p:cNvPr>
          <p:cNvSpPr>
            <a:spLocks noGrp="1"/>
          </p:cNvSpPr>
          <p:nvPr>
            <p:ph type="title"/>
          </p:nvPr>
        </p:nvSpPr>
        <p:spPr/>
        <p:txBody>
          <a:bodyPr/>
          <a:lstStyle/>
          <a:p>
            <a:r>
              <a:rPr lang="en-US" altLang="zh-CN" dirty="0"/>
              <a:t>Generalized</a:t>
            </a:r>
            <a:r>
              <a:rPr lang="zh-CN" altLang="en-US" dirty="0"/>
              <a:t> </a:t>
            </a:r>
            <a:r>
              <a:rPr lang="en-US" altLang="zh-CN" dirty="0"/>
              <a:t>Graph</a:t>
            </a:r>
            <a:r>
              <a:rPr lang="zh-CN" altLang="en-US" dirty="0"/>
              <a:t> </a:t>
            </a:r>
            <a:r>
              <a:rPr lang="en-US" altLang="zh-CN" dirty="0"/>
              <a:t>Processing</a:t>
            </a:r>
            <a:r>
              <a:rPr lang="zh-CN" altLang="en-US" dirty="0"/>
              <a:t> </a:t>
            </a:r>
          </a:p>
        </p:txBody>
      </p:sp>
      <p:sp>
        <p:nvSpPr>
          <p:cNvPr id="74754" name="Rectangle 6">
            <a:extLst>
              <a:ext uri="{FF2B5EF4-FFF2-40B4-BE49-F238E27FC236}">
                <a16:creationId xmlns:a16="http://schemas.microsoft.com/office/drawing/2014/main" id="{EFA008D7-EC50-5A48-BC0F-594A7D302057}"/>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4755" name="Rectangle 6">
            <a:extLst>
              <a:ext uri="{FF2B5EF4-FFF2-40B4-BE49-F238E27FC236}">
                <a16:creationId xmlns:a16="http://schemas.microsoft.com/office/drawing/2014/main" id="{0B2DA083-808E-6E41-A8E5-99FDFC395C1A}"/>
              </a:ext>
            </a:extLst>
          </p:cNvPr>
          <p:cNvSpPr>
            <a:spLocks noChangeArrowheads="1"/>
          </p:cNvSpPr>
          <p:nvPr/>
        </p:nvSpPr>
        <p:spPr bwMode="auto">
          <a:xfrm>
            <a:off x="365125" y="1665288"/>
            <a:ext cx="3981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endParaRPr kumimoji="0" lang="en-US" altLang="zh-CN" sz="2400">
              <a:latin typeface="Arial" panose="020B0604020202020204" pitchFamily="34" charset="0"/>
            </a:endParaRPr>
          </a:p>
          <a:p>
            <a:pPr eaLnBrk="1" hangingPunct="1">
              <a:spcBef>
                <a:spcPct val="0"/>
              </a:spcBef>
              <a:buFontTx/>
              <a:buNone/>
            </a:pPr>
            <a:r>
              <a:rPr kumimoji="0" lang="en-US" altLang="zh-CN" sz="2400">
                <a:latin typeface="Arial" panose="020B0604020202020204" pitchFamily="34" charset="0"/>
              </a:rPr>
              <a:t>   if</a:t>
            </a:r>
            <a:r>
              <a:rPr kumimoji="0" lang="zh-CN" altLang="en-US" sz="2400">
                <a:latin typeface="Arial" panose="020B0604020202020204" pitchFamily="34" charset="0"/>
              </a:rPr>
              <a:t> </a:t>
            </a:r>
            <a:r>
              <a:rPr kumimoji="0" lang="en-US" altLang="zh-CN" sz="2400">
                <a:latin typeface="Arial" panose="020B0604020202020204" pitchFamily="34" charset="0"/>
              </a:rPr>
              <a:t>v</a:t>
            </a:r>
            <a:r>
              <a:rPr kumimoji="0" lang="zh-CN" altLang="en-US" sz="2400">
                <a:latin typeface="Arial" panose="020B0604020202020204" pitchFamily="34" charset="0"/>
              </a:rPr>
              <a:t> </a:t>
            </a:r>
            <a:r>
              <a:rPr kumimoji="0" lang="en-US" altLang="zh-CN" sz="2400">
                <a:latin typeface="Arial" panose="020B0604020202020204" pitchFamily="34" charset="0"/>
              </a:rPr>
              <a:t>is</a:t>
            </a:r>
            <a:r>
              <a:rPr kumimoji="0" lang="zh-CN" altLang="en-US" sz="2400">
                <a:latin typeface="Arial" panose="020B0604020202020204" pitchFamily="34" charset="0"/>
              </a:rPr>
              <a:t> </a:t>
            </a:r>
            <a:r>
              <a:rPr kumimoji="0" lang="en-US" altLang="zh-CN" sz="2400">
                <a:latin typeface="Arial" panose="020B0604020202020204" pitchFamily="34" charset="0"/>
              </a:rPr>
              <a:t>active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to v</a:t>
            </a:r>
          </a:p>
          <a:p>
            <a:pPr eaLnBrk="1" hangingPunct="1">
              <a:spcBef>
                <a:spcPct val="0"/>
              </a:spcBef>
              <a:buFontTx/>
              <a:buNone/>
            </a:pPr>
            <a:r>
              <a:rPr kumimoji="0" lang="en-US" altLang="zh-CN" sz="2400">
                <a:latin typeface="Arial" panose="020B0604020202020204" pitchFamily="34" charset="0"/>
              </a:rPr>
              <a:t>         gather update along e</a:t>
            </a:r>
            <a:endParaRPr kumimoji="0" lang="zh-CN" altLang="en-US" sz="2400">
              <a:latin typeface="Arial" panose="020B0604020202020204" pitchFamily="34" charset="0"/>
            </a:endParaRPr>
          </a:p>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apply</a:t>
            </a:r>
            <a:r>
              <a:rPr kumimoji="0" lang="zh-CN" altLang="en-US" sz="2400">
                <a:latin typeface="Arial" panose="020B0604020202020204" pitchFamily="34" charset="0"/>
              </a:rPr>
              <a:t> </a:t>
            </a:r>
            <a:r>
              <a:rPr kumimoji="0" lang="en-US" altLang="zh-CN" sz="2400">
                <a:latin typeface="Arial" panose="020B0604020202020204" pitchFamily="34" charset="0"/>
              </a:rPr>
              <a:t>updated</a:t>
            </a:r>
            <a:r>
              <a:rPr kumimoji="0" lang="zh-CN" altLang="en-US" sz="2400">
                <a:latin typeface="Arial" panose="020B0604020202020204" pitchFamily="34" charset="0"/>
              </a:rPr>
              <a:t> </a:t>
            </a:r>
            <a:r>
              <a:rPr kumimoji="0" lang="en-US" altLang="zh-CN" sz="2400">
                <a:latin typeface="Arial" panose="020B0604020202020204" pitchFamily="34" charset="0"/>
              </a:rPr>
              <a:t>value</a:t>
            </a:r>
            <a:r>
              <a:rPr kumimoji="0" lang="zh-CN" altLang="en-US" sz="2400">
                <a:latin typeface="Arial" panose="020B0604020202020204" pitchFamily="34" charset="0"/>
              </a:rPr>
              <a:t> </a:t>
            </a:r>
            <a:r>
              <a:rPr kumimoji="0" lang="en-US" altLang="zh-CN" sz="2400">
                <a:latin typeface="Arial" panose="020B0604020202020204" pitchFamily="34" charset="0"/>
              </a:rPr>
              <a:t>to</a:t>
            </a:r>
            <a:r>
              <a:rPr kumimoji="0" lang="zh-CN" altLang="en-US" sz="2400">
                <a:latin typeface="Arial" panose="020B0604020202020204" pitchFamily="34" charset="0"/>
              </a:rPr>
              <a:t> </a:t>
            </a:r>
            <a:r>
              <a:rPr kumimoji="0" lang="en-US" altLang="zh-CN" sz="2400">
                <a:latin typeface="Arial" panose="020B0604020202020204" pitchFamily="34" charset="0"/>
              </a:rPr>
              <a:t>v</a:t>
            </a:r>
            <a:endParaRPr kumimoji="0" lang="zh-CN" altLang="en-US" sz="2400">
              <a:latin typeface="Arial" panose="020B0604020202020204" pitchFamily="34" charset="0"/>
            </a:endParaRPr>
          </a:p>
        </p:txBody>
      </p:sp>
      <p:sp>
        <p:nvSpPr>
          <p:cNvPr id="35" name="矩形 34">
            <a:extLst>
              <a:ext uri="{FF2B5EF4-FFF2-40B4-BE49-F238E27FC236}">
                <a16:creationId xmlns:a16="http://schemas.microsoft.com/office/drawing/2014/main" id="{CFF76F5E-9736-6F48-9BB0-032AE076D5B1}"/>
              </a:ext>
            </a:extLst>
          </p:cNvPr>
          <p:cNvSpPr/>
          <p:nvPr/>
        </p:nvSpPr>
        <p:spPr>
          <a:xfrm>
            <a:off x="439575" y="5754349"/>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Sort edges by </a:t>
            </a:r>
            <a:r>
              <a:rPr kumimoji="1" lang="en-US" altLang="zh-CN" sz="3600" b="1" dirty="0"/>
              <a:t>destination</a:t>
            </a:r>
            <a:r>
              <a:rPr kumimoji="1" lang="en-US" altLang="zh-CN" sz="3600" dirty="0"/>
              <a:t> vertex id</a:t>
            </a:r>
          </a:p>
          <a:p>
            <a:pPr algn="ctr"/>
            <a:r>
              <a:rPr kumimoji="1" lang="en-US" altLang="zh-CN" sz="3600" dirty="0"/>
              <a:t>Now gather is accessing edges sequentially</a:t>
            </a:r>
          </a:p>
        </p:txBody>
      </p:sp>
      <p:pic>
        <p:nvPicPr>
          <p:cNvPr id="36" name="图片 35">
            <a:extLst>
              <a:ext uri="{FF2B5EF4-FFF2-40B4-BE49-F238E27FC236}">
                <a16:creationId xmlns:a16="http://schemas.microsoft.com/office/drawing/2014/main" id="{56C8E2D9-D400-0647-BF0C-BB3A8138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a:extLst>
              <a:ext uri="{FF2B5EF4-FFF2-40B4-BE49-F238E27FC236}">
                <a16:creationId xmlns:a16="http://schemas.microsoft.com/office/drawing/2014/main" id="{862D36C7-1672-4C4E-B736-2C7F691EB6C4}"/>
              </a:ext>
            </a:extLst>
          </p:cNvPr>
          <p:cNvGrpSpPr/>
          <p:nvPr/>
        </p:nvGrpSpPr>
        <p:grpSpPr>
          <a:xfrm>
            <a:off x="5364088" y="3279699"/>
            <a:ext cx="3553544" cy="2402358"/>
            <a:chOff x="4572000" y="2107710"/>
            <a:chExt cx="3024336" cy="2402358"/>
          </a:xfrm>
        </p:grpSpPr>
        <p:sp>
          <p:nvSpPr>
            <p:cNvPr id="13" name="文本框 12">
              <a:extLst>
                <a:ext uri="{FF2B5EF4-FFF2-40B4-BE49-F238E27FC236}">
                  <a16:creationId xmlns:a16="http://schemas.microsoft.com/office/drawing/2014/main" id="{A2D44525-3E9B-E64E-90C9-552D0A1C17B0}"/>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14" name="文本框 13">
              <a:extLst>
                <a:ext uri="{FF2B5EF4-FFF2-40B4-BE49-F238E27FC236}">
                  <a16:creationId xmlns:a16="http://schemas.microsoft.com/office/drawing/2014/main" id="{4DD361B4-6CFC-D94C-B908-C9AAFAD5C860}"/>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15" name="文本框 14">
              <a:extLst>
                <a:ext uri="{FF2B5EF4-FFF2-40B4-BE49-F238E27FC236}">
                  <a16:creationId xmlns:a16="http://schemas.microsoft.com/office/drawing/2014/main" id="{2D68A43E-2AEB-7040-9C90-378E08690974}"/>
                </a:ext>
              </a:extLst>
            </p:cNvPr>
            <p:cNvSpPr txBox="1"/>
            <p:nvPr/>
          </p:nvSpPr>
          <p:spPr>
            <a:xfrm>
              <a:off x="4572000" y="3007594"/>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16" name="文本框 15">
              <a:extLst>
                <a:ext uri="{FF2B5EF4-FFF2-40B4-BE49-F238E27FC236}">
                  <a16:creationId xmlns:a16="http://schemas.microsoft.com/office/drawing/2014/main" id="{52FE2110-8D28-3945-9388-39FD1CBECE1B}"/>
                </a:ext>
              </a:extLst>
            </p:cNvPr>
            <p:cNvSpPr txBox="1"/>
            <p:nvPr/>
          </p:nvSpPr>
          <p:spPr>
            <a:xfrm>
              <a:off x="5580112" y="3032740"/>
              <a:ext cx="2016224"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	 </a:t>
              </a:r>
              <a:r>
                <a:rPr kumimoji="1" lang="en-US" altLang="zh-CN" dirty="0">
                  <a:sym typeface="Wingdings" pitchFamily="2" charset="2"/>
                </a:rPr>
                <a:t>	</a:t>
              </a:r>
              <a:r>
                <a:rPr kumimoji="1" lang="en-US" altLang="zh-CN" dirty="0"/>
                <a:t>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a:t>
              </a:r>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endParaRPr kumimoji="1" lang="en-US" altLang="zh-CN" dirty="0">
                <a:sym typeface="Wingdings" pitchFamily="2" charset="2"/>
              </a:endParaRPr>
            </a:p>
          </p:txBody>
        </p:sp>
      </p:grpSp>
    </p:spTree>
    <p:extLst>
      <p:ext uri="{BB962C8B-B14F-4D97-AF65-F5344CB8AC3E}">
        <p14:creationId xmlns:p14="http://schemas.microsoft.com/office/powerpoint/2010/main" val="1582047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9D2C250C-A028-CF42-B254-E832E83745D0}"/>
              </a:ext>
            </a:extLst>
          </p:cNvPr>
          <p:cNvSpPr>
            <a:spLocks noGrp="1"/>
          </p:cNvSpPr>
          <p:nvPr>
            <p:ph type="title"/>
          </p:nvPr>
        </p:nvSpPr>
        <p:spPr/>
        <p:txBody>
          <a:bodyPr/>
          <a:lstStyle/>
          <a:p>
            <a:r>
              <a:rPr lang="en-US" altLang="zh-CN" dirty="0"/>
              <a:t>Generalized</a:t>
            </a:r>
            <a:r>
              <a:rPr lang="zh-CN" altLang="en-US" dirty="0"/>
              <a:t> </a:t>
            </a:r>
            <a:r>
              <a:rPr lang="en-US" altLang="zh-CN" dirty="0"/>
              <a:t>Graph</a:t>
            </a:r>
            <a:r>
              <a:rPr lang="zh-CN" altLang="en-US" dirty="0"/>
              <a:t> </a:t>
            </a:r>
            <a:r>
              <a:rPr lang="en-US" altLang="zh-CN" dirty="0"/>
              <a:t>Processing</a:t>
            </a:r>
            <a:r>
              <a:rPr lang="zh-CN" altLang="en-US" dirty="0"/>
              <a:t> </a:t>
            </a:r>
          </a:p>
        </p:txBody>
      </p:sp>
      <p:sp>
        <p:nvSpPr>
          <p:cNvPr id="74754" name="Rectangle 6">
            <a:extLst>
              <a:ext uri="{FF2B5EF4-FFF2-40B4-BE49-F238E27FC236}">
                <a16:creationId xmlns:a16="http://schemas.microsoft.com/office/drawing/2014/main" id="{EFA008D7-EC50-5A48-BC0F-594A7D302057}"/>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4755" name="Rectangle 6">
            <a:extLst>
              <a:ext uri="{FF2B5EF4-FFF2-40B4-BE49-F238E27FC236}">
                <a16:creationId xmlns:a16="http://schemas.microsoft.com/office/drawing/2014/main" id="{0B2DA083-808E-6E41-A8E5-99FDFC395C1A}"/>
              </a:ext>
            </a:extLst>
          </p:cNvPr>
          <p:cNvSpPr>
            <a:spLocks noChangeArrowheads="1"/>
          </p:cNvSpPr>
          <p:nvPr/>
        </p:nvSpPr>
        <p:spPr bwMode="auto">
          <a:xfrm>
            <a:off x="365125" y="1665288"/>
            <a:ext cx="3981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endParaRPr kumimoji="0" lang="en-US" altLang="zh-CN" sz="2400">
              <a:latin typeface="Arial" panose="020B0604020202020204" pitchFamily="34" charset="0"/>
            </a:endParaRPr>
          </a:p>
          <a:p>
            <a:pPr eaLnBrk="1" hangingPunct="1">
              <a:spcBef>
                <a:spcPct val="0"/>
              </a:spcBef>
              <a:buFontTx/>
              <a:buNone/>
            </a:pPr>
            <a:r>
              <a:rPr kumimoji="0" lang="en-US" altLang="zh-CN" sz="2400">
                <a:latin typeface="Arial" panose="020B0604020202020204" pitchFamily="34" charset="0"/>
              </a:rPr>
              <a:t>   if</a:t>
            </a:r>
            <a:r>
              <a:rPr kumimoji="0" lang="zh-CN" altLang="en-US" sz="2400">
                <a:latin typeface="Arial" panose="020B0604020202020204" pitchFamily="34" charset="0"/>
              </a:rPr>
              <a:t> </a:t>
            </a:r>
            <a:r>
              <a:rPr kumimoji="0" lang="en-US" altLang="zh-CN" sz="2400">
                <a:latin typeface="Arial" panose="020B0604020202020204" pitchFamily="34" charset="0"/>
              </a:rPr>
              <a:t>v</a:t>
            </a:r>
            <a:r>
              <a:rPr kumimoji="0" lang="zh-CN" altLang="en-US" sz="2400">
                <a:latin typeface="Arial" panose="020B0604020202020204" pitchFamily="34" charset="0"/>
              </a:rPr>
              <a:t> </a:t>
            </a:r>
            <a:r>
              <a:rPr kumimoji="0" lang="en-US" altLang="zh-CN" sz="2400">
                <a:latin typeface="Arial" panose="020B0604020202020204" pitchFamily="34" charset="0"/>
              </a:rPr>
              <a:t>is</a:t>
            </a:r>
            <a:r>
              <a:rPr kumimoji="0" lang="zh-CN" altLang="en-US" sz="2400">
                <a:latin typeface="Arial" panose="020B0604020202020204" pitchFamily="34" charset="0"/>
              </a:rPr>
              <a:t> </a:t>
            </a:r>
            <a:r>
              <a:rPr kumimoji="0" lang="en-US" altLang="zh-CN" sz="2400">
                <a:latin typeface="Arial" panose="020B0604020202020204" pitchFamily="34" charset="0"/>
              </a:rPr>
              <a:t>active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to v</a:t>
            </a:r>
          </a:p>
          <a:p>
            <a:pPr eaLnBrk="1" hangingPunct="1">
              <a:spcBef>
                <a:spcPct val="0"/>
              </a:spcBef>
              <a:buFontTx/>
              <a:buNone/>
            </a:pPr>
            <a:r>
              <a:rPr kumimoji="0" lang="en-US" altLang="zh-CN" sz="2400">
                <a:latin typeface="Arial" panose="020B0604020202020204" pitchFamily="34" charset="0"/>
              </a:rPr>
              <a:t>         gather update along e</a:t>
            </a:r>
            <a:endParaRPr kumimoji="0" lang="zh-CN" altLang="en-US" sz="2400">
              <a:latin typeface="Arial" panose="020B0604020202020204" pitchFamily="34" charset="0"/>
            </a:endParaRPr>
          </a:p>
          <a:p>
            <a:pPr eaLnBrk="1" hangingPunct="1">
              <a:spcBef>
                <a:spcPct val="0"/>
              </a:spcBef>
              <a:buFontTx/>
              <a:buNone/>
            </a:pP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apply</a:t>
            </a:r>
            <a:r>
              <a:rPr kumimoji="0" lang="zh-CN" altLang="en-US" sz="2400">
                <a:latin typeface="Arial" panose="020B0604020202020204" pitchFamily="34" charset="0"/>
              </a:rPr>
              <a:t> </a:t>
            </a:r>
            <a:r>
              <a:rPr kumimoji="0" lang="en-US" altLang="zh-CN" sz="2400">
                <a:latin typeface="Arial" panose="020B0604020202020204" pitchFamily="34" charset="0"/>
              </a:rPr>
              <a:t>updated</a:t>
            </a:r>
            <a:r>
              <a:rPr kumimoji="0" lang="zh-CN" altLang="en-US" sz="2400">
                <a:latin typeface="Arial" panose="020B0604020202020204" pitchFamily="34" charset="0"/>
              </a:rPr>
              <a:t> </a:t>
            </a:r>
            <a:r>
              <a:rPr kumimoji="0" lang="en-US" altLang="zh-CN" sz="2400">
                <a:latin typeface="Arial" panose="020B0604020202020204" pitchFamily="34" charset="0"/>
              </a:rPr>
              <a:t>value</a:t>
            </a:r>
            <a:r>
              <a:rPr kumimoji="0" lang="zh-CN" altLang="en-US" sz="2400">
                <a:latin typeface="Arial" panose="020B0604020202020204" pitchFamily="34" charset="0"/>
              </a:rPr>
              <a:t> </a:t>
            </a:r>
            <a:r>
              <a:rPr kumimoji="0" lang="en-US" altLang="zh-CN" sz="2400">
                <a:latin typeface="Arial" panose="020B0604020202020204" pitchFamily="34" charset="0"/>
              </a:rPr>
              <a:t>to</a:t>
            </a:r>
            <a:r>
              <a:rPr kumimoji="0" lang="zh-CN" altLang="en-US" sz="2400">
                <a:latin typeface="Arial" panose="020B0604020202020204" pitchFamily="34" charset="0"/>
              </a:rPr>
              <a:t> </a:t>
            </a:r>
            <a:r>
              <a:rPr kumimoji="0" lang="en-US" altLang="zh-CN" sz="2400">
                <a:latin typeface="Arial" panose="020B0604020202020204" pitchFamily="34" charset="0"/>
              </a:rPr>
              <a:t>v</a:t>
            </a:r>
            <a:endParaRPr kumimoji="0" lang="zh-CN" altLang="en-US" sz="2400">
              <a:latin typeface="Arial" panose="020B0604020202020204" pitchFamily="34" charset="0"/>
            </a:endParaRPr>
          </a:p>
        </p:txBody>
      </p:sp>
      <p:sp>
        <p:nvSpPr>
          <p:cNvPr id="35" name="矩形 34">
            <a:extLst>
              <a:ext uri="{FF2B5EF4-FFF2-40B4-BE49-F238E27FC236}">
                <a16:creationId xmlns:a16="http://schemas.microsoft.com/office/drawing/2014/main" id="{CFF76F5E-9736-6F48-9BB0-032AE076D5B1}"/>
              </a:ext>
            </a:extLst>
          </p:cNvPr>
          <p:cNvSpPr/>
          <p:nvPr/>
        </p:nvSpPr>
        <p:spPr>
          <a:xfrm>
            <a:off x="439575" y="5754349"/>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Sort edges by </a:t>
            </a:r>
            <a:r>
              <a:rPr kumimoji="1" lang="en-US" altLang="zh-CN" sz="3600" b="1" dirty="0" err="1"/>
              <a:t>src</a:t>
            </a:r>
            <a:r>
              <a:rPr kumimoji="1" lang="en-US" altLang="zh-CN" sz="3600" dirty="0"/>
              <a:t> vertex id</a:t>
            </a:r>
          </a:p>
          <a:p>
            <a:pPr algn="ctr"/>
            <a:r>
              <a:rPr kumimoji="1" lang="en-US" altLang="zh-CN" sz="3600" dirty="0"/>
              <a:t>Now scatter is accessing edges sequentially</a:t>
            </a:r>
          </a:p>
        </p:txBody>
      </p:sp>
      <p:pic>
        <p:nvPicPr>
          <p:cNvPr id="36" name="图片 35">
            <a:extLst>
              <a:ext uri="{FF2B5EF4-FFF2-40B4-BE49-F238E27FC236}">
                <a16:creationId xmlns:a16="http://schemas.microsoft.com/office/drawing/2014/main" id="{56C8E2D9-D400-0647-BF0C-BB3A8138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a:extLst>
              <a:ext uri="{FF2B5EF4-FFF2-40B4-BE49-F238E27FC236}">
                <a16:creationId xmlns:a16="http://schemas.microsoft.com/office/drawing/2014/main" id="{CF73B6EC-30E3-5A4A-BE10-2DB5213164B5}"/>
              </a:ext>
            </a:extLst>
          </p:cNvPr>
          <p:cNvGrpSpPr/>
          <p:nvPr/>
        </p:nvGrpSpPr>
        <p:grpSpPr>
          <a:xfrm>
            <a:off x="5364088" y="3279699"/>
            <a:ext cx="3024336" cy="2125359"/>
            <a:chOff x="4572000" y="2107710"/>
            <a:chExt cx="3024336" cy="2125359"/>
          </a:xfrm>
        </p:grpSpPr>
        <p:sp>
          <p:nvSpPr>
            <p:cNvPr id="18" name="文本框 17">
              <a:extLst>
                <a:ext uri="{FF2B5EF4-FFF2-40B4-BE49-F238E27FC236}">
                  <a16:creationId xmlns:a16="http://schemas.microsoft.com/office/drawing/2014/main" id="{FC793809-E644-4546-A4C2-89F997727941}"/>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19" name="文本框 18">
              <a:extLst>
                <a:ext uri="{FF2B5EF4-FFF2-40B4-BE49-F238E27FC236}">
                  <a16:creationId xmlns:a16="http://schemas.microsoft.com/office/drawing/2014/main" id="{18D3B4D7-2507-384E-B676-1A574AB6F9DE}"/>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20" name="文本框 19">
              <a:extLst>
                <a:ext uri="{FF2B5EF4-FFF2-40B4-BE49-F238E27FC236}">
                  <a16:creationId xmlns:a16="http://schemas.microsoft.com/office/drawing/2014/main" id="{9BA4A1BD-C334-2E4A-ACD4-D903BCC4EF97}"/>
                </a:ext>
              </a:extLst>
            </p:cNvPr>
            <p:cNvSpPr txBox="1"/>
            <p:nvPr/>
          </p:nvSpPr>
          <p:spPr>
            <a:xfrm>
              <a:off x="4572000" y="3007594"/>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21" name="文本框 20">
              <a:extLst>
                <a:ext uri="{FF2B5EF4-FFF2-40B4-BE49-F238E27FC236}">
                  <a16:creationId xmlns:a16="http://schemas.microsoft.com/office/drawing/2014/main" id="{8B265355-E174-7943-8172-4423D571065D}"/>
                </a:ext>
              </a:extLst>
            </p:cNvPr>
            <p:cNvSpPr txBox="1"/>
            <p:nvPr/>
          </p:nvSpPr>
          <p:spPr>
            <a:xfrm>
              <a:off x="5580112" y="3032740"/>
              <a:ext cx="201622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Tree>
    <p:extLst>
      <p:ext uri="{BB962C8B-B14F-4D97-AF65-F5344CB8AC3E}">
        <p14:creationId xmlns:p14="http://schemas.microsoft.com/office/powerpoint/2010/main" val="47891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a:extLst>
              <a:ext uri="{FF2B5EF4-FFF2-40B4-BE49-F238E27FC236}">
                <a16:creationId xmlns:a16="http://schemas.microsoft.com/office/drawing/2014/main" id="{9D2C250C-A028-CF42-B254-E832E83745D0}"/>
              </a:ext>
            </a:extLst>
          </p:cNvPr>
          <p:cNvSpPr>
            <a:spLocks noGrp="1"/>
          </p:cNvSpPr>
          <p:nvPr>
            <p:ph type="title"/>
          </p:nvPr>
        </p:nvSpPr>
        <p:spPr/>
        <p:txBody>
          <a:bodyPr/>
          <a:lstStyle/>
          <a:p>
            <a:r>
              <a:rPr lang="en-US" altLang="zh-CN" dirty="0"/>
              <a:t>Generalized</a:t>
            </a:r>
            <a:r>
              <a:rPr lang="zh-CN" altLang="en-US" dirty="0"/>
              <a:t> </a:t>
            </a:r>
            <a:r>
              <a:rPr lang="en-US" altLang="zh-CN" dirty="0"/>
              <a:t>Graph</a:t>
            </a:r>
            <a:r>
              <a:rPr lang="zh-CN" altLang="en-US" dirty="0"/>
              <a:t> </a:t>
            </a:r>
            <a:r>
              <a:rPr lang="en-US" altLang="zh-CN" dirty="0"/>
              <a:t>Processing</a:t>
            </a:r>
            <a:r>
              <a:rPr lang="zh-CN" altLang="en-US" dirty="0"/>
              <a:t> </a:t>
            </a:r>
          </a:p>
        </p:txBody>
      </p:sp>
      <p:sp>
        <p:nvSpPr>
          <p:cNvPr id="74754" name="Rectangle 6">
            <a:extLst>
              <a:ext uri="{FF2B5EF4-FFF2-40B4-BE49-F238E27FC236}">
                <a16:creationId xmlns:a16="http://schemas.microsoft.com/office/drawing/2014/main" id="{EFA008D7-EC50-5A48-BC0F-594A7D302057}"/>
              </a:ext>
            </a:extLst>
          </p:cNvPr>
          <p:cNvSpPr>
            <a:spLocks noChangeArrowheads="1"/>
          </p:cNvSpPr>
          <p:nvPr/>
        </p:nvSpPr>
        <p:spPr bwMode="auto">
          <a:xfrm>
            <a:off x="380181" y="3431321"/>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a:latin typeface="Arial" panose="020B0604020202020204" pitchFamily="34" charset="0"/>
              </a:rPr>
              <a:t>   </a:t>
            </a:r>
          </a:p>
          <a:p>
            <a:pPr eaLnBrk="1" hangingPunct="1">
              <a:spcBef>
                <a:spcPct val="0"/>
              </a:spcBef>
              <a:buFontTx/>
              <a:buNone/>
            </a:pPr>
            <a:r>
              <a:rPr kumimoji="0" lang="zh-CN" altLang="en-US" sz="2400" dirty="0">
                <a:latin typeface="Arial" panose="020B0604020202020204" pitchFamily="34" charset="0"/>
              </a:rPr>
              <a:t>  </a:t>
            </a:r>
            <a:r>
              <a:rPr kumimoji="0" lang="en-US" altLang="zh-CN" sz="2400" dirty="0">
                <a:latin typeface="Arial" panose="020B0604020202020204" pitchFamily="34" charset="0"/>
              </a:rPr>
              <a:t>if v has update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from v</a:t>
            </a:r>
          </a:p>
          <a:p>
            <a:pPr eaLnBrk="1" hangingPunct="1">
              <a:spcBef>
                <a:spcPct val="0"/>
              </a:spcBef>
              <a:buFontTx/>
              <a:buNone/>
            </a:pPr>
            <a:r>
              <a:rPr kumimoji="0" lang="en-US" altLang="zh-CN" sz="2400" dirty="0">
                <a:latin typeface="Arial" panose="020B0604020202020204" pitchFamily="34" charset="0"/>
              </a:rPr>
              <a:t>         scatter update along e</a:t>
            </a:r>
          </a:p>
        </p:txBody>
      </p:sp>
      <p:sp>
        <p:nvSpPr>
          <p:cNvPr id="74755" name="Rectangle 6">
            <a:extLst>
              <a:ext uri="{FF2B5EF4-FFF2-40B4-BE49-F238E27FC236}">
                <a16:creationId xmlns:a16="http://schemas.microsoft.com/office/drawing/2014/main" id="{0B2DA083-808E-6E41-A8E5-99FDFC395C1A}"/>
              </a:ext>
            </a:extLst>
          </p:cNvPr>
          <p:cNvSpPr>
            <a:spLocks noChangeArrowheads="1"/>
          </p:cNvSpPr>
          <p:nvPr/>
        </p:nvSpPr>
        <p:spPr bwMode="auto">
          <a:xfrm>
            <a:off x="272169" y="1214731"/>
            <a:ext cx="39814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rPr>
              <a:t>for each vertex v</a:t>
            </a:r>
            <a:r>
              <a:rPr kumimoji="0" lang="zh-CN" altLang="en-US" sz="2400" dirty="0">
                <a:latin typeface="Arial" panose="020B0604020202020204" pitchFamily="34" charset="0"/>
              </a:rPr>
              <a:t>          </a:t>
            </a:r>
            <a:endParaRPr kumimoji="0" lang="en-US" altLang="zh-CN" sz="2400" dirty="0">
              <a:latin typeface="Arial" panose="020B0604020202020204" pitchFamily="34" charset="0"/>
            </a:endParaRPr>
          </a:p>
          <a:p>
            <a:pPr eaLnBrk="1" hangingPunct="1">
              <a:spcBef>
                <a:spcPct val="0"/>
              </a:spcBef>
              <a:buFontTx/>
              <a:buNone/>
            </a:pPr>
            <a:r>
              <a:rPr kumimoji="0" lang="en-US" altLang="zh-CN" sz="2400" dirty="0">
                <a:latin typeface="Arial" panose="020B0604020202020204" pitchFamily="34" charset="0"/>
              </a:rPr>
              <a:t>   if</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r>
              <a:rPr kumimoji="0" lang="zh-CN" altLang="en-US" sz="2400" dirty="0">
                <a:latin typeface="Arial" panose="020B0604020202020204" pitchFamily="34" charset="0"/>
              </a:rPr>
              <a:t> </a:t>
            </a:r>
            <a:r>
              <a:rPr kumimoji="0" lang="en-US" altLang="zh-CN" sz="2400" dirty="0">
                <a:latin typeface="Arial" panose="020B0604020202020204" pitchFamily="34" charset="0"/>
              </a:rPr>
              <a:t>is</a:t>
            </a:r>
            <a:r>
              <a:rPr kumimoji="0" lang="zh-CN" altLang="en-US" sz="2400" dirty="0">
                <a:latin typeface="Arial" panose="020B0604020202020204" pitchFamily="34" charset="0"/>
              </a:rPr>
              <a:t> </a:t>
            </a:r>
            <a:r>
              <a:rPr kumimoji="0" lang="en-US" altLang="zh-CN" sz="2400" dirty="0">
                <a:latin typeface="Arial" panose="020B0604020202020204" pitchFamily="34" charset="0"/>
              </a:rPr>
              <a:t>active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to v</a:t>
            </a:r>
          </a:p>
          <a:p>
            <a:pPr eaLnBrk="1" hangingPunct="1">
              <a:spcBef>
                <a:spcPct val="0"/>
              </a:spcBef>
              <a:buFontTx/>
              <a:buNone/>
            </a:pPr>
            <a:r>
              <a:rPr kumimoji="0" lang="en-US" altLang="zh-CN" sz="2400" dirty="0">
                <a:latin typeface="Arial" panose="020B0604020202020204" pitchFamily="34" charset="0"/>
              </a:rPr>
              <a:t>         gather update along e</a:t>
            </a:r>
            <a:endParaRPr kumimoji="0" lang="zh-CN" altLang="en-US" sz="2400" dirty="0">
              <a:latin typeface="Arial" panose="020B0604020202020204" pitchFamily="34" charset="0"/>
            </a:endParaRPr>
          </a:p>
          <a:p>
            <a:pPr eaLnBrk="1" hangingPunct="1">
              <a:spcBef>
                <a:spcPct val="0"/>
              </a:spcBef>
              <a:buFontTx/>
              <a:buNone/>
            </a:pPr>
            <a:r>
              <a:rPr kumimoji="0" lang="zh-CN" altLang="en-US" sz="2400" dirty="0">
                <a:latin typeface="Arial" panose="020B0604020202020204" pitchFamily="34" charset="0"/>
              </a:rPr>
              <a:t>    </a:t>
            </a:r>
          </a:p>
          <a:p>
            <a:pPr eaLnBrk="1" hangingPunct="1">
              <a:spcBef>
                <a:spcPct val="0"/>
              </a:spcBef>
              <a:buFontTx/>
              <a:buNone/>
            </a:pPr>
            <a:r>
              <a:rPr kumimoji="0" lang="zh-CN" altLang="en-US" sz="2400" dirty="0">
                <a:latin typeface="Arial" panose="020B0604020202020204" pitchFamily="34" charset="0"/>
              </a:rPr>
              <a:t>    </a:t>
            </a:r>
            <a:r>
              <a:rPr kumimoji="0" lang="en-US" altLang="zh-CN" sz="2400" dirty="0">
                <a:latin typeface="Arial" panose="020B0604020202020204" pitchFamily="34" charset="0"/>
              </a:rPr>
              <a:t>apply</a:t>
            </a:r>
            <a:r>
              <a:rPr kumimoji="0" lang="zh-CN" altLang="en-US" sz="2400" dirty="0">
                <a:latin typeface="Arial" panose="020B0604020202020204" pitchFamily="34" charset="0"/>
              </a:rPr>
              <a:t> </a:t>
            </a:r>
            <a:r>
              <a:rPr kumimoji="0" lang="en-US" altLang="zh-CN" sz="2400" dirty="0">
                <a:latin typeface="Arial" panose="020B0604020202020204" pitchFamily="34" charset="0"/>
              </a:rPr>
              <a:t>updated</a:t>
            </a:r>
            <a:r>
              <a:rPr kumimoji="0" lang="zh-CN" altLang="en-US" sz="2400" dirty="0">
                <a:latin typeface="Arial" panose="020B0604020202020204" pitchFamily="34" charset="0"/>
              </a:rPr>
              <a:t> </a:t>
            </a:r>
            <a:r>
              <a:rPr kumimoji="0" lang="en-US" altLang="zh-CN" sz="2400" dirty="0">
                <a:latin typeface="Arial" panose="020B0604020202020204" pitchFamily="34" charset="0"/>
              </a:rPr>
              <a:t>value</a:t>
            </a:r>
            <a:r>
              <a:rPr kumimoji="0" lang="zh-CN" altLang="en-US" sz="2400" dirty="0">
                <a:latin typeface="Arial" panose="020B0604020202020204" pitchFamily="34" charset="0"/>
              </a:rPr>
              <a:t> </a:t>
            </a:r>
            <a:r>
              <a:rPr kumimoji="0" lang="en-US" altLang="zh-CN" sz="2400" dirty="0">
                <a:latin typeface="Arial" panose="020B0604020202020204" pitchFamily="34" charset="0"/>
              </a:rPr>
              <a:t>to</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endParaRPr kumimoji="0" lang="zh-CN" altLang="en-US" sz="2400" dirty="0">
              <a:latin typeface="Arial" panose="020B0604020202020204" pitchFamily="34" charset="0"/>
            </a:endParaRPr>
          </a:p>
        </p:txBody>
      </p:sp>
      <p:sp>
        <p:nvSpPr>
          <p:cNvPr id="35" name="矩形 34">
            <a:extLst>
              <a:ext uri="{FF2B5EF4-FFF2-40B4-BE49-F238E27FC236}">
                <a16:creationId xmlns:a16="http://schemas.microsoft.com/office/drawing/2014/main" id="{CFF76F5E-9736-6F48-9BB0-032AE076D5B1}"/>
              </a:ext>
            </a:extLst>
          </p:cNvPr>
          <p:cNvSpPr/>
          <p:nvPr/>
        </p:nvSpPr>
        <p:spPr>
          <a:xfrm>
            <a:off x="380181" y="5154229"/>
            <a:ext cx="8460432" cy="14432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742950" indent="-742950">
              <a:buAutoNum type="arabicPeriod"/>
            </a:pPr>
            <a:r>
              <a:rPr kumimoji="1" lang="en-US" altLang="zh-CN" sz="3200" dirty="0"/>
              <a:t>Scatter and Gather do not share a common edge list</a:t>
            </a:r>
          </a:p>
          <a:p>
            <a:pPr marL="742950" indent="-742950">
              <a:buAutoNum type="arabicPeriod"/>
            </a:pPr>
            <a:r>
              <a:rPr kumimoji="1" lang="en-US" altLang="zh-CN" sz="3200" dirty="0"/>
              <a:t>The accesses to two edge lists are interleaved</a:t>
            </a:r>
          </a:p>
        </p:txBody>
      </p:sp>
      <p:pic>
        <p:nvPicPr>
          <p:cNvPr id="36" name="图片 35">
            <a:extLst>
              <a:ext uri="{FF2B5EF4-FFF2-40B4-BE49-F238E27FC236}">
                <a16:creationId xmlns:a16="http://schemas.microsoft.com/office/drawing/2014/main" id="{56C8E2D9-D400-0647-BF0C-BB3A8138C8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5391B567-95E7-264D-84D6-00CE1A9ED175}"/>
              </a:ext>
            </a:extLst>
          </p:cNvPr>
          <p:cNvGrpSpPr/>
          <p:nvPr/>
        </p:nvGrpSpPr>
        <p:grpSpPr>
          <a:xfrm>
            <a:off x="3932876" y="3153660"/>
            <a:ext cx="5125449" cy="1747699"/>
            <a:chOff x="3932876" y="3153660"/>
            <a:chExt cx="5125449" cy="1747699"/>
          </a:xfrm>
        </p:grpSpPr>
        <p:grpSp>
          <p:nvGrpSpPr>
            <p:cNvPr id="17" name="组合 16">
              <a:extLst>
                <a:ext uri="{FF2B5EF4-FFF2-40B4-BE49-F238E27FC236}">
                  <a16:creationId xmlns:a16="http://schemas.microsoft.com/office/drawing/2014/main" id="{CF73B6EC-30E3-5A4A-BE10-2DB5213164B5}"/>
                </a:ext>
              </a:extLst>
            </p:cNvPr>
            <p:cNvGrpSpPr/>
            <p:nvPr/>
          </p:nvGrpSpPr>
          <p:grpSpPr>
            <a:xfrm>
              <a:off x="3932876" y="3153660"/>
              <a:ext cx="4455548" cy="1747699"/>
              <a:chOff x="3140788" y="2107710"/>
              <a:chExt cx="4455548" cy="1747699"/>
            </a:xfrm>
          </p:grpSpPr>
          <p:sp>
            <p:nvSpPr>
              <p:cNvPr id="18" name="文本框 17">
                <a:extLst>
                  <a:ext uri="{FF2B5EF4-FFF2-40B4-BE49-F238E27FC236}">
                    <a16:creationId xmlns:a16="http://schemas.microsoft.com/office/drawing/2014/main" id="{FC793809-E644-4546-A4C2-89F997727941}"/>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19" name="文本框 18">
                <a:extLst>
                  <a:ext uri="{FF2B5EF4-FFF2-40B4-BE49-F238E27FC236}">
                    <a16:creationId xmlns:a16="http://schemas.microsoft.com/office/drawing/2014/main" id="{18D3B4D7-2507-384E-B676-1A574AB6F9DE}"/>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20" name="文本框 19">
                <a:extLst>
                  <a:ext uri="{FF2B5EF4-FFF2-40B4-BE49-F238E27FC236}">
                    <a16:creationId xmlns:a16="http://schemas.microsoft.com/office/drawing/2014/main" id="{9BA4A1BD-C334-2E4A-ACD4-D903BCC4EF97}"/>
                  </a:ext>
                </a:extLst>
              </p:cNvPr>
              <p:cNvSpPr txBox="1"/>
              <p:nvPr/>
            </p:nvSpPr>
            <p:spPr>
              <a:xfrm>
                <a:off x="3140788" y="2629876"/>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21" name="文本框 20">
                <a:extLst>
                  <a:ext uri="{FF2B5EF4-FFF2-40B4-BE49-F238E27FC236}">
                    <a16:creationId xmlns:a16="http://schemas.microsoft.com/office/drawing/2014/main" id="{8B265355-E174-7943-8172-4423D571065D}"/>
                  </a:ext>
                </a:extLst>
              </p:cNvPr>
              <p:cNvSpPr txBox="1"/>
              <p:nvPr/>
            </p:nvSpPr>
            <p:spPr>
              <a:xfrm>
                <a:off x="3990283" y="2655080"/>
                <a:ext cx="201622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
          <p:nvSpPr>
            <p:cNvPr id="12" name="文本框 11">
              <a:extLst>
                <a:ext uri="{FF2B5EF4-FFF2-40B4-BE49-F238E27FC236}">
                  <a16:creationId xmlns:a16="http://schemas.microsoft.com/office/drawing/2014/main" id="{CA22CEED-213D-2546-A415-AF93C7B8B499}"/>
                </a:ext>
              </a:extLst>
            </p:cNvPr>
            <p:cNvSpPr txBox="1"/>
            <p:nvPr/>
          </p:nvSpPr>
          <p:spPr>
            <a:xfrm>
              <a:off x="6770327" y="3697117"/>
              <a:ext cx="22879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	 </a:t>
              </a:r>
              <a:r>
                <a:rPr kumimoji="1" lang="en-US" altLang="zh-CN" dirty="0">
                  <a:sym typeface="Wingdings" pitchFamily="2" charset="2"/>
                </a:rPr>
                <a:t>	</a:t>
              </a:r>
              <a:r>
                <a:rPr kumimoji="1" lang="en-US" altLang="zh-CN" dirty="0"/>
                <a:t>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a:t>
              </a:r>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p:txBody>
        </p:sp>
      </p:grpSp>
    </p:spTree>
    <p:extLst>
      <p:ext uri="{BB962C8B-B14F-4D97-AF65-F5344CB8AC3E}">
        <p14:creationId xmlns:p14="http://schemas.microsoft.com/office/powerpoint/2010/main" val="4197363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a:extLst>
              <a:ext uri="{FF2B5EF4-FFF2-40B4-BE49-F238E27FC236}">
                <a16:creationId xmlns:a16="http://schemas.microsoft.com/office/drawing/2014/main" id="{C9B34387-899D-0F41-8137-0B98E3A465B0}"/>
              </a:ext>
            </a:extLst>
          </p:cNvPr>
          <p:cNvSpPr>
            <a:spLocks noGrp="1"/>
          </p:cNvSpPr>
          <p:nvPr>
            <p:ph type="title"/>
          </p:nvPr>
        </p:nvSpPr>
        <p:spPr/>
        <p:txBody>
          <a:bodyPr/>
          <a:lstStyle/>
          <a:p>
            <a:r>
              <a:rPr lang="en-US" altLang="zh-CN"/>
              <a:t>Generalized</a:t>
            </a:r>
            <a:r>
              <a:rPr lang="zh-CN" altLang="en-US"/>
              <a:t> </a:t>
            </a:r>
            <a:r>
              <a:rPr lang="en-US" altLang="zh-CN"/>
              <a:t>Graph</a:t>
            </a:r>
            <a:r>
              <a:rPr lang="zh-CN" altLang="en-US"/>
              <a:t> </a:t>
            </a:r>
            <a:r>
              <a:rPr lang="en-US" altLang="zh-CN"/>
              <a:t>Processing</a:t>
            </a:r>
            <a:r>
              <a:rPr lang="zh-CN" altLang="en-US"/>
              <a:t> </a:t>
            </a:r>
          </a:p>
        </p:txBody>
      </p:sp>
      <p:sp>
        <p:nvSpPr>
          <p:cNvPr id="78850" name="Rectangle 6">
            <a:extLst>
              <a:ext uri="{FF2B5EF4-FFF2-40B4-BE49-F238E27FC236}">
                <a16:creationId xmlns:a16="http://schemas.microsoft.com/office/drawing/2014/main" id="{767CF854-9C01-1644-94F3-7FC31B0412C5}"/>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8851" name="Rectangle 6">
            <a:extLst>
              <a:ext uri="{FF2B5EF4-FFF2-40B4-BE49-F238E27FC236}">
                <a16:creationId xmlns:a16="http://schemas.microsoft.com/office/drawing/2014/main" id="{0FD7F30E-DB01-9142-86E3-EF97C66EE260}"/>
              </a:ext>
            </a:extLst>
          </p:cNvPr>
          <p:cNvSpPr>
            <a:spLocks noChangeArrowheads="1"/>
          </p:cNvSpPr>
          <p:nvPr/>
        </p:nvSpPr>
        <p:spPr bwMode="auto">
          <a:xfrm>
            <a:off x="365125" y="1665288"/>
            <a:ext cx="42799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rPr>
              <a:t>for each vertex v</a:t>
            </a:r>
            <a:r>
              <a:rPr kumimoji="0" lang="zh-CN" altLang="en-US" sz="2400" dirty="0">
                <a:latin typeface="Arial" panose="020B0604020202020204" pitchFamily="34" charset="0"/>
              </a:rPr>
              <a:t>          </a:t>
            </a:r>
            <a:endParaRPr kumimoji="0" lang="en-US" altLang="zh-CN" sz="2400" dirty="0">
              <a:latin typeface="Arial" panose="020B0604020202020204" pitchFamily="34" charset="0"/>
            </a:endParaRPr>
          </a:p>
          <a:p>
            <a:pPr eaLnBrk="1" hangingPunct="1">
              <a:spcBef>
                <a:spcPct val="0"/>
              </a:spcBef>
              <a:buFontTx/>
              <a:buNone/>
            </a:pPr>
            <a:r>
              <a:rPr kumimoji="0" lang="en-US" altLang="zh-CN" sz="2400" dirty="0">
                <a:latin typeface="Arial" panose="020B0604020202020204" pitchFamily="34" charset="0"/>
              </a:rPr>
              <a:t>   if</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r>
              <a:rPr kumimoji="0" lang="zh-CN" altLang="en-US" sz="2400" dirty="0">
                <a:latin typeface="Arial" panose="020B0604020202020204" pitchFamily="34" charset="0"/>
              </a:rPr>
              <a:t> </a:t>
            </a:r>
            <a:r>
              <a:rPr kumimoji="0" lang="en-US" altLang="zh-CN" sz="2400" dirty="0">
                <a:latin typeface="Arial" panose="020B0604020202020204" pitchFamily="34" charset="0"/>
              </a:rPr>
              <a:t>is</a:t>
            </a:r>
            <a:r>
              <a:rPr kumimoji="0" lang="zh-CN" altLang="en-US" sz="2400" dirty="0">
                <a:latin typeface="Arial" panose="020B0604020202020204" pitchFamily="34" charset="0"/>
              </a:rPr>
              <a:t> </a:t>
            </a:r>
            <a:r>
              <a:rPr kumimoji="0" lang="en-US" altLang="zh-CN" sz="2400" dirty="0">
                <a:latin typeface="Arial" panose="020B0604020202020204" pitchFamily="34" charset="0"/>
              </a:rPr>
              <a:t>active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to v</a:t>
            </a:r>
          </a:p>
          <a:p>
            <a:pPr eaLnBrk="1" hangingPunct="1">
              <a:spcBef>
                <a:spcPct val="0"/>
              </a:spcBef>
              <a:buFontTx/>
              <a:buNone/>
            </a:pPr>
            <a:r>
              <a:rPr kumimoji="0" lang="en-US" altLang="zh-CN" sz="2400" dirty="0">
                <a:latin typeface="Arial" panose="020B0604020202020204" pitchFamily="34" charset="0"/>
              </a:rPr>
              <a:t>         gather update along e</a:t>
            </a:r>
            <a:endParaRPr kumimoji="0" lang="zh-CN" altLang="en-US" sz="2400" dirty="0">
              <a:latin typeface="Arial" panose="020B0604020202020204" pitchFamily="34" charset="0"/>
            </a:endParaRPr>
          </a:p>
          <a:p>
            <a:pPr eaLnBrk="1" hangingPunct="1">
              <a:spcBef>
                <a:spcPct val="0"/>
              </a:spcBef>
              <a:buFontTx/>
              <a:buNone/>
            </a:pPr>
            <a:r>
              <a:rPr kumimoji="0" lang="zh-CN" altLang="en-US" sz="2400" dirty="0">
                <a:latin typeface="Arial" panose="020B0604020202020204" pitchFamily="34" charset="0"/>
              </a:rPr>
              <a:t>   </a:t>
            </a:r>
            <a:r>
              <a:rPr kumimoji="0" lang="en-US" altLang="zh-CN" sz="2400" dirty="0">
                <a:latin typeface="Arial" panose="020B0604020202020204" pitchFamily="34" charset="0"/>
              </a:rPr>
              <a:t>apply</a:t>
            </a:r>
            <a:r>
              <a:rPr kumimoji="0" lang="zh-CN" altLang="en-US" sz="2400" dirty="0">
                <a:latin typeface="Arial" panose="020B0604020202020204" pitchFamily="34" charset="0"/>
              </a:rPr>
              <a:t> </a:t>
            </a:r>
            <a:r>
              <a:rPr kumimoji="0" lang="en-US" altLang="zh-CN" sz="2400" dirty="0">
                <a:latin typeface="Arial" panose="020B0604020202020204" pitchFamily="34" charset="0"/>
              </a:rPr>
              <a:t>updated</a:t>
            </a:r>
            <a:r>
              <a:rPr kumimoji="0" lang="zh-CN" altLang="en-US" sz="2400" dirty="0">
                <a:latin typeface="Arial" panose="020B0604020202020204" pitchFamily="34" charset="0"/>
              </a:rPr>
              <a:t> </a:t>
            </a:r>
            <a:r>
              <a:rPr kumimoji="0" lang="en-US" altLang="zh-CN" sz="2400" dirty="0">
                <a:latin typeface="Arial" panose="020B0604020202020204" pitchFamily="34" charset="0"/>
              </a:rPr>
              <a:t>value</a:t>
            </a:r>
            <a:r>
              <a:rPr kumimoji="0" lang="zh-CN" altLang="en-US" sz="2400" dirty="0">
                <a:latin typeface="Arial" panose="020B0604020202020204" pitchFamily="34" charset="0"/>
              </a:rPr>
              <a:t> </a:t>
            </a:r>
            <a:r>
              <a:rPr kumimoji="0" lang="en-US" altLang="zh-CN" sz="2400" dirty="0">
                <a:latin typeface="Arial" panose="020B0604020202020204" pitchFamily="34" charset="0"/>
              </a:rPr>
              <a:t>to</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endParaRPr kumimoji="0" lang="zh-CN" altLang="en-US" sz="2400" dirty="0">
              <a:latin typeface="Arial" panose="020B0604020202020204" pitchFamily="34" charset="0"/>
            </a:endParaRPr>
          </a:p>
        </p:txBody>
      </p:sp>
      <p:pic>
        <p:nvPicPr>
          <p:cNvPr id="35" name="图片 34">
            <a:extLst>
              <a:ext uri="{FF2B5EF4-FFF2-40B4-BE49-F238E27FC236}">
                <a16:creationId xmlns:a16="http://schemas.microsoft.com/office/drawing/2014/main" id="{8C04FB50-AA9B-8D4A-972B-E2F8126A67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a:extLst>
              <a:ext uri="{FF2B5EF4-FFF2-40B4-BE49-F238E27FC236}">
                <a16:creationId xmlns:a16="http://schemas.microsoft.com/office/drawing/2014/main" id="{A892D7AB-E6C4-A442-BA47-2728AF0582E5}"/>
              </a:ext>
            </a:extLst>
          </p:cNvPr>
          <p:cNvSpPr/>
          <p:nvPr/>
        </p:nvSpPr>
        <p:spPr>
          <a:xfrm>
            <a:off x="457200" y="5645832"/>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err="1"/>
              <a:t>Gather&amp;Apply</a:t>
            </a:r>
            <a:r>
              <a:rPr kumimoji="1" lang="en-US" altLang="zh-CN" sz="3600" dirty="0"/>
              <a:t> can be separated from Scatter</a:t>
            </a:r>
            <a:endParaRPr kumimoji="1" lang="zh-CN" altLang="en-US" sz="3600" dirty="0"/>
          </a:p>
        </p:txBody>
      </p:sp>
      <p:grpSp>
        <p:nvGrpSpPr>
          <p:cNvPr id="42" name="组合 41">
            <a:extLst>
              <a:ext uri="{FF2B5EF4-FFF2-40B4-BE49-F238E27FC236}">
                <a16:creationId xmlns:a16="http://schemas.microsoft.com/office/drawing/2014/main" id="{1C00AFFB-2096-0849-9F35-FFF5AB4C407B}"/>
              </a:ext>
            </a:extLst>
          </p:cNvPr>
          <p:cNvGrpSpPr/>
          <p:nvPr/>
        </p:nvGrpSpPr>
        <p:grpSpPr>
          <a:xfrm>
            <a:off x="3932876" y="3153660"/>
            <a:ext cx="5125449" cy="1747699"/>
            <a:chOff x="3932876" y="3153660"/>
            <a:chExt cx="5125449" cy="1747699"/>
          </a:xfrm>
        </p:grpSpPr>
        <p:grpSp>
          <p:nvGrpSpPr>
            <p:cNvPr id="43" name="组合 42">
              <a:extLst>
                <a:ext uri="{FF2B5EF4-FFF2-40B4-BE49-F238E27FC236}">
                  <a16:creationId xmlns:a16="http://schemas.microsoft.com/office/drawing/2014/main" id="{28A989AF-0860-904D-AD59-C8C714F58B00}"/>
                </a:ext>
              </a:extLst>
            </p:cNvPr>
            <p:cNvGrpSpPr/>
            <p:nvPr/>
          </p:nvGrpSpPr>
          <p:grpSpPr>
            <a:xfrm>
              <a:off x="3932876" y="3153660"/>
              <a:ext cx="4455548" cy="1747699"/>
              <a:chOff x="3140788" y="2107710"/>
              <a:chExt cx="4455548" cy="1747699"/>
            </a:xfrm>
          </p:grpSpPr>
          <p:sp>
            <p:nvSpPr>
              <p:cNvPr id="45" name="文本框 44">
                <a:extLst>
                  <a:ext uri="{FF2B5EF4-FFF2-40B4-BE49-F238E27FC236}">
                    <a16:creationId xmlns:a16="http://schemas.microsoft.com/office/drawing/2014/main" id="{BF53A598-F956-7F4B-90DB-4A0332AE09A9}"/>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46" name="文本框 45">
                <a:extLst>
                  <a:ext uri="{FF2B5EF4-FFF2-40B4-BE49-F238E27FC236}">
                    <a16:creationId xmlns:a16="http://schemas.microsoft.com/office/drawing/2014/main" id="{ED88B18B-D2A0-C644-A1DC-4AD25CCB1C8F}"/>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47" name="文本框 46">
                <a:extLst>
                  <a:ext uri="{FF2B5EF4-FFF2-40B4-BE49-F238E27FC236}">
                    <a16:creationId xmlns:a16="http://schemas.microsoft.com/office/drawing/2014/main" id="{F29C53A8-CDF7-954F-9BF2-EC402197A4F3}"/>
                  </a:ext>
                </a:extLst>
              </p:cNvPr>
              <p:cNvSpPr txBox="1"/>
              <p:nvPr/>
            </p:nvSpPr>
            <p:spPr>
              <a:xfrm>
                <a:off x="3140788" y="2629876"/>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48" name="文本框 47">
                <a:extLst>
                  <a:ext uri="{FF2B5EF4-FFF2-40B4-BE49-F238E27FC236}">
                    <a16:creationId xmlns:a16="http://schemas.microsoft.com/office/drawing/2014/main" id="{86C83EF0-B939-164F-B33B-D6B652E82EC5}"/>
                  </a:ext>
                </a:extLst>
              </p:cNvPr>
              <p:cNvSpPr txBox="1"/>
              <p:nvPr/>
            </p:nvSpPr>
            <p:spPr>
              <a:xfrm>
                <a:off x="3990283" y="2655080"/>
                <a:ext cx="201622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
          <p:nvSpPr>
            <p:cNvPr id="44" name="文本框 43">
              <a:extLst>
                <a:ext uri="{FF2B5EF4-FFF2-40B4-BE49-F238E27FC236}">
                  <a16:creationId xmlns:a16="http://schemas.microsoft.com/office/drawing/2014/main" id="{146045F3-0466-FA47-854F-2F8EE1B35162}"/>
                </a:ext>
              </a:extLst>
            </p:cNvPr>
            <p:cNvSpPr txBox="1"/>
            <p:nvPr/>
          </p:nvSpPr>
          <p:spPr>
            <a:xfrm>
              <a:off x="6770327" y="3697117"/>
              <a:ext cx="22879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	 </a:t>
              </a:r>
              <a:r>
                <a:rPr kumimoji="1" lang="en-US" altLang="zh-CN" dirty="0">
                  <a:sym typeface="Wingdings" pitchFamily="2" charset="2"/>
                </a:rPr>
                <a:t>	</a:t>
              </a:r>
              <a:r>
                <a:rPr kumimoji="1" lang="en-US" altLang="zh-CN" dirty="0"/>
                <a:t>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a:t>
              </a:r>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p:txBody>
        </p:sp>
      </p:grpSp>
    </p:spTree>
    <p:extLst>
      <p:ext uri="{BB962C8B-B14F-4D97-AF65-F5344CB8AC3E}">
        <p14:creationId xmlns:p14="http://schemas.microsoft.com/office/powerpoint/2010/main" val="2272903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a:extLst>
              <a:ext uri="{FF2B5EF4-FFF2-40B4-BE49-F238E27FC236}">
                <a16:creationId xmlns:a16="http://schemas.microsoft.com/office/drawing/2014/main" id="{C9B34387-899D-0F41-8137-0B98E3A465B0}"/>
              </a:ext>
            </a:extLst>
          </p:cNvPr>
          <p:cNvSpPr>
            <a:spLocks noGrp="1"/>
          </p:cNvSpPr>
          <p:nvPr>
            <p:ph type="title"/>
          </p:nvPr>
        </p:nvSpPr>
        <p:spPr/>
        <p:txBody>
          <a:bodyPr/>
          <a:lstStyle/>
          <a:p>
            <a:r>
              <a:rPr lang="en-US" altLang="zh-CN"/>
              <a:t>Generalized</a:t>
            </a:r>
            <a:r>
              <a:rPr lang="zh-CN" altLang="en-US"/>
              <a:t> </a:t>
            </a:r>
            <a:r>
              <a:rPr lang="en-US" altLang="zh-CN"/>
              <a:t>Graph</a:t>
            </a:r>
            <a:r>
              <a:rPr lang="zh-CN" altLang="en-US"/>
              <a:t> </a:t>
            </a:r>
            <a:r>
              <a:rPr lang="en-US" altLang="zh-CN"/>
              <a:t>Processing</a:t>
            </a:r>
            <a:r>
              <a:rPr lang="zh-CN" altLang="en-US"/>
              <a:t> </a:t>
            </a:r>
          </a:p>
        </p:txBody>
      </p:sp>
      <p:sp>
        <p:nvSpPr>
          <p:cNvPr id="78850" name="Rectangle 6">
            <a:extLst>
              <a:ext uri="{FF2B5EF4-FFF2-40B4-BE49-F238E27FC236}">
                <a16:creationId xmlns:a16="http://schemas.microsoft.com/office/drawing/2014/main" id="{767CF854-9C01-1644-94F3-7FC31B0412C5}"/>
              </a:ext>
            </a:extLst>
          </p:cNvPr>
          <p:cNvSpPr>
            <a:spLocks noChangeArrowheads="1"/>
          </p:cNvSpPr>
          <p:nvPr/>
        </p:nvSpPr>
        <p:spPr bwMode="auto">
          <a:xfrm>
            <a:off x="404813" y="4019550"/>
            <a:ext cx="39814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a:latin typeface="Arial" panose="020B0604020202020204" pitchFamily="34" charset="0"/>
              </a:rPr>
              <a:t>for each vertex v</a:t>
            </a:r>
            <a:r>
              <a:rPr kumimoji="0" lang="zh-CN" altLang="en-US" sz="2400">
                <a:latin typeface="Arial" panose="020B0604020202020204" pitchFamily="34" charset="0"/>
              </a:rPr>
              <a:t>          </a:t>
            </a:r>
          </a:p>
          <a:p>
            <a:pPr eaLnBrk="1" hangingPunct="1">
              <a:spcBef>
                <a:spcPct val="0"/>
              </a:spcBef>
              <a:buFontTx/>
              <a:buNone/>
            </a:pPr>
            <a:r>
              <a:rPr kumimoji="0" lang="zh-CN" altLang="en-US" sz="2400">
                <a:latin typeface="Arial" panose="020B0604020202020204" pitchFamily="34" charset="0"/>
              </a:rPr>
              <a:t>  </a:t>
            </a:r>
            <a:r>
              <a:rPr kumimoji="0" lang="en-US" altLang="zh-CN" sz="2400">
                <a:latin typeface="Arial" panose="020B0604020202020204" pitchFamily="34" charset="0"/>
              </a:rPr>
              <a:t>if v has update</a:t>
            </a:r>
          </a:p>
          <a:p>
            <a:pPr eaLnBrk="1" hangingPunct="1">
              <a:spcBef>
                <a:spcPct val="0"/>
              </a:spcBef>
              <a:buFontTx/>
              <a:buNone/>
            </a:pPr>
            <a:r>
              <a:rPr kumimoji="0" lang="en-US" altLang="zh-CN" sz="2400">
                <a:latin typeface="Arial" panose="020B0604020202020204" pitchFamily="34" charset="0"/>
              </a:rPr>
              <a:t>    </a:t>
            </a:r>
            <a:r>
              <a:rPr kumimoji="0" lang="zh-CN" altLang="en-US" sz="2400">
                <a:latin typeface="Arial" panose="020B0604020202020204" pitchFamily="34" charset="0"/>
              </a:rPr>
              <a:t> </a:t>
            </a:r>
            <a:r>
              <a:rPr kumimoji="0" lang="en-US" altLang="zh-CN" sz="2400">
                <a:latin typeface="Arial" panose="020B0604020202020204" pitchFamily="34" charset="0"/>
              </a:rPr>
              <a:t>for each edge e from v</a:t>
            </a:r>
          </a:p>
          <a:p>
            <a:pPr eaLnBrk="1" hangingPunct="1">
              <a:spcBef>
                <a:spcPct val="0"/>
              </a:spcBef>
              <a:buFontTx/>
              <a:buNone/>
            </a:pPr>
            <a:r>
              <a:rPr kumimoji="0" lang="en-US" altLang="zh-CN" sz="2400">
                <a:latin typeface="Arial" panose="020B0604020202020204" pitchFamily="34" charset="0"/>
              </a:rPr>
              <a:t>         scatter update along e</a:t>
            </a:r>
          </a:p>
        </p:txBody>
      </p:sp>
      <p:sp>
        <p:nvSpPr>
          <p:cNvPr id="78851" name="Rectangle 6">
            <a:extLst>
              <a:ext uri="{FF2B5EF4-FFF2-40B4-BE49-F238E27FC236}">
                <a16:creationId xmlns:a16="http://schemas.microsoft.com/office/drawing/2014/main" id="{0FD7F30E-DB01-9142-86E3-EF97C66EE260}"/>
              </a:ext>
            </a:extLst>
          </p:cNvPr>
          <p:cNvSpPr>
            <a:spLocks noChangeArrowheads="1"/>
          </p:cNvSpPr>
          <p:nvPr/>
        </p:nvSpPr>
        <p:spPr bwMode="auto">
          <a:xfrm>
            <a:off x="365125" y="1665288"/>
            <a:ext cx="42799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en-US" altLang="zh-CN" sz="2400" dirty="0">
                <a:latin typeface="Arial" panose="020B0604020202020204" pitchFamily="34" charset="0"/>
              </a:rPr>
              <a:t>for each vertex v</a:t>
            </a:r>
            <a:r>
              <a:rPr kumimoji="0" lang="zh-CN" altLang="en-US" sz="2400" dirty="0">
                <a:latin typeface="Arial" panose="020B0604020202020204" pitchFamily="34" charset="0"/>
              </a:rPr>
              <a:t>          </a:t>
            </a:r>
            <a:endParaRPr kumimoji="0" lang="en-US" altLang="zh-CN" sz="2400" dirty="0">
              <a:latin typeface="Arial" panose="020B0604020202020204" pitchFamily="34" charset="0"/>
            </a:endParaRPr>
          </a:p>
          <a:p>
            <a:pPr eaLnBrk="1" hangingPunct="1">
              <a:spcBef>
                <a:spcPct val="0"/>
              </a:spcBef>
              <a:buFontTx/>
              <a:buNone/>
            </a:pPr>
            <a:r>
              <a:rPr kumimoji="0" lang="en-US" altLang="zh-CN" sz="2400" dirty="0">
                <a:latin typeface="Arial" panose="020B0604020202020204" pitchFamily="34" charset="0"/>
              </a:rPr>
              <a:t>   if</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r>
              <a:rPr kumimoji="0" lang="zh-CN" altLang="en-US" sz="2400" dirty="0">
                <a:latin typeface="Arial" panose="020B0604020202020204" pitchFamily="34" charset="0"/>
              </a:rPr>
              <a:t> </a:t>
            </a:r>
            <a:r>
              <a:rPr kumimoji="0" lang="en-US" altLang="zh-CN" sz="2400" dirty="0">
                <a:latin typeface="Arial" panose="020B0604020202020204" pitchFamily="34" charset="0"/>
              </a:rPr>
              <a:t>is</a:t>
            </a:r>
            <a:r>
              <a:rPr kumimoji="0" lang="zh-CN" altLang="en-US" sz="2400" dirty="0">
                <a:latin typeface="Arial" panose="020B0604020202020204" pitchFamily="34" charset="0"/>
              </a:rPr>
              <a:t> </a:t>
            </a:r>
            <a:r>
              <a:rPr kumimoji="0" lang="en-US" altLang="zh-CN" sz="2400" dirty="0">
                <a:latin typeface="Arial" panose="020B0604020202020204" pitchFamily="34" charset="0"/>
              </a:rPr>
              <a:t>active</a:t>
            </a:r>
          </a:p>
          <a:p>
            <a:pPr eaLnBrk="1" hangingPunct="1">
              <a:spcBef>
                <a:spcPct val="0"/>
              </a:spcBef>
              <a:buFontTx/>
              <a:buNone/>
            </a:pPr>
            <a:r>
              <a:rPr kumimoji="0" lang="en-US" altLang="zh-CN" sz="2400" dirty="0">
                <a:latin typeface="Arial" panose="020B0604020202020204" pitchFamily="34" charset="0"/>
              </a:rPr>
              <a:t>     </a:t>
            </a:r>
            <a:r>
              <a:rPr kumimoji="0" lang="zh-CN" altLang="en-US" sz="2400" dirty="0">
                <a:latin typeface="Arial" panose="020B0604020202020204" pitchFamily="34" charset="0"/>
              </a:rPr>
              <a:t> </a:t>
            </a:r>
            <a:r>
              <a:rPr kumimoji="0" lang="en-US" altLang="zh-CN" sz="2400" dirty="0">
                <a:latin typeface="Arial" panose="020B0604020202020204" pitchFamily="34" charset="0"/>
              </a:rPr>
              <a:t>for each edge e to v</a:t>
            </a:r>
          </a:p>
          <a:p>
            <a:pPr eaLnBrk="1" hangingPunct="1">
              <a:spcBef>
                <a:spcPct val="0"/>
              </a:spcBef>
              <a:buFontTx/>
              <a:buNone/>
            </a:pPr>
            <a:r>
              <a:rPr kumimoji="0" lang="en-US" altLang="zh-CN" sz="2400" dirty="0">
                <a:latin typeface="Arial" panose="020B0604020202020204" pitchFamily="34" charset="0"/>
              </a:rPr>
              <a:t>         gather update along e</a:t>
            </a:r>
            <a:endParaRPr kumimoji="0" lang="zh-CN" altLang="en-US" sz="2400" dirty="0">
              <a:latin typeface="Arial" panose="020B0604020202020204" pitchFamily="34" charset="0"/>
            </a:endParaRPr>
          </a:p>
          <a:p>
            <a:pPr eaLnBrk="1" hangingPunct="1">
              <a:spcBef>
                <a:spcPct val="0"/>
              </a:spcBef>
              <a:buFontTx/>
              <a:buNone/>
            </a:pPr>
            <a:r>
              <a:rPr kumimoji="0" lang="zh-CN" altLang="en-US" sz="2400" dirty="0">
                <a:latin typeface="Arial" panose="020B0604020202020204" pitchFamily="34" charset="0"/>
              </a:rPr>
              <a:t>   </a:t>
            </a:r>
            <a:r>
              <a:rPr kumimoji="0" lang="en-US" altLang="zh-CN" sz="2400" dirty="0">
                <a:latin typeface="Arial" panose="020B0604020202020204" pitchFamily="34" charset="0"/>
              </a:rPr>
              <a:t>apply</a:t>
            </a:r>
            <a:r>
              <a:rPr kumimoji="0" lang="zh-CN" altLang="en-US" sz="2400" dirty="0">
                <a:latin typeface="Arial" panose="020B0604020202020204" pitchFamily="34" charset="0"/>
              </a:rPr>
              <a:t> </a:t>
            </a:r>
            <a:r>
              <a:rPr kumimoji="0" lang="en-US" altLang="zh-CN" sz="2400" dirty="0">
                <a:latin typeface="Arial" panose="020B0604020202020204" pitchFamily="34" charset="0"/>
              </a:rPr>
              <a:t>updated</a:t>
            </a:r>
            <a:r>
              <a:rPr kumimoji="0" lang="zh-CN" altLang="en-US" sz="2400" dirty="0">
                <a:latin typeface="Arial" panose="020B0604020202020204" pitchFamily="34" charset="0"/>
              </a:rPr>
              <a:t> </a:t>
            </a:r>
            <a:r>
              <a:rPr kumimoji="0" lang="en-US" altLang="zh-CN" sz="2400" dirty="0">
                <a:latin typeface="Arial" panose="020B0604020202020204" pitchFamily="34" charset="0"/>
              </a:rPr>
              <a:t>value</a:t>
            </a:r>
            <a:r>
              <a:rPr kumimoji="0" lang="zh-CN" altLang="en-US" sz="2400" dirty="0">
                <a:latin typeface="Arial" panose="020B0604020202020204" pitchFamily="34" charset="0"/>
              </a:rPr>
              <a:t> </a:t>
            </a:r>
            <a:r>
              <a:rPr kumimoji="0" lang="en-US" altLang="zh-CN" sz="2400" dirty="0">
                <a:latin typeface="Arial" panose="020B0604020202020204" pitchFamily="34" charset="0"/>
              </a:rPr>
              <a:t>to</a:t>
            </a:r>
            <a:r>
              <a:rPr kumimoji="0" lang="zh-CN" altLang="en-US" sz="2400" dirty="0">
                <a:latin typeface="Arial" panose="020B0604020202020204" pitchFamily="34" charset="0"/>
              </a:rPr>
              <a:t> </a:t>
            </a:r>
            <a:r>
              <a:rPr kumimoji="0" lang="en-US" altLang="zh-CN" sz="2400" dirty="0">
                <a:latin typeface="Arial" panose="020B0604020202020204" pitchFamily="34" charset="0"/>
              </a:rPr>
              <a:t>v</a:t>
            </a:r>
            <a:endParaRPr kumimoji="0" lang="zh-CN" altLang="en-US" sz="2400" dirty="0">
              <a:latin typeface="Arial" panose="020B0604020202020204" pitchFamily="34" charset="0"/>
            </a:endParaRPr>
          </a:p>
        </p:txBody>
      </p:sp>
      <p:pic>
        <p:nvPicPr>
          <p:cNvPr id="35" name="图片 34">
            <a:extLst>
              <a:ext uri="{FF2B5EF4-FFF2-40B4-BE49-F238E27FC236}">
                <a16:creationId xmlns:a16="http://schemas.microsoft.com/office/drawing/2014/main" id="{8C04FB50-AA9B-8D4A-972B-E2F8126A67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190821"/>
            <a:ext cx="1794234" cy="194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a:extLst>
              <a:ext uri="{FF2B5EF4-FFF2-40B4-BE49-F238E27FC236}">
                <a16:creationId xmlns:a16="http://schemas.microsoft.com/office/drawing/2014/main" id="{A892D7AB-E6C4-A442-BA47-2728AF0582E5}"/>
              </a:ext>
            </a:extLst>
          </p:cNvPr>
          <p:cNvSpPr/>
          <p:nvPr/>
        </p:nvSpPr>
        <p:spPr>
          <a:xfrm>
            <a:off x="457200" y="5645832"/>
            <a:ext cx="8460432" cy="10527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3600" dirty="0"/>
              <a:t>Can we use just one copy of the edge list?</a:t>
            </a:r>
          </a:p>
          <a:p>
            <a:pPr algn="ctr"/>
            <a:r>
              <a:rPr kumimoji="1" lang="en-US" altLang="zh-CN" sz="3600" dirty="0"/>
              <a:t>Do we need all vertices in memory?</a:t>
            </a:r>
            <a:endParaRPr kumimoji="1" lang="zh-CN" altLang="en-US" sz="3600" dirty="0"/>
          </a:p>
        </p:txBody>
      </p:sp>
      <p:grpSp>
        <p:nvGrpSpPr>
          <p:cNvPr id="42" name="组合 41">
            <a:extLst>
              <a:ext uri="{FF2B5EF4-FFF2-40B4-BE49-F238E27FC236}">
                <a16:creationId xmlns:a16="http://schemas.microsoft.com/office/drawing/2014/main" id="{1C00AFFB-2096-0849-9F35-FFF5AB4C407B}"/>
              </a:ext>
            </a:extLst>
          </p:cNvPr>
          <p:cNvGrpSpPr/>
          <p:nvPr/>
        </p:nvGrpSpPr>
        <p:grpSpPr>
          <a:xfrm>
            <a:off x="3932876" y="3153660"/>
            <a:ext cx="5125449" cy="1747699"/>
            <a:chOff x="3932876" y="3153660"/>
            <a:chExt cx="5125449" cy="1747699"/>
          </a:xfrm>
        </p:grpSpPr>
        <p:grpSp>
          <p:nvGrpSpPr>
            <p:cNvPr id="43" name="组合 42">
              <a:extLst>
                <a:ext uri="{FF2B5EF4-FFF2-40B4-BE49-F238E27FC236}">
                  <a16:creationId xmlns:a16="http://schemas.microsoft.com/office/drawing/2014/main" id="{28A989AF-0860-904D-AD59-C8C714F58B00}"/>
                </a:ext>
              </a:extLst>
            </p:cNvPr>
            <p:cNvGrpSpPr/>
            <p:nvPr/>
          </p:nvGrpSpPr>
          <p:grpSpPr>
            <a:xfrm>
              <a:off x="3932876" y="3153660"/>
              <a:ext cx="4455548" cy="1747699"/>
              <a:chOff x="3140788" y="2107710"/>
              <a:chExt cx="4455548" cy="1747699"/>
            </a:xfrm>
          </p:grpSpPr>
          <p:sp>
            <p:nvSpPr>
              <p:cNvPr id="45" name="文本框 44">
                <a:extLst>
                  <a:ext uri="{FF2B5EF4-FFF2-40B4-BE49-F238E27FC236}">
                    <a16:creationId xmlns:a16="http://schemas.microsoft.com/office/drawing/2014/main" id="{BF53A598-F956-7F4B-90DB-4A0332AE09A9}"/>
                  </a:ext>
                </a:extLst>
              </p:cNvPr>
              <p:cNvSpPr txBox="1"/>
              <p:nvPr/>
            </p:nvSpPr>
            <p:spPr>
              <a:xfrm>
                <a:off x="5580112" y="2137484"/>
                <a:ext cx="20162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 </a:t>
                </a:r>
                <a:r>
                  <a:rPr kumimoji="1" lang="en-US" altLang="zh-CN" dirty="0"/>
                  <a:t>1.0</a:t>
                </a:r>
                <a:r>
                  <a:rPr kumimoji="1" lang="zh-CN" altLang="en-US" dirty="0"/>
                  <a:t>  </a:t>
                </a:r>
                <a:r>
                  <a:rPr kumimoji="1" lang="en-US" altLang="zh-CN" dirty="0"/>
                  <a:t> 1.0   1.0    1.0</a:t>
                </a:r>
                <a:endParaRPr kumimoji="1" lang="zh-CN" altLang="en-US" dirty="0"/>
              </a:p>
            </p:txBody>
          </p:sp>
          <p:sp>
            <p:nvSpPr>
              <p:cNvPr id="46" name="文本框 45">
                <a:extLst>
                  <a:ext uri="{FF2B5EF4-FFF2-40B4-BE49-F238E27FC236}">
                    <a16:creationId xmlns:a16="http://schemas.microsoft.com/office/drawing/2014/main" id="{ED88B18B-D2A0-C644-A1DC-4AD25CCB1C8F}"/>
                  </a:ext>
                </a:extLst>
              </p:cNvPr>
              <p:cNvSpPr txBox="1"/>
              <p:nvPr/>
            </p:nvSpPr>
            <p:spPr>
              <a:xfrm>
                <a:off x="4572000" y="2107710"/>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Vertex</a:t>
                </a:r>
                <a:endParaRPr kumimoji="1" lang="zh-CN" altLang="en-US" dirty="0"/>
              </a:p>
            </p:txBody>
          </p:sp>
          <p:sp>
            <p:nvSpPr>
              <p:cNvPr id="47" name="文本框 46">
                <a:extLst>
                  <a:ext uri="{FF2B5EF4-FFF2-40B4-BE49-F238E27FC236}">
                    <a16:creationId xmlns:a16="http://schemas.microsoft.com/office/drawing/2014/main" id="{F29C53A8-CDF7-954F-9BF2-EC402197A4F3}"/>
                  </a:ext>
                </a:extLst>
              </p:cNvPr>
              <p:cNvSpPr txBox="1"/>
              <p:nvPr/>
            </p:nvSpPr>
            <p:spPr>
              <a:xfrm>
                <a:off x="3140788" y="2629876"/>
                <a:ext cx="79208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en-US" altLang="zh-CN" dirty="0"/>
                  <a:t>Edge</a:t>
                </a:r>
                <a:endParaRPr kumimoji="1" lang="zh-CN" altLang="en-US" dirty="0"/>
              </a:p>
            </p:txBody>
          </p:sp>
          <p:sp>
            <p:nvSpPr>
              <p:cNvPr id="48" name="文本框 47">
                <a:extLst>
                  <a:ext uri="{FF2B5EF4-FFF2-40B4-BE49-F238E27FC236}">
                    <a16:creationId xmlns:a16="http://schemas.microsoft.com/office/drawing/2014/main" id="{86C83EF0-B939-164F-B33B-D6B652E82EC5}"/>
                  </a:ext>
                </a:extLst>
              </p:cNvPr>
              <p:cNvSpPr txBox="1"/>
              <p:nvPr/>
            </p:nvSpPr>
            <p:spPr>
              <a:xfrm>
                <a:off x="3990283" y="2655080"/>
                <a:ext cx="2016224"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endParaRPr kumimoji="1" lang="en-US" altLang="zh-CN" dirty="0"/>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a:p>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a:t>
                </a:r>
              </a:p>
              <a:p>
                <a:r>
                  <a:rPr kumimoji="1" lang="en-US" altLang="zh-CN" dirty="0">
                    <a:sym typeface="Wingdings" pitchFamily="2" charset="2"/>
                  </a:rPr>
                  <a:t>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p:txBody>
          </p:sp>
        </p:grpSp>
        <p:sp>
          <p:nvSpPr>
            <p:cNvPr id="44" name="文本框 43">
              <a:extLst>
                <a:ext uri="{FF2B5EF4-FFF2-40B4-BE49-F238E27FC236}">
                  <a16:creationId xmlns:a16="http://schemas.microsoft.com/office/drawing/2014/main" id="{146045F3-0466-FA47-854F-2F8EE1B35162}"/>
                </a:ext>
              </a:extLst>
            </p:cNvPr>
            <p:cNvSpPr txBox="1"/>
            <p:nvPr/>
          </p:nvSpPr>
          <p:spPr>
            <a:xfrm>
              <a:off x="6770327" y="3697117"/>
              <a:ext cx="228799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1 </a:t>
              </a:r>
              <a:r>
                <a:rPr kumimoji="1" lang="en-US" altLang="zh-CN" dirty="0"/>
                <a:t>	 </a:t>
              </a:r>
              <a:r>
                <a:rPr kumimoji="1" lang="en-US" altLang="zh-CN" dirty="0">
                  <a:sym typeface="Wingdings" pitchFamily="2" charset="2"/>
                </a:rPr>
                <a:t>	</a:t>
              </a:r>
              <a:r>
                <a:rPr kumimoji="1" lang="en-US" altLang="zh-CN" dirty="0"/>
                <a:t>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t>2    </a:t>
              </a:r>
              <a:r>
                <a:rPr kumimoji="1" lang="en-US" altLang="zh-CN" dirty="0">
                  <a:sym typeface="Wingdings" pitchFamily="2" charset="2"/>
                </a:rPr>
                <a:t>3</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2 </a:t>
              </a:r>
            </a:p>
            <a:p>
              <a:r>
                <a:rPr kumimoji="1" lang="en-US" altLang="zh-CN" dirty="0"/>
                <a:t>1</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3    4</a:t>
              </a:r>
              <a:r>
                <a:rPr kumimoji="1" lang="zh-CN" altLang="en-US" dirty="0">
                  <a:sym typeface="Wingdings" pitchFamily="2" charset="2"/>
                </a:rPr>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3</a:t>
              </a:r>
            </a:p>
            <a:p>
              <a:r>
                <a:rPr kumimoji="1" lang="en-US" altLang="zh-CN" dirty="0"/>
                <a:t>2</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4</a:t>
              </a:r>
            </a:p>
          </p:txBody>
        </p:sp>
      </p:grpSp>
    </p:spTree>
    <p:extLst>
      <p:ext uri="{BB962C8B-B14F-4D97-AF65-F5344CB8AC3E}">
        <p14:creationId xmlns:p14="http://schemas.microsoft.com/office/powerpoint/2010/main" val="1820443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Thanks</a:t>
            </a: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6100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5EC55-49DA-0340-BC71-55DAE22FD7CE}"/>
              </a:ext>
            </a:extLst>
          </p:cNvPr>
          <p:cNvSpPr>
            <a:spLocks noGrp="1"/>
          </p:cNvSpPr>
          <p:nvPr>
            <p:ph type="title"/>
          </p:nvPr>
        </p:nvSpPr>
        <p:spPr/>
        <p:txBody>
          <a:bodyPr/>
          <a:lstStyle/>
          <a:p>
            <a:r>
              <a:rPr kumimoji="1" lang="en-US" altLang="zh-CN" dirty="0"/>
              <a:t>Applications</a:t>
            </a:r>
            <a:r>
              <a:rPr kumimoji="1" lang="zh-CN" altLang="en-US" dirty="0"/>
              <a:t> </a:t>
            </a:r>
            <a:r>
              <a:rPr kumimoji="1" lang="en-US" altLang="zh-CN" dirty="0"/>
              <a:t>of</a:t>
            </a:r>
            <a:r>
              <a:rPr kumimoji="1" lang="zh-CN" altLang="en-US" dirty="0"/>
              <a:t> </a:t>
            </a:r>
            <a:r>
              <a:rPr kumimoji="1" lang="en-US" altLang="zh-CN" dirty="0"/>
              <a:t>Graph</a:t>
            </a:r>
            <a:r>
              <a:rPr kumimoji="1" lang="zh-CN" altLang="en-US" dirty="0"/>
              <a:t> </a:t>
            </a:r>
            <a:r>
              <a:rPr kumimoji="1" lang="en-US" altLang="zh-CN" dirty="0"/>
              <a:t>Analytics</a:t>
            </a:r>
            <a:endParaRPr kumimoji="1" lang="zh-CN" altLang="en-US" dirty="0"/>
          </a:p>
        </p:txBody>
      </p:sp>
      <p:pic>
        <p:nvPicPr>
          <p:cNvPr id="3" name="Picture 10">
            <a:extLst>
              <a:ext uri="{FF2B5EF4-FFF2-40B4-BE49-F238E27FC236}">
                <a16:creationId xmlns:a16="http://schemas.microsoft.com/office/drawing/2014/main" id="{7D53F00A-502B-1D41-B421-BB0B21E713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871" y="2003662"/>
            <a:ext cx="2950092" cy="2118815"/>
          </a:xfrm>
          <a:prstGeom prst="rect">
            <a:avLst/>
          </a:prstGeom>
        </p:spPr>
      </p:pic>
      <p:sp>
        <p:nvSpPr>
          <p:cNvPr id="4" name="矩形 3">
            <a:extLst>
              <a:ext uri="{FF2B5EF4-FFF2-40B4-BE49-F238E27FC236}">
                <a16:creationId xmlns:a16="http://schemas.microsoft.com/office/drawing/2014/main" id="{557ED67A-3CE6-7642-88BE-0E62DE443D7C}"/>
              </a:ext>
            </a:extLst>
          </p:cNvPr>
          <p:cNvSpPr/>
          <p:nvPr/>
        </p:nvSpPr>
        <p:spPr>
          <a:xfrm>
            <a:off x="726674" y="4451642"/>
            <a:ext cx="2131994" cy="346249"/>
          </a:xfrm>
          <a:prstGeom prst="rect">
            <a:avLst/>
          </a:prstGeom>
        </p:spPr>
        <p:txBody>
          <a:bodyPr wrap="none">
            <a:spAutoFit/>
          </a:bodyPr>
          <a:lstStyle/>
          <a:p>
            <a:r>
              <a:rPr lang="en-US" altLang="zh-CN" sz="1650" dirty="0">
                <a:latin typeface="Corbel"/>
                <a:cs typeface="Corbel"/>
              </a:rPr>
              <a:t>Power</a:t>
            </a:r>
            <a:r>
              <a:rPr lang="zh-CN" altLang="en-US" sz="1650" dirty="0">
                <a:latin typeface="Corbel"/>
                <a:cs typeface="Corbel"/>
              </a:rPr>
              <a:t> </a:t>
            </a:r>
            <a:r>
              <a:rPr lang="en-US" altLang="zh-CN" sz="1650" dirty="0">
                <a:latin typeface="Corbel"/>
                <a:cs typeface="Corbel"/>
              </a:rPr>
              <a:t>Grid</a:t>
            </a:r>
            <a:r>
              <a:rPr lang="zh-CN" altLang="en-US" sz="1650" dirty="0">
                <a:latin typeface="Corbel"/>
                <a:cs typeface="Corbel"/>
              </a:rPr>
              <a:t> </a:t>
            </a:r>
            <a:r>
              <a:rPr lang="en-US" altLang="zh-CN" sz="1650" dirty="0">
                <a:latin typeface="Corbel"/>
                <a:cs typeface="Corbel"/>
              </a:rPr>
              <a:t>Simulation</a:t>
            </a:r>
          </a:p>
        </p:txBody>
      </p:sp>
      <p:grpSp>
        <p:nvGrpSpPr>
          <p:cNvPr id="5" name="组合 4">
            <a:extLst>
              <a:ext uri="{FF2B5EF4-FFF2-40B4-BE49-F238E27FC236}">
                <a16:creationId xmlns:a16="http://schemas.microsoft.com/office/drawing/2014/main" id="{DF9BDFD3-BA47-BA47-8CA8-BF419DEFEC31}"/>
              </a:ext>
            </a:extLst>
          </p:cNvPr>
          <p:cNvGrpSpPr/>
          <p:nvPr/>
        </p:nvGrpSpPr>
        <p:grpSpPr>
          <a:xfrm>
            <a:off x="4125036" y="2003662"/>
            <a:ext cx="1535211" cy="2118815"/>
            <a:chOff x="5130801" y="1697721"/>
            <a:chExt cx="2866571" cy="3610657"/>
          </a:xfrm>
        </p:grpSpPr>
        <p:sp>
          <p:nvSpPr>
            <p:cNvPr id="6" name="椭圆 5">
              <a:extLst>
                <a:ext uri="{FF2B5EF4-FFF2-40B4-BE49-F238E27FC236}">
                  <a16:creationId xmlns:a16="http://schemas.microsoft.com/office/drawing/2014/main" id="{A673D601-C1A9-F346-AA1A-22ED867C596F}"/>
                </a:ext>
              </a:extLst>
            </p:cNvPr>
            <p:cNvSpPr/>
            <p:nvPr/>
          </p:nvSpPr>
          <p:spPr>
            <a:xfrm>
              <a:off x="6353629" y="1697721"/>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3D759D84-E378-434D-829F-BFAA0E933F08}"/>
                </a:ext>
              </a:extLst>
            </p:cNvPr>
            <p:cNvSpPr/>
            <p:nvPr/>
          </p:nvSpPr>
          <p:spPr>
            <a:xfrm>
              <a:off x="5595258" y="2486254"/>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25CB4BE1-E5AA-B242-B0DF-2901A478DEF9}"/>
                </a:ext>
              </a:extLst>
            </p:cNvPr>
            <p:cNvCxnSpPr>
              <a:stCxn id="6" idx="3"/>
              <a:endCxn id="7" idx="0"/>
            </p:cNvCxnSpPr>
            <p:nvPr/>
          </p:nvCxnSpPr>
          <p:spPr>
            <a:xfrm flipH="1">
              <a:off x="5805715" y="2069383"/>
              <a:ext cx="609555" cy="41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80C3CF10-BC6D-BF46-BF4D-518D771C4514}"/>
                </a:ext>
              </a:extLst>
            </p:cNvPr>
            <p:cNvCxnSpPr>
              <a:stCxn id="6" idx="5"/>
              <a:endCxn id="30" idx="0"/>
            </p:cNvCxnSpPr>
            <p:nvPr/>
          </p:nvCxnSpPr>
          <p:spPr>
            <a:xfrm>
              <a:off x="6712902" y="2069383"/>
              <a:ext cx="544242" cy="380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F5C5003A-F743-2B4E-A50D-628BFFE28BB8}"/>
                </a:ext>
              </a:extLst>
            </p:cNvPr>
            <p:cNvSpPr/>
            <p:nvPr/>
          </p:nvSpPr>
          <p:spPr>
            <a:xfrm>
              <a:off x="5602515" y="3281819"/>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11" name="直线箭头连接符 10">
              <a:extLst>
                <a:ext uri="{FF2B5EF4-FFF2-40B4-BE49-F238E27FC236}">
                  <a16:creationId xmlns:a16="http://schemas.microsoft.com/office/drawing/2014/main" id="{309C59AC-4ACB-4F43-BEB1-E8309FEA854E}"/>
                </a:ext>
              </a:extLst>
            </p:cNvPr>
            <p:cNvCxnSpPr>
              <a:stCxn id="7" idx="4"/>
              <a:endCxn id="10" idx="0"/>
            </p:cNvCxnSpPr>
            <p:nvPr/>
          </p:nvCxnSpPr>
          <p:spPr>
            <a:xfrm>
              <a:off x="5805715" y="2921683"/>
              <a:ext cx="7257"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F9B66D4D-C24C-A646-9649-3CA3E6831674}"/>
                </a:ext>
              </a:extLst>
            </p:cNvPr>
            <p:cNvSpPr/>
            <p:nvPr/>
          </p:nvSpPr>
          <p:spPr>
            <a:xfrm>
              <a:off x="7061201" y="3297924"/>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07E3CB72-0A3D-0246-820A-B72D598A5242}"/>
                </a:ext>
              </a:extLst>
            </p:cNvPr>
            <p:cNvCxnSpPr>
              <a:stCxn id="30" idx="4"/>
            </p:cNvCxnSpPr>
            <p:nvPr/>
          </p:nvCxnSpPr>
          <p:spPr>
            <a:xfrm>
              <a:off x="7257144" y="2885056"/>
              <a:ext cx="14514" cy="40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C533879-6CB9-994D-B67F-A59C8E36B845}"/>
                </a:ext>
              </a:extLst>
            </p:cNvPr>
            <p:cNvSpPr/>
            <p:nvPr/>
          </p:nvSpPr>
          <p:spPr>
            <a:xfrm>
              <a:off x="5130801" y="4077384"/>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9DDBEF99-57B2-284E-B0F1-7CFAC31795E5}"/>
                </a:ext>
              </a:extLst>
            </p:cNvPr>
            <p:cNvSpPr/>
            <p:nvPr/>
          </p:nvSpPr>
          <p:spPr>
            <a:xfrm>
              <a:off x="5972629" y="4077384"/>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02227C11-3B1A-4A42-8592-873B591BECE0}"/>
                </a:ext>
              </a:extLst>
            </p:cNvPr>
            <p:cNvCxnSpPr/>
            <p:nvPr/>
          </p:nvCxnSpPr>
          <p:spPr>
            <a:xfrm flipH="1">
              <a:off x="5341258" y="3717248"/>
              <a:ext cx="420914"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083C410B-AB86-654C-AD2E-A80446698566}"/>
                </a:ext>
              </a:extLst>
            </p:cNvPr>
            <p:cNvCxnSpPr/>
            <p:nvPr/>
          </p:nvCxnSpPr>
          <p:spPr>
            <a:xfrm>
              <a:off x="5762172" y="3717248"/>
              <a:ext cx="420914"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22D05F10-6FCE-7E40-88F5-38B4C4F805A9}"/>
                </a:ext>
              </a:extLst>
            </p:cNvPr>
            <p:cNvSpPr/>
            <p:nvPr/>
          </p:nvSpPr>
          <p:spPr>
            <a:xfrm>
              <a:off x="5138058" y="4872949"/>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19" name="直线箭头连接符 18">
              <a:extLst>
                <a:ext uri="{FF2B5EF4-FFF2-40B4-BE49-F238E27FC236}">
                  <a16:creationId xmlns:a16="http://schemas.microsoft.com/office/drawing/2014/main" id="{3C7E0CA8-BE32-F649-8744-7E25E68A9A8C}"/>
                </a:ext>
              </a:extLst>
            </p:cNvPr>
            <p:cNvCxnSpPr/>
            <p:nvPr/>
          </p:nvCxnSpPr>
          <p:spPr>
            <a:xfrm>
              <a:off x="5341258" y="4512813"/>
              <a:ext cx="7257"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F43FD8ED-39A1-524F-B1DD-84981D88433F}"/>
                </a:ext>
              </a:extLst>
            </p:cNvPr>
            <p:cNvSpPr/>
            <p:nvPr/>
          </p:nvSpPr>
          <p:spPr>
            <a:xfrm>
              <a:off x="6023430" y="4872949"/>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1" name="直线箭头连接符 20">
              <a:extLst>
                <a:ext uri="{FF2B5EF4-FFF2-40B4-BE49-F238E27FC236}">
                  <a16:creationId xmlns:a16="http://schemas.microsoft.com/office/drawing/2014/main" id="{6D7B6DF6-E39A-5943-99B1-847B04232CC5}"/>
                </a:ext>
              </a:extLst>
            </p:cNvPr>
            <p:cNvCxnSpPr/>
            <p:nvPr/>
          </p:nvCxnSpPr>
          <p:spPr>
            <a:xfrm>
              <a:off x="6175829" y="4517124"/>
              <a:ext cx="7257"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2F577C8B-E7E2-FC4F-9E1C-FA9593E41A3D}"/>
                </a:ext>
              </a:extLst>
            </p:cNvPr>
            <p:cNvSpPr/>
            <p:nvPr/>
          </p:nvSpPr>
          <p:spPr>
            <a:xfrm>
              <a:off x="6683829" y="4073073"/>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D0B71A64-53B0-CD4F-9834-FDEF37EE8DFF}"/>
                </a:ext>
              </a:extLst>
            </p:cNvPr>
            <p:cNvSpPr/>
            <p:nvPr/>
          </p:nvSpPr>
          <p:spPr>
            <a:xfrm>
              <a:off x="7525657" y="4073073"/>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A5DF75B1-E4C1-9246-BDD4-B4DE46CA32EB}"/>
                </a:ext>
              </a:extLst>
            </p:cNvPr>
            <p:cNvCxnSpPr/>
            <p:nvPr/>
          </p:nvCxnSpPr>
          <p:spPr>
            <a:xfrm flipH="1">
              <a:off x="6894286" y="3712937"/>
              <a:ext cx="420914"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4865509-42EE-2046-B8EB-15B4572032AF}"/>
                </a:ext>
              </a:extLst>
            </p:cNvPr>
            <p:cNvCxnSpPr/>
            <p:nvPr/>
          </p:nvCxnSpPr>
          <p:spPr>
            <a:xfrm>
              <a:off x="7315200" y="3712937"/>
              <a:ext cx="420914"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B78D1A3-4216-5944-B348-625CF8D61F91}"/>
                </a:ext>
              </a:extLst>
            </p:cNvPr>
            <p:cNvSpPr/>
            <p:nvPr/>
          </p:nvSpPr>
          <p:spPr>
            <a:xfrm>
              <a:off x="6691086" y="4868638"/>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7" name="直线箭头连接符 26">
              <a:extLst>
                <a:ext uri="{FF2B5EF4-FFF2-40B4-BE49-F238E27FC236}">
                  <a16:creationId xmlns:a16="http://schemas.microsoft.com/office/drawing/2014/main" id="{993F5273-1E5F-AD40-909C-40B9963320B2}"/>
                </a:ext>
              </a:extLst>
            </p:cNvPr>
            <p:cNvCxnSpPr/>
            <p:nvPr/>
          </p:nvCxnSpPr>
          <p:spPr>
            <a:xfrm>
              <a:off x="6894286" y="4508502"/>
              <a:ext cx="7257"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E0B15B70-A41B-BD4C-B4CE-55070347B00B}"/>
                </a:ext>
              </a:extLst>
            </p:cNvPr>
            <p:cNvSpPr/>
            <p:nvPr/>
          </p:nvSpPr>
          <p:spPr>
            <a:xfrm>
              <a:off x="7576458" y="4868638"/>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8B08DD75-6622-AF4A-91C5-5D2A2D912F4A}"/>
                </a:ext>
              </a:extLst>
            </p:cNvPr>
            <p:cNvCxnSpPr/>
            <p:nvPr/>
          </p:nvCxnSpPr>
          <p:spPr>
            <a:xfrm>
              <a:off x="7728857" y="4512813"/>
              <a:ext cx="7257" cy="36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D147245-6AF1-F945-B1D3-7EDB7D515221}"/>
                </a:ext>
              </a:extLst>
            </p:cNvPr>
            <p:cNvSpPr/>
            <p:nvPr/>
          </p:nvSpPr>
          <p:spPr>
            <a:xfrm>
              <a:off x="7046687" y="2449627"/>
              <a:ext cx="420914" cy="4354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sp>
        <p:nvSpPr>
          <p:cNvPr id="31" name="矩形 30">
            <a:extLst>
              <a:ext uri="{FF2B5EF4-FFF2-40B4-BE49-F238E27FC236}">
                <a16:creationId xmlns:a16="http://schemas.microsoft.com/office/drawing/2014/main" id="{58051D73-15F4-EF4D-B739-D6BE2FB79947}"/>
              </a:ext>
            </a:extLst>
          </p:cNvPr>
          <p:cNvSpPr/>
          <p:nvPr/>
        </p:nvSpPr>
        <p:spPr>
          <a:xfrm>
            <a:off x="4064000" y="4451641"/>
            <a:ext cx="1703030" cy="346249"/>
          </a:xfrm>
          <a:prstGeom prst="rect">
            <a:avLst/>
          </a:prstGeom>
        </p:spPr>
        <p:txBody>
          <a:bodyPr wrap="none">
            <a:spAutoFit/>
          </a:bodyPr>
          <a:lstStyle/>
          <a:p>
            <a:r>
              <a:rPr lang="en-US" altLang="zh-CN" sz="1650" dirty="0">
                <a:latin typeface="Corbel"/>
                <a:cs typeface="Corbel"/>
              </a:rPr>
              <a:t>Program</a:t>
            </a:r>
            <a:r>
              <a:rPr lang="zh-CN" altLang="en-US" sz="1650" dirty="0">
                <a:latin typeface="Corbel"/>
                <a:cs typeface="Corbel"/>
              </a:rPr>
              <a:t> </a:t>
            </a:r>
            <a:r>
              <a:rPr lang="en-US" altLang="zh-CN" sz="1650" dirty="0">
                <a:latin typeface="Corbel"/>
                <a:cs typeface="Corbel"/>
              </a:rPr>
              <a:t>Analysis</a:t>
            </a:r>
          </a:p>
        </p:txBody>
      </p:sp>
      <p:pic>
        <p:nvPicPr>
          <p:cNvPr id="32" name="图片 31">
            <a:extLst>
              <a:ext uri="{FF2B5EF4-FFF2-40B4-BE49-F238E27FC236}">
                <a16:creationId xmlns:a16="http://schemas.microsoft.com/office/drawing/2014/main" id="{78AD8489-C211-4A42-BDB3-DEEA779CFBD0}"/>
              </a:ext>
            </a:extLst>
          </p:cNvPr>
          <p:cNvPicPr>
            <a:picLocks noChangeAspect="1"/>
          </p:cNvPicPr>
          <p:nvPr/>
        </p:nvPicPr>
        <p:blipFill>
          <a:blip r:embed="rId3"/>
          <a:stretch>
            <a:fillRect/>
          </a:stretch>
        </p:blipFill>
        <p:spPr>
          <a:xfrm>
            <a:off x="6382369" y="1984297"/>
            <a:ext cx="2483760" cy="2192658"/>
          </a:xfrm>
          <a:prstGeom prst="rect">
            <a:avLst/>
          </a:prstGeom>
        </p:spPr>
      </p:pic>
      <p:sp>
        <p:nvSpPr>
          <p:cNvPr id="33" name="矩形 32">
            <a:extLst>
              <a:ext uri="{FF2B5EF4-FFF2-40B4-BE49-F238E27FC236}">
                <a16:creationId xmlns:a16="http://schemas.microsoft.com/office/drawing/2014/main" id="{7C01BA78-0D80-784A-A7C4-0B8E568ECC9D}"/>
              </a:ext>
            </a:extLst>
          </p:cNvPr>
          <p:cNvSpPr/>
          <p:nvPr/>
        </p:nvSpPr>
        <p:spPr>
          <a:xfrm>
            <a:off x="6804192" y="4459516"/>
            <a:ext cx="1685077" cy="346249"/>
          </a:xfrm>
          <a:prstGeom prst="rect">
            <a:avLst/>
          </a:prstGeom>
        </p:spPr>
        <p:txBody>
          <a:bodyPr wrap="none">
            <a:spAutoFit/>
          </a:bodyPr>
          <a:lstStyle/>
          <a:p>
            <a:r>
              <a:rPr lang="en-US" altLang="zh-CN" sz="1650" dirty="0">
                <a:latin typeface="Corbel"/>
                <a:cs typeface="Corbel"/>
              </a:rPr>
              <a:t>IoT</a:t>
            </a:r>
            <a:r>
              <a:rPr lang="zh-CN" altLang="en-US" sz="1650" dirty="0">
                <a:latin typeface="Corbel"/>
                <a:cs typeface="Corbel"/>
              </a:rPr>
              <a:t> </a:t>
            </a:r>
            <a:r>
              <a:rPr lang="en-US" altLang="zh-CN" sz="1650" dirty="0">
                <a:latin typeface="Corbel"/>
                <a:cs typeface="Corbel"/>
              </a:rPr>
              <a:t>Management</a:t>
            </a:r>
          </a:p>
        </p:txBody>
      </p:sp>
    </p:spTree>
    <p:extLst>
      <p:ext uri="{BB962C8B-B14F-4D97-AF65-F5344CB8AC3E}">
        <p14:creationId xmlns:p14="http://schemas.microsoft.com/office/powerpoint/2010/main" val="117702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a:extLst>
              <a:ext uri="{FF2B5EF4-FFF2-40B4-BE49-F238E27FC236}">
                <a16:creationId xmlns:a16="http://schemas.microsoft.com/office/drawing/2014/main" id="{22916DA9-9732-984A-9DF2-4EC3467159E3}"/>
              </a:ext>
            </a:extLst>
          </p:cNvPr>
          <p:cNvSpPr>
            <a:spLocks noGrp="1"/>
          </p:cNvSpPr>
          <p:nvPr>
            <p:ph type="title"/>
          </p:nvPr>
        </p:nvSpPr>
        <p:spPr/>
        <p:txBody>
          <a:bodyPr/>
          <a:lstStyle/>
          <a:p>
            <a:r>
              <a:rPr lang="en-US" altLang="zh-CN" dirty="0"/>
              <a:t>Find the people</a:t>
            </a:r>
            <a:endParaRPr lang="zh-CN" altLang="en-US" dirty="0"/>
          </a:p>
        </p:txBody>
      </p:sp>
      <p:sp>
        <p:nvSpPr>
          <p:cNvPr id="5" name="椭圆 4">
            <a:extLst>
              <a:ext uri="{FF2B5EF4-FFF2-40B4-BE49-F238E27FC236}">
                <a16:creationId xmlns:a16="http://schemas.microsoft.com/office/drawing/2014/main" id="{41BA7D3D-9217-0946-82C3-EB37F1F9C85E}"/>
              </a:ext>
            </a:extLst>
          </p:cNvPr>
          <p:cNvSpPr>
            <a:spLocks noChangeArrowheads="1"/>
          </p:cNvSpPr>
          <p:nvPr/>
        </p:nvSpPr>
        <p:spPr bwMode="auto">
          <a:xfrm>
            <a:off x="1427163" y="2411413"/>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a:solidFill>
                  <a:schemeClr val="dk1"/>
                </a:solidFill>
                <a:latin typeface="STHeiti Light" charset="-122"/>
                <a:ea typeface="STHeiti Light" charset="-122"/>
                <a:cs typeface="STHeiti Light" charset="-122"/>
              </a:rPr>
              <a:t>id</a:t>
            </a:r>
            <a:endParaRPr kumimoji="1" lang="zh-CN" altLang="en-US" dirty="0">
              <a:solidFill>
                <a:schemeClr val="dk1"/>
              </a:solidFill>
              <a:latin typeface="STHeiti Light" charset="-122"/>
              <a:ea typeface="STHeiti Light" charset="-122"/>
              <a:cs typeface="STHeiti Light" charset="-122"/>
            </a:endParaRPr>
          </a:p>
          <a:p>
            <a:pPr algn="ctr">
              <a:defRPr/>
            </a:pPr>
            <a:r>
              <a:rPr kumimoji="1" lang="en-US" altLang="zh-CN" dirty="0">
                <a:solidFill>
                  <a:schemeClr val="dk1"/>
                </a:solidFill>
                <a:latin typeface="STHeiti Light" charset="-122"/>
                <a:ea typeface="STHeiti Light" charset="-122"/>
                <a:cs typeface="STHeiti Light" charset="-122"/>
              </a:rPr>
              <a:t>1</a:t>
            </a:r>
            <a:endParaRPr kumimoji="1" lang="zh-CN" altLang="en-US" dirty="0">
              <a:solidFill>
                <a:schemeClr val="dk1"/>
              </a:solidFill>
              <a:latin typeface="STHeiti Light" charset="-122"/>
              <a:ea typeface="STHeiti Light" charset="-122"/>
              <a:cs typeface="STHeiti Light" charset="-122"/>
            </a:endParaRPr>
          </a:p>
        </p:txBody>
      </p:sp>
      <p:sp>
        <p:nvSpPr>
          <p:cNvPr id="6" name="椭圆 5">
            <a:extLst>
              <a:ext uri="{FF2B5EF4-FFF2-40B4-BE49-F238E27FC236}">
                <a16:creationId xmlns:a16="http://schemas.microsoft.com/office/drawing/2014/main" id="{E84A75FD-A4CE-6B4A-BA8D-325B806410F9}"/>
              </a:ext>
            </a:extLst>
          </p:cNvPr>
          <p:cNvSpPr>
            <a:spLocks noChangeArrowheads="1"/>
          </p:cNvSpPr>
          <p:nvPr/>
        </p:nvSpPr>
        <p:spPr bwMode="auto">
          <a:xfrm>
            <a:off x="3043238" y="2206625"/>
            <a:ext cx="1047750" cy="819150"/>
          </a:xfrm>
          <a:prstGeom prst="ellipse">
            <a:avLst/>
          </a:prstGeom>
          <a:gradFill rotWithShape="1">
            <a:gsLst>
              <a:gs pos="0">
                <a:srgbClr val="CE3B37"/>
              </a:gs>
              <a:gs pos="20000">
                <a:srgbClr val="CB3D3A"/>
              </a:gs>
              <a:gs pos="100000">
                <a:srgbClr val="9B2D2A"/>
              </a:gs>
            </a:gsLst>
            <a:lin ang="5400000"/>
          </a:gradFill>
          <a:ln w="9525">
            <a:solidFill>
              <a:srgbClr val="BE4B48"/>
            </a:solidFill>
            <a:round/>
            <a:headEnd/>
            <a:tailEnd/>
          </a:ln>
          <a:effectLst>
            <a:outerShdw blurRad="40000" dist="23000" dir="5400000" rotWithShape="0">
              <a:srgbClr val="808080">
                <a:alpha val="34999"/>
              </a:srgbClr>
            </a:outerShdw>
          </a:effectLst>
        </p:spPr>
        <p:txBody>
          <a:bodyPr anchor="ctr"/>
          <a:lstStyle/>
          <a:p>
            <a:pPr algn="ctr">
              <a:defRPr/>
            </a:pPr>
            <a:r>
              <a:rPr kumimoji="1" lang="en-US" altLang="zh-CN" sz="1600" dirty="0">
                <a:solidFill>
                  <a:schemeClr val="lt1"/>
                </a:solidFill>
                <a:latin typeface="STHeiti Light" charset="-122"/>
                <a:ea typeface="STHeiti Light" charset="-122"/>
                <a:cs typeface="STHeiti Light" charset="-122"/>
              </a:rPr>
              <a:t>Ph.</a:t>
            </a:r>
            <a:r>
              <a:rPr kumimoji="1" lang="zh-CN" altLang="en-US" sz="1600" dirty="0">
                <a:solidFill>
                  <a:schemeClr val="lt1"/>
                </a:solidFill>
                <a:latin typeface="STHeiti Light" charset="-122"/>
                <a:ea typeface="STHeiti Light" charset="-122"/>
                <a:cs typeface="STHeiti Light" charset="-122"/>
              </a:rPr>
              <a:t> </a:t>
            </a:r>
            <a:r>
              <a:rPr kumimoji="1" lang="en-US" altLang="zh-CN" sz="1600" dirty="0">
                <a:solidFill>
                  <a:schemeClr val="lt1"/>
                </a:solidFill>
                <a:latin typeface="STHeiti Light" charset="-122"/>
                <a:ea typeface="STHeiti Light" charset="-122"/>
                <a:cs typeface="STHeiti Light" charset="-122"/>
              </a:rPr>
              <a:t>No..</a:t>
            </a:r>
            <a:endParaRPr kumimoji="1" lang="zh-CN" altLang="en-US" sz="1600" dirty="0">
              <a:solidFill>
                <a:schemeClr val="lt1"/>
              </a:solidFill>
              <a:latin typeface="STHeiti Light" charset="-122"/>
              <a:ea typeface="STHeiti Light" charset="-122"/>
              <a:cs typeface="STHeiti Light" charset="-122"/>
            </a:endParaRPr>
          </a:p>
        </p:txBody>
      </p:sp>
      <p:sp>
        <p:nvSpPr>
          <p:cNvPr id="7" name="椭圆 6">
            <a:extLst>
              <a:ext uri="{FF2B5EF4-FFF2-40B4-BE49-F238E27FC236}">
                <a16:creationId xmlns:a16="http://schemas.microsoft.com/office/drawing/2014/main" id="{3C115CB6-30F1-7D4C-92DB-DE98FBC1D1EC}"/>
              </a:ext>
            </a:extLst>
          </p:cNvPr>
          <p:cNvSpPr>
            <a:spLocks noChangeArrowheads="1"/>
          </p:cNvSpPr>
          <p:nvPr/>
        </p:nvSpPr>
        <p:spPr bwMode="auto">
          <a:xfrm>
            <a:off x="1427163" y="4060825"/>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a:solidFill>
                  <a:schemeClr val="dk1"/>
                </a:solidFill>
                <a:latin typeface="STHeiti Light" charset="-122"/>
                <a:ea typeface="STHeiti Light" charset="-122"/>
                <a:cs typeface="STHeiti Light" charset="-122"/>
              </a:rPr>
              <a:t>id</a:t>
            </a:r>
            <a:endParaRPr kumimoji="1" lang="zh-CN" altLang="en-US" dirty="0">
              <a:solidFill>
                <a:schemeClr val="dk1"/>
              </a:solidFill>
              <a:latin typeface="STHeiti Light" charset="-122"/>
              <a:ea typeface="STHeiti Light" charset="-122"/>
              <a:cs typeface="STHeiti Light" charset="-122"/>
            </a:endParaRPr>
          </a:p>
          <a:p>
            <a:pPr algn="ctr">
              <a:defRPr/>
            </a:pPr>
            <a:r>
              <a:rPr kumimoji="1" lang="en-US" altLang="zh-CN" dirty="0">
                <a:solidFill>
                  <a:schemeClr val="dk1"/>
                </a:solidFill>
                <a:latin typeface="STHeiti Light" charset="-122"/>
                <a:ea typeface="STHeiti Light" charset="-122"/>
                <a:cs typeface="STHeiti Light" charset="-122"/>
              </a:rPr>
              <a:t>k</a:t>
            </a:r>
            <a:endParaRPr kumimoji="1" lang="zh-CN" altLang="en-US" dirty="0">
              <a:solidFill>
                <a:schemeClr val="dk1"/>
              </a:solidFill>
              <a:latin typeface="STHeiti Light" charset="-122"/>
              <a:ea typeface="STHeiti Light" charset="-122"/>
              <a:cs typeface="STHeiti Light" charset="-122"/>
            </a:endParaRPr>
          </a:p>
        </p:txBody>
      </p:sp>
      <p:sp>
        <p:nvSpPr>
          <p:cNvPr id="8" name="椭圆 7">
            <a:extLst>
              <a:ext uri="{FF2B5EF4-FFF2-40B4-BE49-F238E27FC236}">
                <a16:creationId xmlns:a16="http://schemas.microsoft.com/office/drawing/2014/main" id="{C2BB474A-74AC-1F40-B714-CC8FC1B73787}"/>
              </a:ext>
            </a:extLst>
          </p:cNvPr>
          <p:cNvSpPr>
            <a:spLocks noChangeArrowheads="1"/>
          </p:cNvSpPr>
          <p:nvPr/>
        </p:nvSpPr>
        <p:spPr bwMode="auto">
          <a:xfrm>
            <a:off x="4926013" y="3151188"/>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err="1">
                <a:solidFill>
                  <a:schemeClr val="dk1"/>
                </a:solidFill>
                <a:latin typeface="STHeiti Light" charset="-122"/>
                <a:ea typeface="STHeiti Light" charset="-122"/>
                <a:cs typeface="STHeiti Light" charset="-122"/>
              </a:rPr>
              <a:t>Addr</a:t>
            </a:r>
            <a:endParaRPr kumimoji="1" lang="zh-CN" altLang="en-US" dirty="0">
              <a:solidFill>
                <a:schemeClr val="dk1"/>
              </a:solidFill>
              <a:latin typeface="STHeiti Light" charset="-122"/>
              <a:ea typeface="STHeiti Light" charset="-122"/>
              <a:cs typeface="STHeiti Light" charset="-122"/>
            </a:endParaRPr>
          </a:p>
        </p:txBody>
      </p:sp>
      <p:sp>
        <p:nvSpPr>
          <p:cNvPr id="9" name="椭圆 8">
            <a:extLst>
              <a:ext uri="{FF2B5EF4-FFF2-40B4-BE49-F238E27FC236}">
                <a16:creationId xmlns:a16="http://schemas.microsoft.com/office/drawing/2014/main" id="{D67CFA00-3E92-4F43-BE1C-9171F16AF33B}"/>
              </a:ext>
            </a:extLst>
          </p:cNvPr>
          <p:cNvSpPr>
            <a:spLocks noChangeArrowheads="1"/>
          </p:cNvSpPr>
          <p:nvPr/>
        </p:nvSpPr>
        <p:spPr bwMode="auto">
          <a:xfrm>
            <a:off x="3208338" y="4352925"/>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a:solidFill>
                  <a:schemeClr val="dk1"/>
                </a:solidFill>
                <a:latin typeface="STHeiti Light" charset="-122"/>
                <a:ea typeface="STHeiti Light" charset="-122"/>
                <a:cs typeface="STHeiti Light" charset="-122"/>
              </a:rPr>
              <a:t>Ph.</a:t>
            </a:r>
            <a:r>
              <a:rPr kumimoji="1" lang="zh-CN" altLang="en-US" dirty="0">
                <a:solidFill>
                  <a:schemeClr val="dk1"/>
                </a:solidFill>
                <a:latin typeface="STHeiti Light" charset="-122"/>
                <a:ea typeface="STHeiti Light" charset="-122"/>
                <a:cs typeface="STHeiti Light" charset="-122"/>
              </a:rPr>
              <a:t> </a:t>
            </a:r>
            <a:r>
              <a:rPr kumimoji="1" lang="en-US" altLang="zh-CN" dirty="0">
                <a:solidFill>
                  <a:schemeClr val="dk1"/>
                </a:solidFill>
                <a:latin typeface="STHeiti Light" charset="-122"/>
                <a:ea typeface="STHeiti Light" charset="-122"/>
                <a:cs typeface="STHeiti Light" charset="-122"/>
              </a:rPr>
              <a:t>No.</a:t>
            </a:r>
            <a:endParaRPr kumimoji="1" lang="zh-CN" altLang="en-US" dirty="0">
              <a:solidFill>
                <a:schemeClr val="dk1"/>
              </a:solidFill>
              <a:latin typeface="STHeiti Light" charset="-122"/>
              <a:ea typeface="STHeiti Light" charset="-122"/>
              <a:cs typeface="STHeiti Light" charset="-122"/>
            </a:endParaRPr>
          </a:p>
        </p:txBody>
      </p:sp>
      <p:cxnSp>
        <p:nvCxnSpPr>
          <p:cNvPr id="10" name="直线连接符 9">
            <a:extLst>
              <a:ext uri="{FF2B5EF4-FFF2-40B4-BE49-F238E27FC236}">
                <a16:creationId xmlns:a16="http://schemas.microsoft.com/office/drawing/2014/main" id="{25F35C0A-3562-ED44-9A97-A8BC87913F95}"/>
              </a:ext>
            </a:extLst>
          </p:cNvPr>
          <p:cNvCxnSpPr>
            <a:cxnSpLocks noChangeShapeType="1"/>
            <a:stCxn id="6" idx="6"/>
            <a:endCxn id="7" idx="2"/>
          </p:cNvCxnSpPr>
          <p:nvPr/>
        </p:nvCxnSpPr>
        <p:spPr bwMode="auto">
          <a:xfrm flipV="1">
            <a:off x="2474913" y="2616200"/>
            <a:ext cx="568325" cy="204788"/>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直线连接符 10">
            <a:extLst>
              <a:ext uri="{FF2B5EF4-FFF2-40B4-BE49-F238E27FC236}">
                <a16:creationId xmlns:a16="http://schemas.microsoft.com/office/drawing/2014/main" id="{67120E35-D663-EE43-93E7-4BC4A34295A8}"/>
              </a:ext>
            </a:extLst>
          </p:cNvPr>
          <p:cNvCxnSpPr>
            <a:cxnSpLocks noChangeShapeType="1"/>
            <a:stCxn id="6" idx="6"/>
            <a:endCxn id="10" idx="2"/>
          </p:cNvCxnSpPr>
          <p:nvPr/>
        </p:nvCxnSpPr>
        <p:spPr bwMode="auto">
          <a:xfrm>
            <a:off x="2474913" y="2820988"/>
            <a:ext cx="2451100" cy="7397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直线连接符 11">
            <a:extLst>
              <a:ext uri="{FF2B5EF4-FFF2-40B4-BE49-F238E27FC236}">
                <a16:creationId xmlns:a16="http://schemas.microsoft.com/office/drawing/2014/main" id="{7A7EA9B4-8876-A44C-B5A5-38B433E049BC}"/>
              </a:ext>
            </a:extLst>
          </p:cNvPr>
          <p:cNvCxnSpPr>
            <a:cxnSpLocks noChangeShapeType="1"/>
            <a:endCxn id="10" idx="2"/>
          </p:cNvCxnSpPr>
          <p:nvPr/>
        </p:nvCxnSpPr>
        <p:spPr bwMode="auto">
          <a:xfrm flipV="1">
            <a:off x="2513013" y="3560763"/>
            <a:ext cx="2413000" cy="93662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直线连接符 12">
            <a:extLst>
              <a:ext uri="{FF2B5EF4-FFF2-40B4-BE49-F238E27FC236}">
                <a16:creationId xmlns:a16="http://schemas.microsoft.com/office/drawing/2014/main" id="{85F4560A-86B2-6F48-9E8C-918EA9856CDB}"/>
              </a:ext>
            </a:extLst>
          </p:cNvPr>
          <p:cNvCxnSpPr>
            <a:cxnSpLocks noChangeShapeType="1"/>
            <a:endCxn id="11" idx="2"/>
          </p:cNvCxnSpPr>
          <p:nvPr/>
        </p:nvCxnSpPr>
        <p:spPr bwMode="auto">
          <a:xfrm>
            <a:off x="2493963" y="4497388"/>
            <a:ext cx="714375" cy="265112"/>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椭圆 13">
            <a:extLst>
              <a:ext uri="{FF2B5EF4-FFF2-40B4-BE49-F238E27FC236}">
                <a16:creationId xmlns:a16="http://schemas.microsoft.com/office/drawing/2014/main" id="{69AB7BF3-655F-FC4E-B4BA-D9322484A9F2}"/>
              </a:ext>
            </a:extLst>
          </p:cNvPr>
          <p:cNvSpPr>
            <a:spLocks noChangeArrowheads="1"/>
          </p:cNvSpPr>
          <p:nvPr/>
        </p:nvSpPr>
        <p:spPr bwMode="auto">
          <a:xfrm>
            <a:off x="6669088" y="2411413"/>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a:solidFill>
                  <a:schemeClr val="dk1"/>
                </a:solidFill>
                <a:latin typeface="STHeiti Light" charset="-122"/>
                <a:ea typeface="STHeiti Light" charset="-122"/>
                <a:cs typeface="STHeiti Light" charset="-122"/>
              </a:rPr>
              <a:t>Dev</a:t>
            </a:r>
            <a:endParaRPr kumimoji="1" lang="zh-CN" altLang="en-US" dirty="0">
              <a:solidFill>
                <a:schemeClr val="dk1"/>
              </a:solidFill>
              <a:latin typeface="STHeiti Light" charset="-122"/>
              <a:ea typeface="STHeiti Light" charset="-122"/>
              <a:cs typeface="STHeiti Light" charset="-122"/>
            </a:endParaRPr>
          </a:p>
          <a:p>
            <a:pPr algn="ctr">
              <a:defRPr/>
            </a:pPr>
            <a:r>
              <a:rPr kumimoji="1" lang="en-US" altLang="zh-CN" dirty="0">
                <a:solidFill>
                  <a:schemeClr val="dk1"/>
                </a:solidFill>
                <a:latin typeface="STHeiti Light" charset="-122"/>
                <a:ea typeface="STHeiti Light" charset="-122"/>
                <a:cs typeface="STHeiti Light" charset="-122"/>
              </a:rPr>
              <a:t>ID</a:t>
            </a:r>
            <a:endParaRPr kumimoji="1" lang="zh-CN" altLang="en-US" dirty="0">
              <a:solidFill>
                <a:schemeClr val="dk1"/>
              </a:solidFill>
              <a:latin typeface="STHeiti Light" charset="-122"/>
              <a:ea typeface="STHeiti Light" charset="-122"/>
              <a:cs typeface="STHeiti Light" charset="-122"/>
            </a:endParaRPr>
          </a:p>
        </p:txBody>
      </p:sp>
      <p:cxnSp>
        <p:nvCxnSpPr>
          <p:cNvPr id="15" name="直线连接符 14">
            <a:extLst>
              <a:ext uri="{FF2B5EF4-FFF2-40B4-BE49-F238E27FC236}">
                <a16:creationId xmlns:a16="http://schemas.microsoft.com/office/drawing/2014/main" id="{90ADE9FA-A332-2A47-A5D3-D2B9B0317ADD}"/>
              </a:ext>
            </a:extLst>
          </p:cNvPr>
          <p:cNvCxnSpPr>
            <a:cxnSpLocks noChangeShapeType="1"/>
          </p:cNvCxnSpPr>
          <p:nvPr/>
        </p:nvCxnSpPr>
        <p:spPr bwMode="auto">
          <a:xfrm flipV="1">
            <a:off x="2563813" y="2811463"/>
            <a:ext cx="4067175" cy="952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椭圆 15">
            <a:extLst>
              <a:ext uri="{FF2B5EF4-FFF2-40B4-BE49-F238E27FC236}">
                <a16:creationId xmlns:a16="http://schemas.microsoft.com/office/drawing/2014/main" id="{54E81101-091B-974E-8331-16F6A3EB67B5}"/>
              </a:ext>
            </a:extLst>
          </p:cNvPr>
          <p:cNvSpPr>
            <a:spLocks noChangeArrowheads="1"/>
          </p:cNvSpPr>
          <p:nvPr/>
        </p:nvSpPr>
        <p:spPr bwMode="auto">
          <a:xfrm>
            <a:off x="6669088" y="3963988"/>
            <a:ext cx="1047750" cy="8191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dirty="0">
                <a:solidFill>
                  <a:schemeClr val="dk1"/>
                </a:solidFill>
                <a:latin typeface="STHeiti Light" charset="-122"/>
                <a:ea typeface="STHeiti Light" charset="-122"/>
                <a:cs typeface="STHeiti Light" charset="-122"/>
              </a:rPr>
              <a:t>Dev</a:t>
            </a:r>
            <a:endParaRPr kumimoji="1" lang="zh-CN" altLang="en-US" dirty="0">
              <a:solidFill>
                <a:schemeClr val="dk1"/>
              </a:solidFill>
              <a:latin typeface="STHeiti Light" charset="-122"/>
              <a:ea typeface="STHeiti Light" charset="-122"/>
              <a:cs typeface="STHeiti Light" charset="-122"/>
            </a:endParaRPr>
          </a:p>
          <a:p>
            <a:pPr algn="ctr">
              <a:defRPr/>
            </a:pPr>
            <a:r>
              <a:rPr kumimoji="1" lang="en-US" altLang="zh-CN" dirty="0">
                <a:solidFill>
                  <a:schemeClr val="dk1"/>
                </a:solidFill>
                <a:latin typeface="STHeiti Light" charset="-122"/>
                <a:ea typeface="STHeiti Light" charset="-122"/>
                <a:cs typeface="STHeiti Light" charset="-122"/>
              </a:rPr>
              <a:t>ID</a:t>
            </a:r>
            <a:endParaRPr kumimoji="1" lang="zh-CN" altLang="en-US" dirty="0">
              <a:solidFill>
                <a:schemeClr val="dk1"/>
              </a:solidFill>
              <a:latin typeface="STHeiti Light" charset="-122"/>
              <a:ea typeface="STHeiti Light" charset="-122"/>
              <a:cs typeface="STHeiti Light" charset="-122"/>
            </a:endParaRPr>
          </a:p>
        </p:txBody>
      </p:sp>
      <p:cxnSp>
        <p:nvCxnSpPr>
          <p:cNvPr id="17" name="直线连接符 16">
            <a:extLst>
              <a:ext uri="{FF2B5EF4-FFF2-40B4-BE49-F238E27FC236}">
                <a16:creationId xmlns:a16="http://schemas.microsoft.com/office/drawing/2014/main" id="{0AD966A2-1EC4-8B4B-BA5A-D3780A0F3EC6}"/>
              </a:ext>
            </a:extLst>
          </p:cNvPr>
          <p:cNvCxnSpPr>
            <a:cxnSpLocks noChangeShapeType="1"/>
          </p:cNvCxnSpPr>
          <p:nvPr/>
        </p:nvCxnSpPr>
        <p:spPr bwMode="auto">
          <a:xfrm flipV="1">
            <a:off x="2513013" y="4430713"/>
            <a:ext cx="4117975" cy="666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1020B-4271-E34B-A8FA-803C5AE3A57C}"/>
              </a:ext>
            </a:extLst>
          </p:cNvPr>
          <p:cNvSpPr>
            <a:spLocks noGrp="1"/>
          </p:cNvSpPr>
          <p:nvPr>
            <p:ph type="title"/>
          </p:nvPr>
        </p:nvSpPr>
        <p:spPr/>
        <p:txBody>
          <a:bodyPr/>
          <a:lstStyle/>
          <a:p>
            <a:r>
              <a:rPr kumimoji="1" lang="en-US" altLang="zh-CN" dirty="0">
                <a:latin typeface="Heiti SC Medium" pitchFamily="2" charset="-128"/>
                <a:ea typeface="Heiti SC Medium" pitchFamily="2" charset="-128"/>
              </a:rPr>
              <a:t>Graph Model for fraud detection</a:t>
            </a:r>
            <a:endParaRPr kumimoji="1" lang="zh-CN" altLang="en-US" dirty="0">
              <a:latin typeface="Heiti SC Medium" pitchFamily="2" charset="-128"/>
              <a:ea typeface="Heiti SC Medium" pitchFamily="2" charset="-128"/>
            </a:endParaRPr>
          </a:p>
        </p:txBody>
      </p:sp>
      <p:sp>
        <p:nvSpPr>
          <p:cNvPr id="3" name="内容占位符 2">
            <a:extLst>
              <a:ext uri="{FF2B5EF4-FFF2-40B4-BE49-F238E27FC236}">
                <a16:creationId xmlns:a16="http://schemas.microsoft.com/office/drawing/2014/main" id="{2117419A-55D3-304E-AA46-B7DD134D40DF}"/>
              </a:ext>
            </a:extLst>
          </p:cNvPr>
          <p:cNvSpPr>
            <a:spLocks noGrp="1"/>
          </p:cNvSpPr>
          <p:nvPr>
            <p:ph idx="1"/>
          </p:nvPr>
        </p:nvSpPr>
        <p:spPr>
          <a:xfrm>
            <a:off x="528646" y="1663445"/>
            <a:ext cx="8158154" cy="1822411"/>
          </a:xfrm>
        </p:spPr>
        <p:txBody>
          <a:bodyPr>
            <a:normAutofit fontScale="92500" lnSpcReduction="20000"/>
          </a:bodyPr>
          <a:lstStyle/>
          <a:p>
            <a:r>
              <a:rPr lang="en-US" altLang="zh-CN" dirty="0">
                <a:latin typeface="Heiti SC Medium" pitchFamily="2" charset="-128"/>
                <a:ea typeface="Heiti SC Medium" pitchFamily="2" charset="-128"/>
              </a:rPr>
              <a:t>Model the applications/addresses/ phone numbers as the vertices</a:t>
            </a:r>
          </a:p>
          <a:p>
            <a:r>
              <a:rPr kumimoji="1" lang="en-US" altLang="zh-CN" dirty="0">
                <a:latin typeface="Heiti SC Medium" pitchFamily="2" charset="-128"/>
                <a:ea typeface="Heiti SC Medium" pitchFamily="2" charset="-128"/>
              </a:rPr>
              <a:t>Use community detection algorithms to find fraud group</a:t>
            </a:r>
            <a:endParaRPr kumimoji="1" lang="zh-CN" altLang="en-US" dirty="0">
              <a:latin typeface="Heiti SC Medium" pitchFamily="2" charset="-128"/>
              <a:ea typeface="Heiti SC Medium" pitchFamily="2" charset="-128"/>
            </a:endParaRPr>
          </a:p>
        </p:txBody>
      </p:sp>
      <p:sp>
        <p:nvSpPr>
          <p:cNvPr id="4" name="椭圆 3">
            <a:extLst>
              <a:ext uri="{FF2B5EF4-FFF2-40B4-BE49-F238E27FC236}">
                <a16:creationId xmlns:a16="http://schemas.microsoft.com/office/drawing/2014/main" id="{11643B1C-5E4B-1A47-A582-353DC31D5715}"/>
              </a:ext>
            </a:extLst>
          </p:cNvPr>
          <p:cNvSpPr/>
          <p:nvPr/>
        </p:nvSpPr>
        <p:spPr>
          <a:xfrm>
            <a:off x="1369379" y="4600856"/>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5" name="椭圆 4">
            <a:extLst>
              <a:ext uri="{FF2B5EF4-FFF2-40B4-BE49-F238E27FC236}">
                <a16:creationId xmlns:a16="http://schemas.microsoft.com/office/drawing/2014/main" id="{BD879DE2-3C22-9844-BCDD-5468AE9B1EFB}"/>
              </a:ext>
            </a:extLst>
          </p:cNvPr>
          <p:cNvSpPr/>
          <p:nvPr/>
        </p:nvSpPr>
        <p:spPr>
          <a:xfrm>
            <a:off x="1373830" y="3894518"/>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6" name="椭圆 5">
            <a:extLst>
              <a:ext uri="{FF2B5EF4-FFF2-40B4-BE49-F238E27FC236}">
                <a16:creationId xmlns:a16="http://schemas.microsoft.com/office/drawing/2014/main" id="{87A98C3A-D898-5342-A0B6-0C1CD1F6CD0E}"/>
              </a:ext>
            </a:extLst>
          </p:cNvPr>
          <p:cNvSpPr/>
          <p:nvPr/>
        </p:nvSpPr>
        <p:spPr>
          <a:xfrm>
            <a:off x="1360105" y="5451878"/>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7" name="椭圆 6">
            <a:extLst>
              <a:ext uri="{FF2B5EF4-FFF2-40B4-BE49-F238E27FC236}">
                <a16:creationId xmlns:a16="http://schemas.microsoft.com/office/drawing/2014/main" id="{6792B7B6-5DE1-6C43-87F7-B85BF5ED3E93}"/>
              </a:ext>
            </a:extLst>
          </p:cNvPr>
          <p:cNvSpPr/>
          <p:nvPr/>
        </p:nvSpPr>
        <p:spPr>
          <a:xfrm>
            <a:off x="1012916" y="6344772"/>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8" name="文本框 7">
            <a:extLst>
              <a:ext uri="{FF2B5EF4-FFF2-40B4-BE49-F238E27FC236}">
                <a16:creationId xmlns:a16="http://schemas.microsoft.com/office/drawing/2014/main" id="{E98F8B6E-0607-0849-9CF8-EEF7F525177C}"/>
              </a:ext>
            </a:extLst>
          </p:cNvPr>
          <p:cNvSpPr txBox="1"/>
          <p:nvPr/>
        </p:nvSpPr>
        <p:spPr>
          <a:xfrm>
            <a:off x="1312457" y="6275447"/>
            <a:ext cx="1626463" cy="369204"/>
          </a:xfrm>
          <a:prstGeom prst="rect">
            <a:avLst/>
          </a:prstGeom>
          <a:noFill/>
        </p:spPr>
        <p:txBody>
          <a:bodyPr wrap="square" rtlCol="0">
            <a:spAutoFit/>
          </a:bodyPr>
          <a:lstStyle/>
          <a:p>
            <a:r>
              <a:rPr kumimoji="1" lang="en-US" altLang="zh-CN" sz="1799" dirty="0">
                <a:latin typeface="Heiti SC Medium" pitchFamily="2" charset="-128"/>
                <a:ea typeface="Heiti SC Medium" pitchFamily="2" charset="-128"/>
              </a:rPr>
              <a:t>applications</a:t>
            </a:r>
            <a:endParaRPr kumimoji="1" lang="zh-CN" altLang="en-US" sz="1799" dirty="0">
              <a:latin typeface="Heiti SC Medium" pitchFamily="2" charset="-128"/>
              <a:ea typeface="Heiti SC Medium" pitchFamily="2" charset="-128"/>
            </a:endParaRPr>
          </a:p>
        </p:txBody>
      </p:sp>
      <p:sp>
        <p:nvSpPr>
          <p:cNvPr id="9" name="椭圆 8">
            <a:extLst>
              <a:ext uri="{FF2B5EF4-FFF2-40B4-BE49-F238E27FC236}">
                <a16:creationId xmlns:a16="http://schemas.microsoft.com/office/drawing/2014/main" id="{1F44E585-7069-7F43-A097-1B14BEF22082}"/>
              </a:ext>
            </a:extLst>
          </p:cNvPr>
          <p:cNvSpPr/>
          <p:nvPr/>
        </p:nvSpPr>
        <p:spPr>
          <a:xfrm>
            <a:off x="2877827" y="6344772"/>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10" name="文本框 9">
            <a:extLst>
              <a:ext uri="{FF2B5EF4-FFF2-40B4-BE49-F238E27FC236}">
                <a16:creationId xmlns:a16="http://schemas.microsoft.com/office/drawing/2014/main" id="{6A2A3B36-F7B9-0D4B-A6E9-1B5F8A1C8B32}"/>
              </a:ext>
            </a:extLst>
          </p:cNvPr>
          <p:cNvSpPr txBox="1"/>
          <p:nvPr/>
        </p:nvSpPr>
        <p:spPr>
          <a:xfrm>
            <a:off x="3177368" y="6300156"/>
            <a:ext cx="1325894" cy="369204"/>
          </a:xfrm>
          <a:prstGeom prst="rect">
            <a:avLst/>
          </a:prstGeom>
          <a:noFill/>
        </p:spPr>
        <p:txBody>
          <a:bodyPr wrap="square" rtlCol="0">
            <a:spAutoFit/>
          </a:bodyPr>
          <a:lstStyle/>
          <a:p>
            <a:r>
              <a:rPr kumimoji="1" lang="en-US" altLang="zh-CN" sz="1799" dirty="0">
                <a:latin typeface="Heiti SC Medium" pitchFamily="2" charset="-128"/>
                <a:ea typeface="Heiti SC Medium" pitchFamily="2" charset="-128"/>
              </a:rPr>
              <a:t>Addresses</a:t>
            </a:r>
            <a:endParaRPr kumimoji="1" lang="zh-CN" altLang="en-US" sz="1799" dirty="0">
              <a:latin typeface="Heiti SC Medium" pitchFamily="2" charset="-128"/>
              <a:ea typeface="Heiti SC Medium" pitchFamily="2" charset="-128"/>
            </a:endParaRPr>
          </a:p>
        </p:txBody>
      </p:sp>
      <p:sp>
        <p:nvSpPr>
          <p:cNvPr id="12" name="椭圆 11">
            <a:extLst>
              <a:ext uri="{FF2B5EF4-FFF2-40B4-BE49-F238E27FC236}">
                <a16:creationId xmlns:a16="http://schemas.microsoft.com/office/drawing/2014/main" id="{46046AD6-AB8C-CB4C-8727-20E2E21E1F5A}"/>
              </a:ext>
            </a:extLst>
          </p:cNvPr>
          <p:cNvSpPr/>
          <p:nvPr/>
        </p:nvSpPr>
        <p:spPr>
          <a:xfrm>
            <a:off x="4503262" y="6344772"/>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13" name="文本框 12">
            <a:extLst>
              <a:ext uri="{FF2B5EF4-FFF2-40B4-BE49-F238E27FC236}">
                <a16:creationId xmlns:a16="http://schemas.microsoft.com/office/drawing/2014/main" id="{D30FC65C-4519-774C-BBE8-3633B97C1AD8}"/>
              </a:ext>
            </a:extLst>
          </p:cNvPr>
          <p:cNvSpPr txBox="1"/>
          <p:nvPr/>
        </p:nvSpPr>
        <p:spPr>
          <a:xfrm>
            <a:off x="4788195" y="6297764"/>
            <a:ext cx="2658284" cy="369204"/>
          </a:xfrm>
          <a:prstGeom prst="rect">
            <a:avLst/>
          </a:prstGeom>
          <a:noFill/>
        </p:spPr>
        <p:txBody>
          <a:bodyPr wrap="square" rtlCol="0">
            <a:spAutoFit/>
          </a:bodyPr>
          <a:lstStyle/>
          <a:p>
            <a:r>
              <a:rPr kumimoji="1" lang="en-US" altLang="zh-CN" sz="1799" dirty="0">
                <a:latin typeface="Heiti SC Medium" pitchFamily="2" charset="-128"/>
                <a:ea typeface="Heiti SC Medium" pitchFamily="2" charset="-128"/>
              </a:rPr>
              <a:t>Telephone number</a:t>
            </a:r>
            <a:endParaRPr kumimoji="1" lang="zh-CN" altLang="en-US" sz="1799" dirty="0">
              <a:latin typeface="Heiti SC Medium" pitchFamily="2" charset="-128"/>
              <a:ea typeface="Heiti SC Medium" pitchFamily="2" charset="-128"/>
            </a:endParaRPr>
          </a:p>
        </p:txBody>
      </p:sp>
      <p:cxnSp>
        <p:nvCxnSpPr>
          <p:cNvPr id="15" name="直线连接符 14">
            <a:extLst>
              <a:ext uri="{FF2B5EF4-FFF2-40B4-BE49-F238E27FC236}">
                <a16:creationId xmlns:a16="http://schemas.microsoft.com/office/drawing/2014/main" id="{8E7AA552-3F16-5043-AF08-4A3ED22CCDCD}"/>
              </a:ext>
            </a:extLst>
          </p:cNvPr>
          <p:cNvCxnSpPr>
            <a:cxnSpLocks/>
            <a:stCxn id="4" idx="0"/>
            <a:endCxn id="5" idx="4"/>
          </p:cNvCxnSpPr>
          <p:nvPr/>
        </p:nvCxnSpPr>
        <p:spPr>
          <a:xfrm flipV="1">
            <a:off x="1511848" y="4170546"/>
            <a:ext cx="4451" cy="4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9E7F89A0-D36A-CE4A-8ABF-74ED4D922A0E}"/>
              </a:ext>
            </a:extLst>
          </p:cNvPr>
          <p:cNvCxnSpPr>
            <a:cxnSpLocks/>
            <a:stCxn id="4" idx="4"/>
            <a:endCxn id="6" idx="0"/>
          </p:cNvCxnSpPr>
          <p:nvPr/>
        </p:nvCxnSpPr>
        <p:spPr>
          <a:xfrm flipH="1">
            <a:off x="1502573" y="4876885"/>
            <a:ext cx="9274" cy="574993"/>
          </a:xfrm>
          <a:prstGeom prst="line">
            <a:avLst/>
          </a:prstGeom>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73B1E63C-E8B5-8742-9193-758ED6599962}"/>
              </a:ext>
            </a:extLst>
          </p:cNvPr>
          <p:cNvSpPr/>
          <p:nvPr/>
        </p:nvSpPr>
        <p:spPr>
          <a:xfrm>
            <a:off x="2226230" y="4604964"/>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43" name="椭圆 42">
            <a:extLst>
              <a:ext uri="{FF2B5EF4-FFF2-40B4-BE49-F238E27FC236}">
                <a16:creationId xmlns:a16="http://schemas.microsoft.com/office/drawing/2014/main" id="{EA2D2DE1-8258-C240-A898-DCF2E062D6D1}"/>
              </a:ext>
            </a:extLst>
          </p:cNvPr>
          <p:cNvSpPr/>
          <p:nvPr/>
        </p:nvSpPr>
        <p:spPr>
          <a:xfrm>
            <a:off x="2230682" y="3898628"/>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44" name="椭圆 43">
            <a:extLst>
              <a:ext uri="{FF2B5EF4-FFF2-40B4-BE49-F238E27FC236}">
                <a16:creationId xmlns:a16="http://schemas.microsoft.com/office/drawing/2014/main" id="{F88AC617-E49E-F245-B523-BF6105A31C1A}"/>
              </a:ext>
            </a:extLst>
          </p:cNvPr>
          <p:cNvSpPr/>
          <p:nvPr/>
        </p:nvSpPr>
        <p:spPr>
          <a:xfrm>
            <a:off x="2226230" y="5427668"/>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cxnSp>
        <p:nvCxnSpPr>
          <p:cNvPr id="45" name="直线连接符 44">
            <a:extLst>
              <a:ext uri="{FF2B5EF4-FFF2-40B4-BE49-F238E27FC236}">
                <a16:creationId xmlns:a16="http://schemas.microsoft.com/office/drawing/2014/main" id="{3B3A4925-E566-124C-AEEC-E8C8D147FCA3}"/>
              </a:ext>
            </a:extLst>
          </p:cNvPr>
          <p:cNvCxnSpPr>
            <a:cxnSpLocks/>
            <a:stCxn id="42" idx="0"/>
            <a:endCxn id="43" idx="4"/>
          </p:cNvCxnSpPr>
          <p:nvPr/>
        </p:nvCxnSpPr>
        <p:spPr>
          <a:xfrm flipV="1">
            <a:off x="2368699" y="4174656"/>
            <a:ext cx="4451" cy="4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37E141D2-B9E5-974E-88DF-FC4EBC21A094}"/>
              </a:ext>
            </a:extLst>
          </p:cNvPr>
          <p:cNvCxnSpPr>
            <a:cxnSpLocks/>
            <a:stCxn id="42" idx="4"/>
            <a:endCxn id="44" idx="0"/>
          </p:cNvCxnSpPr>
          <p:nvPr/>
        </p:nvCxnSpPr>
        <p:spPr>
          <a:xfrm>
            <a:off x="2368697" y="4880992"/>
            <a:ext cx="0" cy="546674"/>
          </a:xfrm>
          <a:prstGeom prst="line">
            <a:avLst/>
          </a:prstGeom>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BDEA62E4-32CC-5949-B093-821521CA74FC}"/>
              </a:ext>
            </a:extLst>
          </p:cNvPr>
          <p:cNvSpPr/>
          <p:nvPr/>
        </p:nvSpPr>
        <p:spPr>
          <a:xfrm>
            <a:off x="3095392" y="4613868"/>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48" name="椭圆 47">
            <a:extLst>
              <a:ext uri="{FF2B5EF4-FFF2-40B4-BE49-F238E27FC236}">
                <a16:creationId xmlns:a16="http://schemas.microsoft.com/office/drawing/2014/main" id="{47A1AAB2-6171-F84F-B491-4CD63E19B736}"/>
              </a:ext>
            </a:extLst>
          </p:cNvPr>
          <p:cNvSpPr/>
          <p:nvPr/>
        </p:nvSpPr>
        <p:spPr>
          <a:xfrm>
            <a:off x="3099844" y="3907532"/>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49" name="椭圆 48">
            <a:extLst>
              <a:ext uri="{FF2B5EF4-FFF2-40B4-BE49-F238E27FC236}">
                <a16:creationId xmlns:a16="http://schemas.microsoft.com/office/drawing/2014/main" id="{094570C7-61B0-2D4E-BC5F-51C683C1042D}"/>
              </a:ext>
            </a:extLst>
          </p:cNvPr>
          <p:cNvSpPr/>
          <p:nvPr/>
        </p:nvSpPr>
        <p:spPr>
          <a:xfrm>
            <a:off x="3095392" y="5436572"/>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cxnSp>
        <p:nvCxnSpPr>
          <p:cNvPr id="50" name="直线连接符 49">
            <a:extLst>
              <a:ext uri="{FF2B5EF4-FFF2-40B4-BE49-F238E27FC236}">
                <a16:creationId xmlns:a16="http://schemas.microsoft.com/office/drawing/2014/main" id="{B10DB876-DBA1-2643-9107-08F150515319}"/>
              </a:ext>
            </a:extLst>
          </p:cNvPr>
          <p:cNvCxnSpPr>
            <a:cxnSpLocks/>
            <a:stCxn id="47" idx="0"/>
            <a:endCxn id="48" idx="4"/>
          </p:cNvCxnSpPr>
          <p:nvPr/>
        </p:nvCxnSpPr>
        <p:spPr>
          <a:xfrm flipV="1">
            <a:off x="3237861" y="4183560"/>
            <a:ext cx="4451" cy="4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7C4CBD98-D5CB-2840-ABAD-8AB5E5093F96}"/>
              </a:ext>
            </a:extLst>
          </p:cNvPr>
          <p:cNvCxnSpPr>
            <a:cxnSpLocks/>
            <a:stCxn id="47" idx="4"/>
            <a:endCxn id="49" idx="0"/>
          </p:cNvCxnSpPr>
          <p:nvPr/>
        </p:nvCxnSpPr>
        <p:spPr>
          <a:xfrm>
            <a:off x="3237859" y="4889896"/>
            <a:ext cx="0" cy="546674"/>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5FEFD9EB-7266-2C4C-9DDB-1B0081A12C55}"/>
              </a:ext>
            </a:extLst>
          </p:cNvPr>
          <p:cNvSpPr/>
          <p:nvPr/>
        </p:nvSpPr>
        <p:spPr>
          <a:xfrm>
            <a:off x="4075506" y="4604964"/>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53" name="椭圆 52">
            <a:extLst>
              <a:ext uri="{FF2B5EF4-FFF2-40B4-BE49-F238E27FC236}">
                <a16:creationId xmlns:a16="http://schemas.microsoft.com/office/drawing/2014/main" id="{B216CBA3-9D2D-6A4C-9313-D176B87BB01E}"/>
              </a:ext>
            </a:extLst>
          </p:cNvPr>
          <p:cNvSpPr/>
          <p:nvPr/>
        </p:nvSpPr>
        <p:spPr>
          <a:xfrm>
            <a:off x="4079957" y="3898628"/>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54" name="椭圆 53">
            <a:extLst>
              <a:ext uri="{FF2B5EF4-FFF2-40B4-BE49-F238E27FC236}">
                <a16:creationId xmlns:a16="http://schemas.microsoft.com/office/drawing/2014/main" id="{59DB160E-2FA9-6746-AA56-05B0F2E9BEF0}"/>
              </a:ext>
            </a:extLst>
          </p:cNvPr>
          <p:cNvSpPr/>
          <p:nvPr/>
        </p:nvSpPr>
        <p:spPr>
          <a:xfrm>
            <a:off x="4075506" y="5427668"/>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cxnSp>
        <p:nvCxnSpPr>
          <p:cNvPr id="55" name="直线连接符 54">
            <a:extLst>
              <a:ext uri="{FF2B5EF4-FFF2-40B4-BE49-F238E27FC236}">
                <a16:creationId xmlns:a16="http://schemas.microsoft.com/office/drawing/2014/main" id="{C1838402-BCC5-384F-AD0B-61AAF1AEC7B5}"/>
              </a:ext>
            </a:extLst>
          </p:cNvPr>
          <p:cNvCxnSpPr>
            <a:cxnSpLocks/>
            <a:stCxn id="52" idx="0"/>
            <a:endCxn id="53" idx="4"/>
          </p:cNvCxnSpPr>
          <p:nvPr/>
        </p:nvCxnSpPr>
        <p:spPr>
          <a:xfrm flipV="1">
            <a:off x="4217975" y="4174656"/>
            <a:ext cx="4451" cy="4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C40314ED-AACA-0C4F-A899-CD171D68EDE8}"/>
              </a:ext>
            </a:extLst>
          </p:cNvPr>
          <p:cNvCxnSpPr>
            <a:cxnSpLocks/>
            <a:stCxn id="52" idx="4"/>
            <a:endCxn id="54" idx="0"/>
          </p:cNvCxnSpPr>
          <p:nvPr/>
        </p:nvCxnSpPr>
        <p:spPr>
          <a:xfrm>
            <a:off x="4217973" y="4880992"/>
            <a:ext cx="0" cy="546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1092EB2A-F6F7-FC41-8769-DD8D5ABB00AE}"/>
              </a:ext>
            </a:extLst>
          </p:cNvPr>
          <p:cNvCxnSpPr>
            <a:cxnSpLocks/>
            <a:stCxn id="4" idx="4"/>
            <a:endCxn id="44" idx="0"/>
          </p:cNvCxnSpPr>
          <p:nvPr/>
        </p:nvCxnSpPr>
        <p:spPr>
          <a:xfrm>
            <a:off x="1511847" y="4876884"/>
            <a:ext cx="856852" cy="550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F9345BBB-4F55-9642-89E6-8053A9DDCED8}"/>
              </a:ext>
            </a:extLst>
          </p:cNvPr>
          <p:cNvCxnSpPr>
            <a:cxnSpLocks/>
            <a:stCxn id="4" idx="4"/>
            <a:endCxn id="49" idx="0"/>
          </p:cNvCxnSpPr>
          <p:nvPr/>
        </p:nvCxnSpPr>
        <p:spPr>
          <a:xfrm>
            <a:off x="1511846" y="4876885"/>
            <a:ext cx="1726014" cy="559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E3C49345-AFDD-6A4F-ABF3-E225F03573EB}"/>
              </a:ext>
            </a:extLst>
          </p:cNvPr>
          <p:cNvCxnSpPr>
            <a:cxnSpLocks/>
            <a:stCxn id="42" idx="4"/>
            <a:endCxn id="6" idx="0"/>
          </p:cNvCxnSpPr>
          <p:nvPr/>
        </p:nvCxnSpPr>
        <p:spPr>
          <a:xfrm flipH="1">
            <a:off x="1502572" y="4880993"/>
            <a:ext cx="866126" cy="57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线连接符 66">
            <a:extLst>
              <a:ext uri="{FF2B5EF4-FFF2-40B4-BE49-F238E27FC236}">
                <a16:creationId xmlns:a16="http://schemas.microsoft.com/office/drawing/2014/main" id="{75F185C8-D661-8F47-ACD9-AE0D2EC50527}"/>
              </a:ext>
            </a:extLst>
          </p:cNvPr>
          <p:cNvCxnSpPr>
            <a:cxnSpLocks/>
          </p:cNvCxnSpPr>
          <p:nvPr/>
        </p:nvCxnSpPr>
        <p:spPr>
          <a:xfrm>
            <a:off x="2374852" y="4876884"/>
            <a:ext cx="1843121" cy="550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线连接符 68">
            <a:extLst>
              <a:ext uri="{FF2B5EF4-FFF2-40B4-BE49-F238E27FC236}">
                <a16:creationId xmlns:a16="http://schemas.microsoft.com/office/drawing/2014/main" id="{8C718C26-F553-F545-8417-B59191CDDF65}"/>
              </a:ext>
            </a:extLst>
          </p:cNvPr>
          <p:cNvCxnSpPr>
            <a:cxnSpLocks/>
            <a:endCxn id="44" idx="0"/>
          </p:cNvCxnSpPr>
          <p:nvPr/>
        </p:nvCxnSpPr>
        <p:spPr>
          <a:xfrm flipH="1">
            <a:off x="2368697" y="4889897"/>
            <a:ext cx="869162" cy="53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线连接符 71">
            <a:extLst>
              <a:ext uri="{FF2B5EF4-FFF2-40B4-BE49-F238E27FC236}">
                <a16:creationId xmlns:a16="http://schemas.microsoft.com/office/drawing/2014/main" id="{88D28B68-4688-B141-8B8E-43B81BB3560A}"/>
              </a:ext>
            </a:extLst>
          </p:cNvPr>
          <p:cNvCxnSpPr>
            <a:cxnSpLocks/>
            <a:stCxn id="47" idx="4"/>
            <a:endCxn id="54" idx="0"/>
          </p:cNvCxnSpPr>
          <p:nvPr/>
        </p:nvCxnSpPr>
        <p:spPr>
          <a:xfrm>
            <a:off x="3237861" y="4889897"/>
            <a:ext cx="980114" cy="53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C1735D82-4589-4242-95FD-27B309FE727C}"/>
              </a:ext>
            </a:extLst>
          </p:cNvPr>
          <p:cNvCxnSpPr>
            <a:cxnSpLocks/>
            <a:endCxn id="44" idx="0"/>
          </p:cNvCxnSpPr>
          <p:nvPr/>
        </p:nvCxnSpPr>
        <p:spPr>
          <a:xfrm flipH="1">
            <a:off x="2368697" y="4889897"/>
            <a:ext cx="1849275" cy="53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412C8FA0-331D-644D-BDB6-CEA7F735F0B4}"/>
              </a:ext>
            </a:extLst>
          </p:cNvPr>
          <p:cNvCxnSpPr>
            <a:cxnSpLocks/>
            <a:endCxn id="49" idx="0"/>
          </p:cNvCxnSpPr>
          <p:nvPr/>
        </p:nvCxnSpPr>
        <p:spPr>
          <a:xfrm flipH="1">
            <a:off x="3237859" y="4889896"/>
            <a:ext cx="980114" cy="546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613CFBA7-1C68-8646-8122-DBD4A6E31C9B}"/>
              </a:ext>
            </a:extLst>
          </p:cNvPr>
          <p:cNvCxnSpPr>
            <a:cxnSpLocks/>
            <a:stCxn id="5" idx="6"/>
            <a:endCxn id="43" idx="2"/>
          </p:cNvCxnSpPr>
          <p:nvPr/>
        </p:nvCxnSpPr>
        <p:spPr>
          <a:xfrm>
            <a:off x="1658765" y="4032533"/>
            <a:ext cx="571918" cy="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B16464B7-FA8B-644C-B4AA-484758E2DF5D}"/>
              </a:ext>
            </a:extLst>
          </p:cNvPr>
          <p:cNvCxnSpPr>
            <a:cxnSpLocks/>
            <a:endCxn id="53" idx="2"/>
          </p:cNvCxnSpPr>
          <p:nvPr/>
        </p:nvCxnSpPr>
        <p:spPr>
          <a:xfrm>
            <a:off x="3380326" y="4032531"/>
            <a:ext cx="699632" cy="4110"/>
          </a:xfrm>
          <a:prstGeom prst="line">
            <a:avLst/>
          </a:prstGeom>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EAEEF5A2-D751-D045-8FB0-E367C0ABBFA6}"/>
              </a:ext>
            </a:extLst>
          </p:cNvPr>
          <p:cNvSpPr/>
          <p:nvPr/>
        </p:nvSpPr>
        <p:spPr>
          <a:xfrm>
            <a:off x="5749022" y="4600856"/>
            <a:ext cx="284934" cy="27602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91" name="椭圆 90">
            <a:extLst>
              <a:ext uri="{FF2B5EF4-FFF2-40B4-BE49-F238E27FC236}">
                <a16:creationId xmlns:a16="http://schemas.microsoft.com/office/drawing/2014/main" id="{B1EAD0A4-EFFC-514F-B7D5-7FEBB1127840}"/>
              </a:ext>
            </a:extLst>
          </p:cNvPr>
          <p:cNvSpPr/>
          <p:nvPr/>
        </p:nvSpPr>
        <p:spPr>
          <a:xfrm>
            <a:off x="5753474" y="3894518"/>
            <a:ext cx="284934" cy="27602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92" name="椭圆 91">
            <a:extLst>
              <a:ext uri="{FF2B5EF4-FFF2-40B4-BE49-F238E27FC236}">
                <a16:creationId xmlns:a16="http://schemas.microsoft.com/office/drawing/2014/main" id="{D1D21664-0CDE-5447-ADA8-9B82EFEC3B9A}"/>
              </a:ext>
            </a:extLst>
          </p:cNvPr>
          <p:cNvSpPr/>
          <p:nvPr/>
        </p:nvSpPr>
        <p:spPr>
          <a:xfrm>
            <a:off x="5739749" y="5451878"/>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cxnSp>
        <p:nvCxnSpPr>
          <p:cNvPr id="93" name="直线连接符 92">
            <a:extLst>
              <a:ext uri="{FF2B5EF4-FFF2-40B4-BE49-F238E27FC236}">
                <a16:creationId xmlns:a16="http://schemas.microsoft.com/office/drawing/2014/main" id="{B488892A-88FA-A04C-BBDE-2D2FB94934DF}"/>
              </a:ext>
            </a:extLst>
          </p:cNvPr>
          <p:cNvCxnSpPr>
            <a:cxnSpLocks/>
            <a:stCxn id="90" idx="0"/>
            <a:endCxn id="91" idx="4"/>
          </p:cNvCxnSpPr>
          <p:nvPr/>
        </p:nvCxnSpPr>
        <p:spPr>
          <a:xfrm flipV="1">
            <a:off x="5891491" y="4170546"/>
            <a:ext cx="4451" cy="430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D48AEAF9-0143-5145-B5E3-8280C56698FD}"/>
              </a:ext>
            </a:extLst>
          </p:cNvPr>
          <p:cNvCxnSpPr>
            <a:cxnSpLocks/>
            <a:stCxn id="90" idx="4"/>
            <a:endCxn id="92" idx="0"/>
          </p:cNvCxnSpPr>
          <p:nvPr/>
        </p:nvCxnSpPr>
        <p:spPr>
          <a:xfrm flipH="1">
            <a:off x="5882217" y="4876885"/>
            <a:ext cx="9274" cy="574993"/>
          </a:xfrm>
          <a:prstGeom prst="line">
            <a:avLst/>
          </a:prstGeom>
        </p:spPr>
        <p:style>
          <a:lnRef idx="1">
            <a:schemeClr val="accent1"/>
          </a:lnRef>
          <a:fillRef idx="0">
            <a:schemeClr val="accent1"/>
          </a:fillRef>
          <a:effectRef idx="0">
            <a:schemeClr val="accent1"/>
          </a:effectRef>
          <a:fontRef idx="minor">
            <a:schemeClr val="tx1"/>
          </a:fontRef>
        </p:style>
      </p:cxnSp>
      <p:sp>
        <p:nvSpPr>
          <p:cNvPr id="95" name="椭圆 94">
            <a:extLst>
              <a:ext uri="{FF2B5EF4-FFF2-40B4-BE49-F238E27FC236}">
                <a16:creationId xmlns:a16="http://schemas.microsoft.com/office/drawing/2014/main" id="{87E83B9F-D141-D54A-BBDA-118AA906AD56}"/>
              </a:ext>
            </a:extLst>
          </p:cNvPr>
          <p:cNvSpPr/>
          <p:nvPr/>
        </p:nvSpPr>
        <p:spPr>
          <a:xfrm>
            <a:off x="6476582" y="5427667"/>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96" name="椭圆 95">
            <a:extLst>
              <a:ext uri="{FF2B5EF4-FFF2-40B4-BE49-F238E27FC236}">
                <a16:creationId xmlns:a16="http://schemas.microsoft.com/office/drawing/2014/main" id="{9B87037C-2F0E-AA44-8E31-D00AAC662328}"/>
              </a:ext>
            </a:extLst>
          </p:cNvPr>
          <p:cNvSpPr/>
          <p:nvPr/>
        </p:nvSpPr>
        <p:spPr>
          <a:xfrm>
            <a:off x="7161545" y="5427666"/>
            <a:ext cx="284934" cy="276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99">
              <a:latin typeface="Heiti SC Medium" pitchFamily="2" charset="-128"/>
              <a:ea typeface="Heiti SC Medium" pitchFamily="2" charset="-128"/>
            </a:endParaRPr>
          </a:p>
        </p:txBody>
      </p:sp>
      <p:cxnSp>
        <p:nvCxnSpPr>
          <p:cNvPr id="97" name="直线连接符 96">
            <a:extLst>
              <a:ext uri="{FF2B5EF4-FFF2-40B4-BE49-F238E27FC236}">
                <a16:creationId xmlns:a16="http://schemas.microsoft.com/office/drawing/2014/main" id="{76A48C0F-C046-D045-B47A-6EBEEA459462}"/>
              </a:ext>
            </a:extLst>
          </p:cNvPr>
          <p:cNvCxnSpPr>
            <a:cxnSpLocks/>
            <a:stCxn id="90" idx="4"/>
            <a:endCxn id="95" idx="0"/>
          </p:cNvCxnSpPr>
          <p:nvPr/>
        </p:nvCxnSpPr>
        <p:spPr>
          <a:xfrm>
            <a:off x="5891491" y="4876884"/>
            <a:ext cx="727559" cy="550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424E50B4-B546-3B4E-81E3-8A00CDD2975C}"/>
              </a:ext>
            </a:extLst>
          </p:cNvPr>
          <p:cNvCxnSpPr>
            <a:cxnSpLocks/>
            <a:stCxn id="90" idx="4"/>
            <a:endCxn id="96" idx="0"/>
          </p:cNvCxnSpPr>
          <p:nvPr/>
        </p:nvCxnSpPr>
        <p:spPr>
          <a:xfrm>
            <a:off x="5891489" y="4876884"/>
            <a:ext cx="1412523" cy="550781"/>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DFADA370-B08C-904A-AE90-8FFA56B2C975}"/>
              </a:ext>
            </a:extLst>
          </p:cNvPr>
          <p:cNvSpPr/>
          <p:nvPr/>
        </p:nvSpPr>
        <p:spPr>
          <a:xfrm>
            <a:off x="845604" y="3907530"/>
            <a:ext cx="4003685" cy="18568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sz="1799">
              <a:latin typeface="Heiti SC Medium" pitchFamily="2" charset="-128"/>
              <a:ea typeface="Heiti SC Medium" pitchFamily="2" charset="-128"/>
            </a:endParaRPr>
          </a:p>
        </p:txBody>
      </p:sp>
      <p:sp>
        <p:nvSpPr>
          <p:cNvPr id="104" name="椭圆 103">
            <a:extLst>
              <a:ext uri="{FF2B5EF4-FFF2-40B4-BE49-F238E27FC236}">
                <a16:creationId xmlns:a16="http://schemas.microsoft.com/office/drawing/2014/main" id="{2BD6B1EF-04C1-DD4E-BA9A-295AB577C30E}"/>
              </a:ext>
            </a:extLst>
          </p:cNvPr>
          <p:cNvSpPr/>
          <p:nvPr/>
        </p:nvSpPr>
        <p:spPr>
          <a:xfrm>
            <a:off x="5249318" y="3871102"/>
            <a:ext cx="2389104" cy="18568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sz="1799">
              <a:latin typeface="Heiti SC Medium" pitchFamily="2" charset="-128"/>
              <a:ea typeface="Heiti SC Medium" pitchFamily="2" charset="-128"/>
            </a:endParaRPr>
          </a:p>
        </p:txBody>
      </p:sp>
    </p:spTree>
    <p:extLst>
      <p:ext uri="{BB962C8B-B14F-4D97-AF65-F5344CB8AC3E}">
        <p14:creationId xmlns:p14="http://schemas.microsoft.com/office/powerpoint/2010/main" val="3203238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4|0.5|13.2|6.8|36|0.6|0.4"/>
</p:tagLst>
</file>

<file path=ppt/tags/tag10.xml><?xml version="1.0" encoding="utf-8"?>
<p:tagLst xmlns:a="http://schemas.openxmlformats.org/drawingml/2006/main" xmlns:r="http://schemas.openxmlformats.org/officeDocument/2006/relationships" xmlns:p="http://schemas.openxmlformats.org/presentationml/2006/main">
  <p:tag name="TIMING" val="|10.4|12.1"/>
</p:tagLst>
</file>

<file path=ppt/tags/tag11.xml><?xml version="1.0" encoding="utf-8"?>
<p:tagLst xmlns:a="http://schemas.openxmlformats.org/drawingml/2006/main" xmlns:r="http://schemas.openxmlformats.org/officeDocument/2006/relationships" xmlns:p="http://schemas.openxmlformats.org/presentationml/2006/main">
  <p:tag name="TIMING" val="|34.4|0.5|13.2|6.8|36|0.6|0.4"/>
</p:tagLst>
</file>

<file path=ppt/tags/tag12.xml><?xml version="1.0" encoding="utf-8"?>
<p:tagLst xmlns:a="http://schemas.openxmlformats.org/drawingml/2006/main" xmlns:r="http://schemas.openxmlformats.org/officeDocument/2006/relationships" xmlns:p="http://schemas.openxmlformats.org/presentationml/2006/main">
  <p:tag name="TIMING" val="|1.8|3.3|2.4|2.9|1.4|6.4|3.7"/>
</p:tagLst>
</file>

<file path=ppt/tags/tag13.xml><?xml version="1.0" encoding="utf-8"?>
<p:tagLst xmlns:a="http://schemas.openxmlformats.org/drawingml/2006/main" xmlns:r="http://schemas.openxmlformats.org/officeDocument/2006/relationships" xmlns:p="http://schemas.openxmlformats.org/presentationml/2006/main">
  <p:tag name="TIMING" val="|3|6.2"/>
</p:tagLst>
</file>

<file path=ppt/tags/tag14.xml><?xml version="1.0" encoding="utf-8"?>
<p:tagLst xmlns:a="http://schemas.openxmlformats.org/drawingml/2006/main" xmlns:r="http://schemas.openxmlformats.org/officeDocument/2006/relationships" xmlns:p="http://schemas.openxmlformats.org/presentationml/2006/main">
  <p:tag name="TIMING" val="|7.5|3.7|4.3|6.3|7.7|1.7|1.2|3.2"/>
</p:tagLst>
</file>

<file path=ppt/tags/tag2.xml><?xml version="1.0" encoding="utf-8"?>
<p:tagLst xmlns:a="http://schemas.openxmlformats.org/drawingml/2006/main" xmlns:r="http://schemas.openxmlformats.org/officeDocument/2006/relationships" xmlns:p="http://schemas.openxmlformats.org/presentationml/2006/main">
  <p:tag name="TIMING" val="|15.2|7.8|7.9|8.1|1.2"/>
</p:tagLst>
</file>

<file path=ppt/tags/tag3.xml><?xml version="1.0" encoding="utf-8"?>
<p:tagLst xmlns:a="http://schemas.openxmlformats.org/drawingml/2006/main" xmlns:r="http://schemas.openxmlformats.org/officeDocument/2006/relationships" xmlns:p="http://schemas.openxmlformats.org/presentationml/2006/main">
  <p:tag name="TIMING" val="|8.5|1.7|3|1.1|4.8|2.3"/>
</p:tagLst>
</file>

<file path=ppt/tags/tag4.xml><?xml version="1.0" encoding="utf-8"?>
<p:tagLst xmlns:a="http://schemas.openxmlformats.org/drawingml/2006/main" xmlns:r="http://schemas.openxmlformats.org/officeDocument/2006/relationships" xmlns:p="http://schemas.openxmlformats.org/presentationml/2006/main">
  <p:tag name="TIMING" val="|3|6.8|7.4"/>
</p:tagLst>
</file>

<file path=ppt/tags/tag5.xml><?xml version="1.0" encoding="utf-8"?>
<p:tagLst xmlns:a="http://schemas.openxmlformats.org/drawingml/2006/main" xmlns:r="http://schemas.openxmlformats.org/officeDocument/2006/relationships" xmlns:p="http://schemas.openxmlformats.org/presentationml/2006/main">
  <p:tag name="TIMING" val="|8.5|1.7|3|1.1|4.8|2.3"/>
</p:tagLst>
</file>

<file path=ppt/tags/tag6.xml><?xml version="1.0" encoding="utf-8"?>
<p:tagLst xmlns:a="http://schemas.openxmlformats.org/drawingml/2006/main" xmlns:r="http://schemas.openxmlformats.org/officeDocument/2006/relationships" xmlns:p="http://schemas.openxmlformats.org/presentationml/2006/main">
  <p:tag name="TIMING" val="|4.4|3.3"/>
</p:tagLst>
</file>

<file path=ppt/tags/tag7.xml><?xml version="1.0" encoding="utf-8"?>
<p:tagLst xmlns:a="http://schemas.openxmlformats.org/drawingml/2006/main" xmlns:r="http://schemas.openxmlformats.org/officeDocument/2006/relationships" xmlns:p="http://schemas.openxmlformats.org/presentationml/2006/main">
  <p:tag name="TIMING" val="|2.8|4|9.7|9.5|4|7.4"/>
</p:tagLst>
</file>

<file path=ppt/tags/tag8.xml><?xml version="1.0" encoding="utf-8"?>
<p:tagLst xmlns:a="http://schemas.openxmlformats.org/drawingml/2006/main" xmlns:r="http://schemas.openxmlformats.org/officeDocument/2006/relationships" xmlns:p="http://schemas.openxmlformats.org/presentationml/2006/main">
  <p:tag name="TIMING" val="|12.5|6.5"/>
</p:tagLst>
</file>

<file path=ppt/tags/tag9.xml><?xml version="1.0" encoding="utf-8"?>
<p:tagLst xmlns:a="http://schemas.openxmlformats.org/drawingml/2006/main" xmlns:r="http://schemas.openxmlformats.org/officeDocument/2006/relationships" xmlns:p="http://schemas.openxmlformats.org/presentationml/2006/main">
  <p:tag name="TIMING" val="|10.4|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6400</TotalTime>
  <Words>3612</Words>
  <Application>Microsoft Macintosh PowerPoint</Application>
  <PresentationFormat>全屏显示(4:3)</PresentationFormat>
  <Paragraphs>789</Paragraphs>
  <Slides>66</Slides>
  <Notes>26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66</vt:i4>
      </vt:variant>
    </vt:vector>
  </HeadingPairs>
  <TitlesOfParts>
    <vt:vector size="81" baseType="lpstr">
      <vt:lpstr>Heiti SC Medium</vt:lpstr>
      <vt:lpstr>STHeiti Light</vt:lpstr>
      <vt:lpstr>Arial</vt:lpstr>
      <vt:lpstr>Calibri</vt:lpstr>
      <vt:lpstr>Consolas</vt:lpstr>
      <vt:lpstr>Corbel</vt:lpstr>
      <vt:lpstr>Eras Medium ITC</vt:lpstr>
      <vt:lpstr>Lucida Grande</vt:lpstr>
      <vt:lpstr>Tahoma</vt:lpstr>
      <vt:lpstr>Times</vt:lpstr>
      <vt:lpstr>Wingdings</vt:lpstr>
      <vt:lpstr>Wingdings 2</vt:lpstr>
      <vt:lpstr>Office 主题</vt:lpstr>
      <vt:lpstr>Equation</vt:lpstr>
      <vt:lpstr>Excel.Chart.8</vt:lpstr>
      <vt:lpstr>Introduction to Big Data Systems </vt:lpstr>
      <vt:lpstr>Outline</vt:lpstr>
      <vt:lpstr>Graph is a Fundamental Data Structure</vt:lpstr>
      <vt:lpstr>Analysis on Graphs</vt:lpstr>
      <vt:lpstr>Algorithms on Global Graph Analysis</vt:lpstr>
      <vt:lpstr>Applications of Graph Analytics </vt:lpstr>
      <vt:lpstr>Applications of Graph Analytics</vt:lpstr>
      <vt:lpstr>Find the people</vt:lpstr>
      <vt:lpstr>Graph Model for fraud detection</vt:lpstr>
      <vt:lpstr>A real example of graph-base risk control in industry</vt:lpstr>
      <vt:lpstr>Extreme-Scale Graph Processing with Spark?</vt:lpstr>
      <vt:lpstr>Outline</vt:lpstr>
      <vt:lpstr>Graph Processing Systems</vt:lpstr>
      <vt:lpstr>A graph example</vt:lpstr>
      <vt:lpstr>Think like a vertex</vt:lpstr>
      <vt:lpstr>Bulk Synchronous Parallel Model: Pregel (Giraph)</vt:lpstr>
      <vt:lpstr>MPI vs Pregel vs Spark</vt:lpstr>
      <vt:lpstr>BSP Systems Problem: Curse of the Slow Job</vt:lpstr>
      <vt:lpstr>Weakly Connected Components</vt:lpstr>
      <vt:lpstr>Outline</vt:lpstr>
      <vt:lpstr>The BSP model does not support asynchronous computing</vt:lpstr>
      <vt:lpstr>PowerPoint 演示文稿</vt:lpstr>
      <vt:lpstr>Data Graph</vt:lpstr>
      <vt:lpstr>Update Functions</vt:lpstr>
      <vt:lpstr>Ensuring Race-Free Code</vt:lpstr>
      <vt:lpstr>An execution plan example</vt:lpstr>
      <vt:lpstr>Need for Consistency?</vt:lpstr>
      <vt:lpstr>Consistency in Collaborative Filtering</vt:lpstr>
      <vt:lpstr>Outline</vt:lpstr>
      <vt:lpstr>The need for partition graphs</vt:lpstr>
      <vt:lpstr>Natural Graphs</vt:lpstr>
      <vt:lpstr>Assumptions of Graph-Parallel Abstractions</vt:lpstr>
      <vt:lpstr>Natural Graphs  Power Law</vt:lpstr>
      <vt:lpstr>High Degree Vertices are Common</vt:lpstr>
      <vt:lpstr>PowerPoint 演示文稿</vt:lpstr>
      <vt:lpstr>Problem:  High Degree Vertices  High Communication for Distributed Updates</vt:lpstr>
      <vt:lpstr>Random Partitioning</vt:lpstr>
      <vt:lpstr>In Summary</vt:lpstr>
      <vt:lpstr>PowerPoint 演示文稿</vt:lpstr>
      <vt:lpstr>Minimizing Communication in GraphLab 2: Vertex Cuts</vt:lpstr>
      <vt:lpstr>PowerPoint 演示文稿</vt:lpstr>
      <vt:lpstr>Generalized Graph Processing </vt:lpstr>
      <vt:lpstr>GAS </vt:lpstr>
      <vt:lpstr>PowerPoint 演示文稿</vt:lpstr>
      <vt:lpstr>Distributed GAS</vt:lpstr>
      <vt:lpstr>Constructing Vertex-Cuts</vt:lpstr>
      <vt:lpstr>Beyond Random Vertex Cuts!</vt:lpstr>
      <vt:lpstr>LDA Performance</vt:lpstr>
      <vt:lpstr>PageRank</vt:lpstr>
      <vt:lpstr>How well does GraphLab scale?</vt:lpstr>
      <vt:lpstr>PowerLyra</vt:lpstr>
      <vt:lpstr>PowerLyra性能</vt:lpstr>
      <vt:lpstr>Outline</vt:lpstr>
      <vt:lpstr>Out-of-core Graph Processing</vt:lpstr>
      <vt:lpstr>Single machine out-of-core graph processing</vt:lpstr>
      <vt:lpstr>PowerPoint 演示文稿</vt:lpstr>
      <vt:lpstr>Generalized Graph Processing </vt:lpstr>
      <vt:lpstr>Performance gap between disks and memory</vt:lpstr>
      <vt:lpstr>PowerPoint 演示文稿</vt:lpstr>
      <vt:lpstr>Generalized Graph Processing </vt:lpstr>
      <vt:lpstr>Generalized Graph Processing </vt:lpstr>
      <vt:lpstr>Generalized Graph Processing </vt:lpstr>
      <vt:lpstr>Generalized Graph Processing </vt:lpstr>
      <vt:lpstr>Generalized Graph Processing </vt:lpstr>
      <vt:lpstr>Generalized Graph Processing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 Systems </dc:title>
  <dc:creator>Microsoft Office 用户</dc:creator>
  <cp:lastModifiedBy>Microsoft Office User</cp:lastModifiedBy>
  <cp:revision>71</cp:revision>
  <cp:lastPrinted>2017-04-18T05:31:40Z</cp:lastPrinted>
  <dcterms:created xsi:type="dcterms:W3CDTF">2018-04-17T02:21:12Z</dcterms:created>
  <dcterms:modified xsi:type="dcterms:W3CDTF">2023-11-06T00:53:04Z</dcterms:modified>
</cp:coreProperties>
</file>